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62" r:id="rId3"/>
    <p:sldId id="264" r:id="rId5"/>
    <p:sldId id="270" r:id="rId6"/>
    <p:sldId id="265" r:id="rId7"/>
    <p:sldId id="267" r:id="rId8"/>
    <p:sldId id="269" r:id="rId9"/>
    <p:sldId id="281" r:id="rId10"/>
    <p:sldId id="271" r:id="rId11"/>
    <p:sldId id="278" r:id="rId12"/>
    <p:sldId id="272" r:id="rId13"/>
    <p:sldId id="296" r:id="rId14"/>
    <p:sldId id="297" r:id="rId15"/>
    <p:sldId id="291" r:id="rId16"/>
    <p:sldId id="292" r:id="rId17"/>
    <p:sldId id="274" r:id="rId18"/>
    <p:sldId id="279" r:id="rId19"/>
    <p:sldId id="273" r:id="rId20"/>
    <p:sldId id="288" r:id="rId21"/>
    <p:sldId id="293" r:id="rId22"/>
    <p:sldId id="290" r:id="rId23"/>
    <p:sldId id="294" r:id="rId24"/>
    <p:sldId id="295" r:id="rId25"/>
    <p:sldId id="277" r:id="rId26"/>
  </p:sldIdLst>
  <p:sldSz cx="12192000" cy="6858000"/>
  <p:notesSz cx="6858000" cy="9144000"/>
  <p:embeddedFontLst>
    <p:embeddedFont>
      <p:font typeface="方正兰亭黑_GBK" panose="02000000000000000000" charset="-122"/>
      <p:regular r:id="rId31"/>
    </p:embeddedFont>
    <p:embeddedFont>
      <p:font typeface="方正兰亭黑Pro" panose="02010600010101010101" charset="-122"/>
      <p:regular r:id="rId32"/>
    </p:embeddedFont>
    <p:embeddedFont>
      <p:font typeface="汉仪旗黑Y3-35简" panose="00020600040101010101" charset="-122"/>
      <p:regular r:id="rId33"/>
    </p:embeddedFont>
    <p:embeddedFont>
      <p:font typeface="苹方-简" panose="020B0400000000000000" charset="-122"/>
      <p:regular r:id="rId34"/>
    </p:embeddedFont>
    <p:embeddedFont>
      <p:font typeface="DejaVu Math TeX Gyre" panose="02000503000000000000" charset="0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0" userDrawn="1">
          <p15:clr>
            <a:srgbClr val="A4A3A4"/>
          </p15:clr>
        </p15:guide>
        <p15:guide id="2" pos="37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A54"/>
    <a:srgbClr val="C9FB1E"/>
    <a:srgbClr val="6AE36B"/>
    <a:srgbClr val="F48A58"/>
    <a:srgbClr val="F4E84B"/>
    <a:srgbClr val="FFFC84"/>
    <a:srgbClr val="BEFF9F"/>
    <a:srgbClr val="EB4825"/>
    <a:srgbClr val="CB461E"/>
    <a:srgbClr val="F8C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40" y="96"/>
      </p:cViewPr>
      <p:guideLst>
        <p:guide orient="horz" pos="2060"/>
        <p:guide pos="375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image" Target="../media/image22.emf"/><Relationship Id="rId7" Type="http://schemas.openxmlformats.org/officeDocument/2006/relationships/image" Target="../media/image21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47.wmf"/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尊敬的各位评委老师，大家好！我是人工智能学院计算机科学与技术专业的陈治豪，指导教师是余先川教授。今天我汇报的开题报告题目是</a:t>
            </a:r>
            <a:r>
              <a:rPr lang="en-US" altLang="zh-CN"/>
              <a:t>"</a:t>
            </a:r>
            <a:r>
              <a:rPr lang="zh-CN" altLang="en-US"/>
              <a:t>基于神经随机微分方程的不规则采样时间序列分类方法研究</a:t>
            </a:r>
            <a:r>
              <a:rPr lang="en-US" altLang="zh-CN"/>
              <a:t>"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时间感知注意力用时空积分运算替代传统点积注意力。通过重参数化技术将积分映射到标准区间，实现高效并行计算。这种方法能自然处理任意时间间隔的依赖关系</a:t>
            </a:r>
            <a:r>
              <a:rPr lang="en-US" altLang="zh-CN"/>
              <a:t>。</a:t>
            </a:r>
            <a:r>
              <a:rPr lang="zh-CN" altLang="en-US"/>
              <a:t>整体上，</a:t>
            </a:r>
            <a:r>
              <a:rPr lang="en-US" altLang="zh-CN"/>
              <a:t>LNSDE</a:t>
            </a:r>
            <a:r>
              <a:rPr lang="zh-CN" altLang="en-US"/>
              <a:t>负责建模系统动力学和不确定性，连续时间</a:t>
            </a:r>
            <a:r>
              <a:rPr lang="zh-CN" altLang="en-US"/>
              <a:t>注意力负责全局依赖捕获，两者协同实现精确连续建模。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LinearNSDE</a:t>
            </a:r>
            <a:r>
              <a:rPr lang="zh-CN" altLang="en-US"/>
              <a:t>模块实现了时间</a:t>
            </a:r>
            <a:r>
              <a:rPr lang="zh-CN" altLang="en-US"/>
              <a:t>序列的动力学化。</a:t>
            </a:r>
            <a:endParaRPr lang="zh-CN" altLang="en-US"/>
          </a:p>
          <a:p>
            <a:r>
              <a:rPr lang="zh-CN" altLang="en-US"/>
              <a:t>传统</a:t>
            </a:r>
            <a:r>
              <a:rPr lang="en-US" altLang="zh-CN"/>
              <a:t>RNN</a:t>
            </a:r>
            <a:r>
              <a:rPr lang="zh-CN" altLang="en-US"/>
              <a:t>或</a:t>
            </a:r>
            <a:r>
              <a:rPr lang="en-US" altLang="zh-CN"/>
              <a:t>LSTM</a:t>
            </a:r>
            <a:r>
              <a:rPr lang="zh-CN" altLang="en-US"/>
              <a:t>的问题很明显：时间</a:t>
            </a:r>
            <a:r>
              <a:rPr lang="en-US" altLang="zh-CN"/>
              <a:t>t</a:t>
            </a:r>
            <a:r>
              <a:rPr lang="zh-CN" altLang="en-US"/>
              <a:t>只是序列索引，告诉你</a:t>
            </a:r>
            <a:r>
              <a:rPr lang="en-US" altLang="zh-CN"/>
              <a:t>"</a:t>
            </a:r>
            <a:r>
              <a:rPr lang="zh-CN" altLang="en-US"/>
              <a:t>这是第几个观测</a:t>
            </a:r>
            <a:r>
              <a:rPr lang="en-US" altLang="zh-CN"/>
              <a:t>"</a:t>
            </a:r>
            <a:r>
              <a:rPr lang="zh-CN" altLang="en-US"/>
              <a:t>，但不告诉你</a:t>
            </a:r>
            <a:r>
              <a:rPr lang="en-US" altLang="zh-CN"/>
              <a:t>"</a:t>
            </a:r>
            <a:r>
              <a:rPr lang="zh-CN" altLang="en-US"/>
              <a:t>距离上次观测过了多久</a:t>
            </a:r>
            <a:r>
              <a:rPr lang="en-US" altLang="zh-CN"/>
              <a:t>"</a:t>
            </a:r>
            <a:r>
              <a:rPr lang="zh-CN" altLang="en-US"/>
              <a:t>。相邻观测之间实际发生了什么？对这些模型来说答案是</a:t>
            </a:r>
            <a:r>
              <a:rPr lang="en-US" altLang="zh-CN"/>
              <a:t>"</a:t>
            </a:r>
            <a:r>
              <a:rPr lang="zh-CN" altLang="en-US"/>
              <a:t>不知道</a:t>
            </a:r>
            <a:r>
              <a:rPr lang="en-US" altLang="zh-CN"/>
              <a:t>"——</a:t>
            </a:r>
            <a:r>
              <a:rPr lang="zh-CN" altLang="en-US"/>
              <a:t>它们直接跳过中间过程。更致命的是，时间间隔</a:t>
            </a:r>
            <a:r>
              <a:rPr lang="en-US" altLang="zh-CN"/>
              <a:t>1</a:t>
            </a:r>
            <a:r>
              <a:rPr lang="zh-CN" altLang="en-US"/>
              <a:t>小时和</a:t>
            </a:r>
            <a:r>
              <a:rPr lang="en-US" altLang="zh-CN"/>
              <a:t>100</a:t>
            </a:r>
            <a:r>
              <a:rPr lang="zh-CN" altLang="en-US"/>
              <a:t>小时，对模型的计算方式没有任何区别。</a:t>
            </a:r>
            <a:endParaRPr lang="zh-CN" altLang="en-US"/>
          </a:p>
          <a:p>
            <a:r>
              <a:rPr lang="zh-CN" altLang="en-US"/>
              <a:t>我们的范式转变是：</a:t>
            </a:r>
            <a:r>
              <a:rPr lang="en-US" altLang="zh-CN"/>
              <a:t>Δt</a:t>
            </a:r>
            <a:r>
              <a:rPr lang="zh-CN" altLang="en-US"/>
              <a:t>不再是被忽略的参数，而是积分区间的上下限。</a:t>
            </a:r>
            <a:r>
              <a:rPr lang="en-US" altLang="zh-CN"/>
              <a:t>SDE</a:t>
            </a:r>
            <a:r>
              <a:rPr lang="zh-CN" altLang="en-US"/>
              <a:t>求解器内部执行的微分迭代步数正比于</a:t>
            </a:r>
            <a:r>
              <a:rPr lang="en-US" altLang="zh-CN"/>
              <a:t>Δt——</a:t>
            </a:r>
            <a:r>
              <a:rPr lang="zh-CN" altLang="en-US"/>
              <a:t>时间跨度越长，演化步数越多；时间跨度越短，演化步数越少。时间间隔自动编码在计算过程中。</a:t>
            </a:r>
            <a:endParaRPr lang="zh-CN" altLang="en-US"/>
          </a:p>
          <a:p>
            <a:r>
              <a:rPr lang="zh-CN" altLang="en-US"/>
              <a:t>这带来三个层次的理论优势。</a:t>
            </a:r>
            <a:endParaRPr lang="zh-CN" altLang="en-US"/>
          </a:p>
          <a:p>
            <a:r>
              <a:rPr lang="zh-CN" altLang="en-US"/>
              <a:t>第一是时间敏感性。最终状态</a:t>
            </a:r>
            <a:r>
              <a:rPr lang="en-US" altLang="zh-CN"/>
              <a:t>z</a:t>
            </a:r>
            <a:r>
              <a:rPr lang="zh-CN" altLang="en-US"/>
              <a:t>是路径依赖的</a:t>
            </a:r>
            <a:r>
              <a:rPr lang="en-US" altLang="zh-CN"/>
              <a:t>——</a:t>
            </a:r>
            <a:r>
              <a:rPr lang="zh-CN" altLang="en-US"/>
              <a:t>它不仅取决于起点和终点在哪里，还取决于中间怎么走过来的。经历了</a:t>
            </a:r>
            <a:r>
              <a:rPr lang="en-US" altLang="zh-CN"/>
              <a:t>100</a:t>
            </a:r>
            <a:r>
              <a:rPr lang="zh-CN" altLang="en-US"/>
              <a:t>步演化和</a:t>
            </a:r>
            <a:r>
              <a:rPr lang="en-US" altLang="zh-CN"/>
              <a:t>10</a:t>
            </a:r>
            <a:r>
              <a:rPr lang="zh-CN" altLang="en-US"/>
              <a:t>步演化的状态，即使数值接近，其蕴含的动力学信息也完全不同。</a:t>
            </a:r>
            <a:endParaRPr lang="zh-CN" altLang="en-US"/>
          </a:p>
          <a:p>
            <a:r>
              <a:rPr lang="zh-CN" altLang="en-US"/>
              <a:t>第二是物理合理性。这里包含两个关键约束：</a:t>
            </a:r>
            <a:endParaRPr lang="zh-CN" altLang="en-US"/>
          </a:p>
          <a:p>
            <a:r>
              <a:rPr lang="zh-CN" altLang="en-US"/>
              <a:t>因果律是指状态的演化方向与时间方向一致</a:t>
            </a:r>
            <a:r>
              <a:rPr lang="en-US" altLang="zh-CN"/>
              <a:t>——</a:t>
            </a:r>
            <a:r>
              <a:rPr lang="zh-CN" altLang="en-US"/>
              <a:t>我们只能从过去演化到未来，不能反向。微分方程</a:t>
            </a:r>
            <a:r>
              <a:rPr lang="en-US" altLang="zh-CN"/>
              <a:t>dz/dt</a:t>
            </a:r>
            <a:r>
              <a:rPr lang="zh-CN" altLang="en-US"/>
              <a:t>等于某个函数，这个形式天然保证了因果性：</a:t>
            </a:r>
            <a:r>
              <a:rPr lang="en-US" altLang="zh-CN"/>
              <a:t>t</a:t>
            </a:r>
            <a:r>
              <a:rPr lang="zh-CN" altLang="en-US"/>
              <a:t>时刻的状态只依赖</a:t>
            </a:r>
            <a:r>
              <a:rPr lang="en-US" altLang="zh-CN"/>
              <a:t>t</a:t>
            </a:r>
            <a:r>
              <a:rPr lang="zh-CN" altLang="en-US"/>
              <a:t>之前的信息，不会出现</a:t>
            </a:r>
            <a:r>
              <a:rPr lang="en-US" altLang="zh-CN"/>
              <a:t>"</a:t>
            </a:r>
            <a:r>
              <a:rPr lang="zh-CN" altLang="en-US"/>
              <a:t>未来影响过去</a:t>
            </a:r>
            <a:r>
              <a:rPr lang="en-US" altLang="zh-CN"/>
              <a:t>"</a:t>
            </a:r>
            <a:r>
              <a:rPr lang="zh-CN" altLang="en-US"/>
              <a:t>的非因果现象。</a:t>
            </a:r>
            <a:endParaRPr lang="zh-CN" altLang="en-US"/>
          </a:p>
          <a:p>
            <a:r>
              <a:rPr lang="zh-CN" altLang="en-US"/>
              <a:t>连续性是指状态不会突然跳变。在任意小的时间间隔内，状态的变化也是有限的。数学上，</a:t>
            </a:r>
            <a:r>
              <a:rPr lang="en-US" altLang="zh-CN"/>
              <a:t>dz</a:t>
            </a:r>
            <a:r>
              <a:rPr lang="zh-CN" altLang="en-US"/>
              <a:t>是</a:t>
            </a:r>
            <a:r>
              <a:rPr lang="en-US" altLang="zh-CN"/>
              <a:t>dt</a:t>
            </a:r>
            <a:r>
              <a:rPr lang="zh-CN" altLang="en-US"/>
              <a:t>的一阶小量，保证了轨迹的平滑性。这符合真实物理系统的特性</a:t>
            </a:r>
            <a:r>
              <a:rPr lang="en-US" altLang="zh-CN"/>
              <a:t>——</a:t>
            </a:r>
            <a:r>
              <a:rPr lang="zh-CN" altLang="en-US"/>
              <a:t>恒星亮度、患者体温不会瞬间跳跃，而是连续变化的。</a:t>
            </a:r>
            <a:endParaRPr lang="zh-CN" altLang="en-US"/>
          </a:p>
          <a:p>
            <a:r>
              <a:rPr lang="zh-CN" altLang="en-US"/>
              <a:t>第三是数学保证。当线性噪声</a:t>
            </a:r>
            <a:r>
              <a:rPr lang="en-US" altLang="zh-CN"/>
              <a:t>SDE</a:t>
            </a:r>
            <a:r>
              <a:rPr lang="zh-CN" altLang="en-US"/>
              <a:t>满足稳定性条件</a:t>
            </a:r>
            <a:r>
              <a:rPr lang="en-US" altLang="zh-CN"/>
              <a:t>——</a:t>
            </a:r>
            <a:r>
              <a:rPr lang="zh-CN" altLang="en-US"/>
              <a:t>扩散强度的平方大于漂移</a:t>
            </a:r>
            <a:r>
              <a:rPr lang="en-US" altLang="zh-CN"/>
              <a:t>Lipschitz</a:t>
            </a:r>
            <a:r>
              <a:rPr lang="zh-CN" altLang="en-US"/>
              <a:t>常数的两倍</a:t>
            </a:r>
            <a:r>
              <a:rPr lang="en-US" altLang="zh-CN"/>
              <a:t>——</a:t>
            </a:r>
            <a:r>
              <a:rPr lang="zh-CN" altLang="en-US"/>
              <a:t>可以严格证明系统是指数稳定的。这意味着无论演化多长时间，状态的范数都保持有界，不会发散到无穷。这为处理长时间序列提供了理论保障，不需要像</a:t>
            </a:r>
            <a:r>
              <a:rPr lang="en-US" altLang="zh-CN"/>
              <a:t>RNN</a:t>
            </a:r>
            <a:r>
              <a:rPr lang="zh-CN" altLang="en-US"/>
              <a:t>那样依赖梯度裁剪这种工程技巧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第一是积分代替点积，捕获整个时间区间的信息。只比较两个时刻的瞬时值。而我们用时间积分</a:t>
            </a:r>
            <a:r>
              <a:rPr lang="en-US" altLang="zh-CN"/>
              <a:t>——</a:t>
            </a:r>
            <a:r>
              <a:rPr lang="zh-CN" altLang="en-US"/>
              <a:t>从</a:t>
            </a:r>
            <a:r>
              <a:rPr lang="en-US" altLang="zh-CN"/>
              <a:t>t_i</a:t>
            </a:r>
            <a:r>
              <a:rPr lang="zh-CN" altLang="en-US"/>
              <a:t>到</a:t>
            </a:r>
            <a:r>
              <a:rPr lang="en-US" altLang="zh-CN"/>
              <a:t>t_j</a:t>
            </a:r>
            <a:r>
              <a:rPr lang="zh-CN" altLang="en-US"/>
              <a:t>整条演化轨迹的累积匹配度都被考虑进来。这不是问</a:t>
            </a:r>
            <a:r>
              <a:rPr lang="en-US" altLang="zh-CN"/>
              <a:t>"</a:t>
            </a:r>
            <a:r>
              <a:rPr lang="zh-CN" altLang="en-US"/>
              <a:t>两个点像不像</a:t>
            </a:r>
            <a:r>
              <a:rPr lang="en-US" altLang="zh-CN"/>
              <a:t>"</a:t>
            </a:r>
            <a:r>
              <a:rPr lang="zh-CN" altLang="en-US"/>
              <a:t>，而是问</a:t>
            </a:r>
            <a:r>
              <a:rPr lang="en-US" altLang="zh-CN"/>
              <a:t>"</a:t>
            </a:r>
            <a:r>
              <a:rPr lang="zh-CN" altLang="en-US"/>
              <a:t>两段演化过程匹配不匹配</a:t>
            </a:r>
            <a:r>
              <a:rPr lang="en-US" altLang="zh-CN"/>
              <a:t>"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第二是除以</a:t>
            </a:r>
            <a:r>
              <a:rPr lang="en-US" altLang="zh-CN"/>
              <a:t>Δt</a:t>
            </a:r>
            <a:r>
              <a:rPr lang="zh-CN" altLang="en-US"/>
              <a:t>，计算平均相似度，消除时间跨度偏差。为什么要除以时间跨度？因为长时间区间的积分值自然会大，但这不意味着它更重要</a:t>
            </a:r>
            <a:r>
              <a:rPr lang="en-US" altLang="zh-CN"/>
              <a:t>——</a:t>
            </a:r>
            <a:r>
              <a:rPr lang="zh-CN" altLang="en-US"/>
              <a:t>可能只是因为时间长。除以</a:t>
            </a:r>
            <a:r>
              <a:rPr lang="en-US" altLang="zh-CN"/>
              <a:t>Δt</a:t>
            </a:r>
            <a:r>
              <a:rPr lang="zh-CN" altLang="en-US"/>
              <a:t>相当于归一化到单位时间，让不同长短的时间跨度在同一尺度上公平比较。</a:t>
            </a:r>
            <a:endParaRPr lang="zh-CN" altLang="en-US"/>
          </a:p>
          <a:p>
            <a:r>
              <a:rPr lang="zh-CN" altLang="en-US"/>
              <a:t>下面回答一个核心问题：为什么连续时间建模需要两层解耦？</a:t>
            </a:r>
            <a:endParaRPr lang="zh-CN" altLang="en-US"/>
          </a:p>
          <a:p>
            <a:r>
              <a:rPr lang="zh-CN" altLang="en-US"/>
              <a:t>这不是工程上的权宜之计，而是数学上的必然。</a:t>
            </a:r>
            <a:endParaRPr lang="zh-CN" altLang="en-US"/>
          </a:p>
          <a:p>
            <a:r>
              <a:rPr lang="zh-CN" altLang="en-US"/>
              <a:t>第一层</a:t>
            </a:r>
            <a:r>
              <a:rPr lang="en-US" altLang="zh-CN"/>
              <a:t>LNSDE</a:t>
            </a:r>
            <a:r>
              <a:rPr lang="zh-CN" altLang="en-US"/>
              <a:t>做的是从观测空间到连续隐状态的转换。它的目标是重建数据的物理演化过程，解决的是时间补全和不确定性量化问题。通过随机微分方程，</a:t>
            </a:r>
            <a:r>
              <a:rPr lang="en-US" altLang="zh-CN"/>
              <a:t>LNSDE</a:t>
            </a:r>
            <a:r>
              <a:rPr lang="zh-CN" altLang="en-US"/>
              <a:t>将离散的、带噪声的观测点，转化为连续的、符合物理定律的状态轨迹。</a:t>
            </a:r>
            <a:endParaRPr lang="zh-CN" altLang="en-US"/>
          </a:p>
          <a:p>
            <a:r>
              <a:rPr lang="zh-CN" altLang="en-US"/>
              <a:t>第二层</a:t>
            </a:r>
            <a:r>
              <a:rPr lang="en-US" altLang="zh-CN"/>
              <a:t>ContiFormer</a:t>
            </a:r>
            <a:r>
              <a:rPr lang="zh-CN" altLang="en-US"/>
              <a:t>做的是从隐状态到序列表示的转换。它的目标是提取时间公平的判别特征，解决的是长程依赖和选择性注意问题。在连续隐状态基础上，通过连续时间注意力机制，</a:t>
            </a:r>
            <a:r>
              <a:rPr lang="en-US" altLang="zh-CN"/>
              <a:t>ContiFormer</a:t>
            </a:r>
            <a:r>
              <a:rPr lang="zh-CN" altLang="en-US"/>
              <a:t>学习哪些时刻对最终任务更重要，进行加权聚合。</a:t>
            </a:r>
            <a:endParaRPr lang="zh-CN" altLang="en-US"/>
          </a:p>
          <a:p>
            <a:r>
              <a:rPr lang="zh-CN" altLang="en-US"/>
              <a:t>核心的数学洞察是：时间演化不等于时间聚合。</a:t>
            </a:r>
            <a:endParaRPr lang="zh-CN" altLang="en-US"/>
          </a:p>
          <a:p>
            <a:r>
              <a:rPr lang="en-US" altLang="zh-CN"/>
              <a:t>LNSDE</a:t>
            </a:r>
            <a:r>
              <a:rPr lang="zh-CN" altLang="en-US"/>
              <a:t>负责的是状态传播</a:t>
            </a:r>
            <a:r>
              <a:rPr lang="en-US" altLang="zh-CN"/>
              <a:t> </a:t>
            </a:r>
            <a:r>
              <a:rPr lang="zh-CN" altLang="en-US"/>
              <a:t>描述的是动力学过程。</a:t>
            </a:r>
            <a:endParaRPr lang="zh-CN" altLang="en-US"/>
          </a:p>
          <a:p>
            <a:r>
              <a:rPr lang="en-US" altLang="zh-CN"/>
              <a:t>ContiFormer</a:t>
            </a:r>
            <a:r>
              <a:rPr lang="zh-CN" altLang="en-US"/>
              <a:t>负责的是特征提取</a:t>
            </a:r>
            <a:r>
              <a:rPr lang="en-US" altLang="zh-CN"/>
              <a:t>——</a:t>
            </a:r>
            <a:r>
              <a:rPr lang="zh-CN" altLang="en-US"/>
              <a:t>给定一系列状态，如何选择、组合，形成对任务有用的表示。描述的是信息筛选过程。</a:t>
            </a:r>
            <a:endParaRPr lang="zh-CN" altLang="en-US"/>
          </a:p>
          <a:p>
            <a:r>
              <a:rPr lang="zh-CN" altLang="en-US"/>
              <a:t>两者的数学性质不同</a:t>
            </a:r>
            <a:r>
              <a:rPr lang="en-US" altLang="zh-CN"/>
              <a:t>——</a:t>
            </a:r>
            <a:r>
              <a:rPr lang="zh-CN" altLang="en-US"/>
              <a:t>一个是随机演化，一个是确定性聚合；物理意义不同</a:t>
            </a:r>
            <a:r>
              <a:rPr lang="en-US" altLang="zh-CN"/>
              <a:t>——</a:t>
            </a:r>
            <a:r>
              <a:rPr lang="zh-CN" altLang="en-US"/>
              <a:t>一个建模数据生成机制，一个建模特征选择机制；优化目标也不同</a:t>
            </a:r>
            <a:r>
              <a:rPr lang="en-US" altLang="zh-CN"/>
              <a:t>——</a:t>
            </a:r>
            <a:r>
              <a:rPr lang="zh-CN" altLang="en-US"/>
              <a:t>前者追求重构和物理合理性，后者追求判别性和任务性能。</a:t>
            </a:r>
            <a:endParaRPr lang="zh-CN" altLang="en-US"/>
          </a:p>
          <a:p>
            <a:r>
              <a:rPr lang="zh-CN" altLang="en-US"/>
              <a:t>这种解耦设计使得每一层可以独立优化。</a:t>
            </a:r>
            <a:r>
              <a:rPr lang="en-US" altLang="zh-CN"/>
              <a:t>LNSDE</a:t>
            </a:r>
            <a:r>
              <a:rPr lang="zh-CN" altLang="en-US"/>
              <a:t>提供物理层的连续状态，</a:t>
            </a:r>
            <a:r>
              <a:rPr lang="en-US" altLang="zh-CN"/>
              <a:t>ContiFormer</a:t>
            </a:r>
            <a:r>
              <a:rPr lang="zh-CN" altLang="en-US"/>
              <a:t>在此基础上构建语义层的判别表示，两者协同完成从离散观测到最终决策的完整链条。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这里展示改进的重采样算法。</a:t>
            </a:r>
            <a:br>
              <a:rPr lang="zh-CN" altLang="en-US"/>
            </a:br>
            <a:r>
              <a:rPr lang="en-US" altLang="zh-CN"/>
              <a:t>SVMSMOTE</a:t>
            </a:r>
            <a:r>
              <a:rPr lang="zh-CN" altLang="en-US"/>
              <a:t>不是简单线性复制，而是在支持向量引导下，在</a:t>
            </a:r>
            <a:r>
              <a:rPr lang="en-US" altLang="zh-CN"/>
              <a:t>LNSDE</a:t>
            </a:r>
            <a:r>
              <a:rPr lang="zh-CN" altLang="en-US"/>
              <a:t>的</a:t>
            </a:r>
            <a:r>
              <a:rPr lang="zh-CN" altLang="en-US"/>
              <a:t>连续时序特征空间智能插值合成。</a:t>
            </a:r>
            <a:r>
              <a:rPr lang="en-US" altLang="zh-CN"/>
              <a:t>Repeated ENN</a:t>
            </a:r>
            <a:r>
              <a:rPr lang="zh-CN" altLang="en-US"/>
              <a:t>通过多轮迭代清理边界噪声，保留有代表性的多数类样本。</a:t>
            </a:r>
            <a:br>
              <a:rPr lang="zh-CN" altLang="en-US"/>
            </a:br>
            <a:r>
              <a:rPr lang="zh-CN" altLang="en-US"/>
              <a:t>两种方法结合实现数据层面的初步平衡，为后续模型训练奠定基础。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类别感知分组注意力机制的具体设计。输入特征按语义类别分组，每组独立计算类内注意力，避免少数类被掩盖。然后计算类间语义相似度，基于相似度生成自适应融合门控，实现类间信息的选择性交互。这样既保证各类别特征学习的独立性，又通过语义引导避免完全隔离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我将从六个方面进行汇报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研究进展与计划。</a:t>
            </a:r>
            <a:r>
              <a:rPr lang="en-US" altLang="zh-CN"/>
              <a:t>2024</a:t>
            </a:r>
            <a:r>
              <a:rPr lang="zh-CN" altLang="en-US"/>
              <a:t>年</a:t>
            </a:r>
            <a:r>
              <a:rPr lang="en-US" altLang="zh-CN"/>
              <a:t>9-12</a:t>
            </a:r>
            <a:r>
              <a:rPr lang="zh-CN" altLang="en-US"/>
              <a:t>月完成文献调研和环境搭建；</a:t>
            </a:r>
            <a:r>
              <a:rPr lang="en-US" altLang="zh-CN"/>
              <a:t>2025</a:t>
            </a:r>
            <a:r>
              <a:rPr lang="zh-CN" altLang="en-US"/>
              <a:t>年</a:t>
            </a:r>
            <a:r>
              <a:rPr lang="en-US" altLang="zh-CN"/>
              <a:t>1-5</a:t>
            </a:r>
            <a:r>
              <a:rPr lang="zh-CN" altLang="en-US"/>
              <a:t>月实现完整模型框架，目前</a:t>
            </a:r>
            <a:r>
              <a:rPr lang="en-US" altLang="zh-CN"/>
              <a:t>LNSDE</a:t>
            </a:r>
            <a:r>
              <a:rPr lang="zh-CN" altLang="en-US"/>
              <a:t>和连续注意力已完成，正在调试类别感知模块；</a:t>
            </a:r>
            <a:r>
              <a:rPr lang="en-US" altLang="zh-CN"/>
              <a:t>2025</a:t>
            </a:r>
            <a:r>
              <a:rPr lang="zh-CN" altLang="en-US"/>
              <a:t>年</a:t>
            </a:r>
            <a:r>
              <a:rPr lang="en-US" altLang="zh-CN"/>
              <a:t>6-12</a:t>
            </a:r>
            <a:r>
              <a:rPr lang="zh-CN" altLang="en-US"/>
              <a:t>月完成实验和论文撰写；</a:t>
            </a:r>
            <a:r>
              <a:rPr lang="en-US" altLang="zh-CN"/>
              <a:t>2026</a:t>
            </a:r>
            <a:r>
              <a:rPr lang="zh-CN" altLang="en-US"/>
              <a:t>年</a:t>
            </a:r>
            <a:r>
              <a:rPr lang="en-US" altLang="zh-CN"/>
              <a:t>1-6</a:t>
            </a:r>
            <a:r>
              <a:rPr lang="zh-CN" altLang="en-US"/>
              <a:t>月完成毕业论文。目前进展符合预期，下一步重点是完成所有模块集成和全面实验验证。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以上是我的报告内容。感谢各位老师的聆听，恳请各位老师对我的研究方案提出宝贵意见和建议。谢谢！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33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读</a:t>
            </a:r>
            <a:r>
              <a:rPr lang="en-US" altLang="zh-CN"/>
              <a:t>ppt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由于天气、设备等原因，观测时间高度不规则。这种数据广泛存在：金融交易随机发生，医疗检查因人而异，物联网传感器事件触发。与等间隔采样相比，不规则采样面临四个挑战：一是时间间隔本身蕴含语义信息，如检查频率反映病情；二是长间隔使系统演化充满随机性，插值会丢失信息；三是不满足经典方法假设，傅里叶变换要求等间隔，</a:t>
            </a:r>
            <a:r>
              <a:rPr lang="en-US" altLang="zh-CN"/>
              <a:t>CNN</a:t>
            </a:r>
            <a:r>
              <a:rPr lang="zh-CN" altLang="en-US"/>
              <a:t>需要规则网格；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同时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在实际问题中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不规则采样数据还会带有类别不平衡问题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会导致</a:t>
            </a:r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少数类识别困难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，模型偏向多数类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而关键事件或异常状态往往是稀有的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。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汉仪旗黑Y3-35简" panose="00020600040101010101" charset="-122"/>
            </a:endParaRPr>
          </a:p>
          <a:p>
            <a:endParaRPr lang="zh-CN" altLang="en-US"/>
          </a:p>
          <a:p>
            <a:r>
              <a:rPr lang="zh-CN" altLang="en-US"/>
              <a:t>如何保持时序特征完整性同时处理类别不平衡，是本领域核心难题。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接下来是我调研的国内外研究现状。图</a:t>
            </a:r>
            <a:r>
              <a:rPr lang="en-US" altLang="zh-CN"/>
              <a:t>2</a:t>
            </a:r>
            <a:r>
              <a:rPr lang="zh-CN" altLang="en-US"/>
              <a:t>中绿色蓝色分别是是连续</a:t>
            </a:r>
            <a:r>
              <a:rPr lang="en-US" altLang="zh-CN"/>
              <a:t>/</a:t>
            </a:r>
            <a:r>
              <a:rPr lang="zh-CN" altLang="en-US"/>
              <a:t>离散时间建模</a:t>
            </a:r>
            <a:r>
              <a:rPr lang="en-US" altLang="zh-CN"/>
              <a:t>。</a:t>
            </a:r>
            <a:br>
              <a:rPr lang="en-US" altLang="zh-CN"/>
            </a:br>
            <a:r>
              <a:rPr lang="zh-CN" altLang="en-US"/>
              <a:t>可以看到</a:t>
            </a:r>
            <a:r>
              <a:rPr lang="en-US" altLang="zh-CN"/>
              <a:t>，</a:t>
            </a:r>
            <a:r>
              <a:rPr lang="zh-CN" altLang="en-US"/>
              <a:t>早期研究主要集中在统计学理论和手工特征，但这些模型假设较强且计算复杂</a:t>
            </a:r>
            <a:br>
              <a:rPr lang="zh-CN" altLang="en-US"/>
            </a:br>
            <a:endParaRPr lang="en-US" altLang="zh-CN"/>
          </a:p>
          <a:p>
            <a:r>
              <a:rPr lang="zh-CN" altLang="en-US"/>
              <a:t>后来深度学习时代</a:t>
            </a:r>
            <a:r>
              <a:rPr lang="en-US" altLang="zh-CN"/>
              <a:t>，</a:t>
            </a:r>
            <a:r>
              <a:rPr lang="zh-CN" altLang="en-US"/>
              <a:t>注意力机制模型可以不遗忘的处理</a:t>
            </a:r>
            <a:r>
              <a:rPr lang="zh-CN" altLang="en-US"/>
              <a:t>长距离，但它们仍然假设离散时间步</a:t>
            </a:r>
            <a:endParaRPr lang="zh-CN" altLang="en-US"/>
          </a:p>
          <a:p>
            <a:r>
              <a:rPr lang="en-US" altLang="zh-CN"/>
              <a:t>ODE</a:t>
            </a:r>
            <a:r>
              <a:rPr lang="zh-CN" altLang="en-US"/>
              <a:t>方法首次将神经网络与微分方程结合，实现了真正的连续时间建模。但它们主要关注确定性系统，难以建模随机性。</a:t>
            </a:r>
            <a:br>
              <a:rPr lang="zh-CN" altLang="en-US"/>
            </a:br>
            <a:r>
              <a:rPr lang="en-US" altLang="zh-CN"/>
              <a:t>Neural SDE</a:t>
            </a:r>
            <a:r>
              <a:rPr lang="zh-CN" altLang="en-US"/>
              <a:t>等随机微分方程方法在最近兴起，为处理不确定性提供了新工具。然而，现有工作在分类任务特别是不平衡分类上的应用还很有限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图</a:t>
            </a:r>
            <a:r>
              <a:rPr lang="en-US" altLang="zh-CN"/>
              <a:t>3</a:t>
            </a:r>
            <a:r>
              <a:rPr lang="zh-CN" altLang="en-US"/>
              <a:t>是类别不平衡方法调研</a:t>
            </a:r>
            <a:r>
              <a:rPr lang="en-US" altLang="zh-CN"/>
              <a:t>，</a:t>
            </a:r>
            <a:r>
              <a:rPr lang="zh-CN" altLang="en-US"/>
              <a:t>可以发现主要是数据层和算法层</a:t>
            </a:r>
            <a:r>
              <a:rPr lang="en-US" altLang="zh-CN"/>
              <a:t>2</a:t>
            </a:r>
            <a:r>
              <a:rPr lang="zh-CN" altLang="en-US"/>
              <a:t>个层次进行处理</a:t>
            </a:r>
            <a:r>
              <a:rPr lang="en-US" altLang="zh-CN"/>
              <a:t> </a:t>
            </a:r>
            <a:r>
              <a:rPr lang="zh-CN" altLang="en-US"/>
              <a:t>数据层次一般使用采样方法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本研究具有重要意义。理论上，将完善深度学习在不规则时序领域的理论体系，神经</a:t>
            </a:r>
            <a:r>
              <a:rPr lang="en-US" altLang="zh-CN"/>
              <a:t>SDE</a:t>
            </a:r>
            <a:r>
              <a:rPr lang="zh-CN" altLang="en-US"/>
              <a:t>为处理不确定性提供数学基础，连续时间建模避免离散化信息损失。实际应用上，在医疗领域能准确识别患者状态变化，实现疾病早期预警和个性化治疗；在天文观测中高效完成变星分类和罕见天体事件检测，帮助理解恒星演化规律；在金融、工业、环境监测等领域也有广泛应用前景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本研究重点解决不规则采样时间序列的不均衡分类问题。识别出两个关键问题：一是不规则时序连续时间建模，采样间隔不固定导致大量信息缺失；二是类别不平衡处理，少数类特征在学习过程中被掩盖。针对性提出四个创新点：</a:t>
            </a:r>
            <a:r>
              <a:rPr lang="en-US" altLang="zh-CN"/>
              <a:t>Neural SDE</a:t>
            </a:r>
            <a:r>
              <a:rPr lang="zh-CN" altLang="en-US"/>
              <a:t>进行连续时间建模，连续时间</a:t>
            </a:r>
            <a:r>
              <a:rPr lang="en-US" altLang="zh-CN"/>
              <a:t>Transformer</a:t>
            </a:r>
            <a:r>
              <a:rPr lang="zh-CN" altLang="en-US"/>
              <a:t>捕获全局依赖，混合重采样策略平衡数据，类别感知分组注意力强化少数类学习。四部分相互配合构成完整解决方案。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 smtClean="0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p8</a:t>
            </a:r>
            <a:br>
              <a:rPr lang="zh-CN" altLang="en-US"/>
            </a:br>
            <a:r>
              <a:rPr lang="zh-CN" altLang="en-US"/>
              <a:t>在处理不规则采样时序时</a:t>
            </a:r>
            <a:r>
              <a:rPr lang="en-US" altLang="zh-CN"/>
              <a:t>，</a:t>
            </a:r>
            <a:r>
              <a:rPr lang="zh-CN" altLang="en-US"/>
              <a:t>我们发现两个问题</a:t>
            </a:r>
            <a:r>
              <a:rPr lang="en-US" altLang="zh-CN"/>
              <a:t>，1.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传统方法依赖固定时间步长假设，难以直接处理这种不规则性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 2.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现有大部分处理不规则采样的方法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会造成严重信息损失，无法准确捕获动态演化规律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我们的解决方案是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读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原始观测序列经编码器映射到隐空间，使用线性神经</a:t>
            </a:r>
            <a:r>
              <a:rPr lang="en-US" altLang="zh-CN"/>
              <a:t>SDE</a:t>
            </a:r>
            <a:r>
              <a:rPr lang="zh-CN" altLang="en-US"/>
              <a:t>建模状态演化。</a:t>
            </a:r>
            <a:r>
              <a:rPr lang="en-US" altLang="zh-CN"/>
              <a:t>SDE</a:t>
            </a:r>
            <a:r>
              <a:rPr lang="zh-CN" altLang="en-US"/>
              <a:t>包含漂移函数建模确定性趋势，扩散矩阵通过</a:t>
            </a:r>
            <a:r>
              <a:rPr lang="en-US" altLang="zh-CN"/>
              <a:t>Wiener</a:t>
            </a:r>
            <a:r>
              <a:rPr lang="zh-CN" altLang="en-US"/>
              <a:t>过程建模随机扰动。这种设计的优势：一是噪声鲁棒性，</a:t>
            </a:r>
            <a:r>
              <a:rPr lang="en-US" altLang="zh-CN"/>
              <a:t>Wiener</a:t>
            </a:r>
            <a:r>
              <a:rPr lang="zh-CN" altLang="en-US"/>
              <a:t>过程自然建模天文观测中的光子噪声、大气扰动；二是信息完整性，保留时间连续性特征，避免插值失真。最终得到连续路径表示，为后续分类提供完整时序特征。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altLang="zh-CN"/>
              <a:t>202X/10/19 Friday</a:t>
            </a:r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10702713" y="208280"/>
            <a:ext cx="1208193" cy="1208193"/>
            <a:chOff x="4256088" y="6350"/>
            <a:chExt cx="3268663" cy="3262313"/>
          </a:xfrm>
          <a:solidFill>
            <a:schemeClr val="accent1">
              <a:lumMod val="50000"/>
            </a:schemeClr>
          </a:solidFill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4703763" y="455613"/>
              <a:ext cx="2352675" cy="2349500"/>
            </a:xfrm>
            <a:custGeom>
              <a:avLst/>
              <a:gdLst>
                <a:gd name="T0" fmla="*/ 166 w 1482"/>
                <a:gd name="T1" fmla="*/ 272 h 1480"/>
                <a:gd name="T2" fmla="*/ 86 w 1482"/>
                <a:gd name="T3" fmla="*/ 392 h 1480"/>
                <a:gd name="T4" fmla="*/ 31 w 1482"/>
                <a:gd name="T5" fmla="*/ 525 h 1480"/>
                <a:gd name="T6" fmla="*/ 2 w 1482"/>
                <a:gd name="T7" fmla="*/ 667 h 1480"/>
                <a:gd name="T8" fmla="*/ 4 w 1482"/>
                <a:gd name="T9" fmla="*/ 817 h 1480"/>
                <a:gd name="T10" fmla="*/ 32 w 1482"/>
                <a:gd name="T11" fmla="*/ 961 h 1480"/>
                <a:gd name="T12" fmla="*/ 89 w 1482"/>
                <a:gd name="T13" fmla="*/ 1093 h 1480"/>
                <a:gd name="T14" fmla="*/ 169 w 1482"/>
                <a:gd name="T15" fmla="*/ 1211 h 1480"/>
                <a:gd name="T16" fmla="*/ 270 w 1482"/>
                <a:gd name="T17" fmla="*/ 1311 h 1480"/>
                <a:gd name="T18" fmla="*/ 388 w 1482"/>
                <a:gd name="T19" fmla="*/ 1391 h 1480"/>
                <a:gd name="T20" fmla="*/ 520 w 1482"/>
                <a:gd name="T21" fmla="*/ 1448 h 1480"/>
                <a:gd name="T22" fmla="*/ 664 w 1482"/>
                <a:gd name="T23" fmla="*/ 1476 h 1480"/>
                <a:gd name="T24" fmla="*/ 816 w 1482"/>
                <a:gd name="T25" fmla="*/ 1476 h 1480"/>
                <a:gd name="T26" fmla="*/ 960 w 1482"/>
                <a:gd name="T27" fmla="*/ 1448 h 1480"/>
                <a:gd name="T28" fmla="*/ 1093 w 1482"/>
                <a:gd name="T29" fmla="*/ 1391 h 1480"/>
                <a:gd name="T30" fmla="*/ 1212 w 1482"/>
                <a:gd name="T31" fmla="*/ 1311 h 1480"/>
                <a:gd name="T32" fmla="*/ 1311 w 1482"/>
                <a:gd name="T33" fmla="*/ 1211 h 1480"/>
                <a:gd name="T34" fmla="*/ 1391 w 1482"/>
                <a:gd name="T35" fmla="*/ 1093 h 1480"/>
                <a:gd name="T36" fmla="*/ 1448 w 1482"/>
                <a:gd name="T37" fmla="*/ 961 h 1480"/>
                <a:gd name="T38" fmla="*/ 1478 w 1482"/>
                <a:gd name="T39" fmla="*/ 817 h 1480"/>
                <a:gd name="T40" fmla="*/ 1478 w 1482"/>
                <a:gd name="T41" fmla="*/ 665 h 1480"/>
                <a:gd name="T42" fmla="*/ 1448 w 1482"/>
                <a:gd name="T43" fmla="*/ 521 h 1480"/>
                <a:gd name="T44" fmla="*/ 1391 w 1482"/>
                <a:gd name="T45" fmla="*/ 388 h 1480"/>
                <a:gd name="T46" fmla="*/ 1311 w 1482"/>
                <a:gd name="T47" fmla="*/ 269 h 1480"/>
                <a:gd name="T48" fmla="*/ 1212 w 1482"/>
                <a:gd name="T49" fmla="*/ 170 h 1480"/>
                <a:gd name="T50" fmla="*/ 1093 w 1482"/>
                <a:gd name="T51" fmla="*/ 90 h 1480"/>
                <a:gd name="T52" fmla="*/ 960 w 1482"/>
                <a:gd name="T53" fmla="*/ 34 h 1480"/>
                <a:gd name="T54" fmla="*/ 816 w 1482"/>
                <a:gd name="T55" fmla="*/ 4 h 1480"/>
                <a:gd name="T56" fmla="*/ 667 w 1482"/>
                <a:gd name="T57" fmla="*/ 4 h 1480"/>
                <a:gd name="T58" fmla="*/ 524 w 1482"/>
                <a:gd name="T59" fmla="*/ 32 h 1480"/>
                <a:gd name="T60" fmla="*/ 391 w 1482"/>
                <a:gd name="T61" fmla="*/ 87 h 1480"/>
                <a:gd name="T62" fmla="*/ 271 w 1482"/>
                <a:gd name="T63" fmla="*/ 167 h 1480"/>
                <a:gd name="T64" fmla="*/ 34 w 1482"/>
                <a:gd name="T65" fmla="*/ 741 h 1480"/>
                <a:gd name="T66" fmla="*/ 48 w 1482"/>
                <a:gd name="T67" fmla="*/ 602 h 1480"/>
                <a:gd name="T68" fmla="*/ 87 w 1482"/>
                <a:gd name="T69" fmla="*/ 471 h 1480"/>
                <a:gd name="T70" fmla="*/ 152 w 1482"/>
                <a:gd name="T71" fmla="*/ 349 h 1480"/>
                <a:gd name="T72" fmla="*/ 241 w 1482"/>
                <a:gd name="T73" fmla="*/ 242 h 1480"/>
                <a:gd name="T74" fmla="*/ 348 w 1482"/>
                <a:gd name="T75" fmla="*/ 153 h 1480"/>
                <a:gd name="T76" fmla="*/ 470 w 1482"/>
                <a:gd name="T77" fmla="*/ 89 h 1480"/>
                <a:gd name="T78" fmla="*/ 601 w 1482"/>
                <a:gd name="T79" fmla="*/ 48 h 1480"/>
                <a:gd name="T80" fmla="*/ 740 w 1482"/>
                <a:gd name="T81" fmla="*/ 35 h 1480"/>
                <a:gd name="T82" fmla="*/ 892 w 1482"/>
                <a:gd name="T83" fmla="*/ 51 h 1480"/>
                <a:gd name="T84" fmla="*/ 1031 w 1482"/>
                <a:gd name="T85" fmla="*/ 98 h 1480"/>
                <a:gd name="T86" fmla="*/ 1157 w 1482"/>
                <a:gd name="T87" fmla="*/ 171 h 1480"/>
                <a:gd name="T88" fmla="*/ 1264 w 1482"/>
                <a:gd name="T89" fmla="*/ 268 h 1480"/>
                <a:gd name="T90" fmla="*/ 1349 w 1482"/>
                <a:gd name="T91" fmla="*/ 385 h 1480"/>
                <a:gd name="T92" fmla="*/ 1410 w 1482"/>
                <a:gd name="T93" fmla="*/ 518 h 1480"/>
                <a:gd name="T94" fmla="*/ 1443 w 1482"/>
                <a:gd name="T95" fmla="*/ 663 h 1480"/>
                <a:gd name="T96" fmla="*/ 1443 w 1482"/>
                <a:gd name="T97" fmla="*/ 817 h 1480"/>
                <a:gd name="T98" fmla="*/ 1410 w 1482"/>
                <a:gd name="T99" fmla="*/ 963 h 1480"/>
                <a:gd name="T100" fmla="*/ 1349 w 1482"/>
                <a:gd name="T101" fmla="*/ 1097 h 1480"/>
                <a:gd name="T102" fmla="*/ 1264 w 1482"/>
                <a:gd name="T103" fmla="*/ 1213 h 1480"/>
                <a:gd name="T104" fmla="*/ 1157 w 1482"/>
                <a:gd name="T105" fmla="*/ 1310 h 1480"/>
                <a:gd name="T106" fmla="*/ 1031 w 1482"/>
                <a:gd name="T107" fmla="*/ 1383 h 1480"/>
                <a:gd name="T108" fmla="*/ 892 w 1482"/>
                <a:gd name="T109" fmla="*/ 1429 h 1480"/>
                <a:gd name="T110" fmla="*/ 740 w 1482"/>
                <a:gd name="T111" fmla="*/ 1446 h 1480"/>
                <a:gd name="T112" fmla="*/ 589 w 1482"/>
                <a:gd name="T113" fmla="*/ 1429 h 1480"/>
                <a:gd name="T114" fmla="*/ 449 w 1482"/>
                <a:gd name="T115" fmla="*/ 1383 h 1480"/>
                <a:gd name="T116" fmla="*/ 323 w 1482"/>
                <a:gd name="T117" fmla="*/ 1310 h 1480"/>
                <a:gd name="T118" fmla="*/ 216 w 1482"/>
                <a:gd name="T119" fmla="*/ 1213 h 1480"/>
                <a:gd name="T120" fmla="*/ 131 w 1482"/>
                <a:gd name="T121" fmla="*/ 1097 h 1480"/>
                <a:gd name="T122" fmla="*/ 70 w 1482"/>
                <a:gd name="T123" fmla="*/ 963 h 1480"/>
                <a:gd name="T124" fmla="*/ 38 w 1482"/>
                <a:gd name="T125" fmla="*/ 817 h 1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2" h="1480">
                  <a:moveTo>
                    <a:pt x="216" y="217"/>
                  </a:moveTo>
                  <a:lnTo>
                    <a:pt x="166" y="272"/>
                  </a:lnTo>
                  <a:lnTo>
                    <a:pt x="123" y="330"/>
                  </a:lnTo>
                  <a:lnTo>
                    <a:pt x="86" y="392"/>
                  </a:lnTo>
                  <a:lnTo>
                    <a:pt x="55" y="457"/>
                  </a:lnTo>
                  <a:lnTo>
                    <a:pt x="31" y="525"/>
                  </a:lnTo>
                  <a:lnTo>
                    <a:pt x="13" y="595"/>
                  </a:lnTo>
                  <a:lnTo>
                    <a:pt x="2" y="667"/>
                  </a:lnTo>
                  <a:lnTo>
                    <a:pt x="0" y="741"/>
                  </a:lnTo>
                  <a:lnTo>
                    <a:pt x="4" y="817"/>
                  </a:lnTo>
                  <a:lnTo>
                    <a:pt x="14" y="890"/>
                  </a:lnTo>
                  <a:lnTo>
                    <a:pt x="32" y="961"/>
                  </a:lnTo>
                  <a:lnTo>
                    <a:pt x="57" y="1029"/>
                  </a:lnTo>
                  <a:lnTo>
                    <a:pt x="89" y="1093"/>
                  </a:lnTo>
                  <a:lnTo>
                    <a:pt x="125" y="1154"/>
                  </a:lnTo>
                  <a:lnTo>
                    <a:pt x="169" y="1211"/>
                  </a:lnTo>
                  <a:lnTo>
                    <a:pt x="216" y="1263"/>
                  </a:lnTo>
                  <a:lnTo>
                    <a:pt x="270" y="1311"/>
                  </a:lnTo>
                  <a:lnTo>
                    <a:pt x="326" y="1355"/>
                  </a:lnTo>
                  <a:lnTo>
                    <a:pt x="388" y="1391"/>
                  </a:lnTo>
                  <a:lnTo>
                    <a:pt x="452" y="1423"/>
                  </a:lnTo>
                  <a:lnTo>
                    <a:pt x="520" y="1448"/>
                  </a:lnTo>
                  <a:lnTo>
                    <a:pt x="591" y="1466"/>
                  </a:lnTo>
                  <a:lnTo>
                    <a:pt x="664" y="1476"/>
                  </a:lnTo>
                  <a:lnTo>
                    <a:pt x="740" y="1480"/>
                  </a:lnTo>
                  <a:lnTo>
                    <a:pt x="816" y="1476"/>
                  </a:lnTo>
                  <a:lnTo>
                    <a:pt x="889" y="1466"/>
                  </a:lnTo>
                  <a:lnTo>
                    <a:pt x="960" y="1448"/>
                  </a:lnTo>
                  <a:lnTo>
                    <a:pt x="1028" y="1423"/>
                  </a:lnTo>
                  <a:lnTo>
                    <a:pt x="1093" y="1391"/>
                  </a:lnTo>
                  <a:lnTo>
                    <a:pt x="1154" y="1355"/>
                  </a:lnTo>
                  <a:lnTo>
                    <a:pt x="1212" y="1311"/>
                  </a:lnTo>
                  <a:lnTo>
                    <a:pt x="1264" y="1263"/>
                  </a:lnTo>
                  <a:lnTo>
                    <a:pt x="1311" y="1211"/>
                  </a:lnTo>
                  <a:lnTo>
                    <a:pt x="1355" y="1154"/>
                  </a:lnTo>
                  <a:lnTo>
                    <a:pt x="1391" y="1093"/>
                  </a:lnTo>
                  <a:lnTo>
                    <a:pt x="1423" y="1029"/>
                  </a:lnTo>
                  <a:lnTo>
                    <a:pt x="1448" y="961"/>
                  </a:lnTo>
                  <a:lnTo>
                    <a:pt x="1466" y="890"/>
                  </a:lnTo>
                  <a:lnTo>
                    <a:pt x="1478" y="817"/>
                  </a:lnTo>
                  <a:lnTo>
                    <a:pt x="1482" y="741"/>
                  </a:lnTo>
                  <a:lnTo>
                    <a:pt x="1478" y="665"/>
                  </a:lnTo>
                  <a:lnTo>
                    <a:pt x="1466" y="591"/>
                  </a:lnTo>
                  <a:lnTo>
                    <a:pt x="1448" y="521"/>
                  </a:lnTo>
                  <a:lnTo>
                    <a:pt x="1423" y="453"/>
                  </a:lnTo>
                  <a:lnTo>
                    <a:pt x="1391" y="388"/>
                  </a:lnTo>
                  <a:lnTo>
                    <a:pt x="1355" y="327"/>
                  </a:lnTo>
                  <a:lnTo>
                    <a:pt x="1311" y="269"/>
                  </a:lnTo>
                  <a:lnTo>
                    <a:pt x="1264" y="217"/>
                  </a:lnTo>
                  <a:lnTo>
                    <a:pt x="1212" y="170"/>
                  </a:lnTo>
                  <a:lnTo>
                    <a:pt x="1154" y="127"/>
                  </a:lnTo>
                  <a:lnTo>
                    <a:pt x="1093" y="90"/>
                  </a:lnTo>
                  <a:lnTo>
                    <a:pt x="1028" y="59"/>
                  </a:lnTo>
                  <a:lnTo>
                    <a:pt x="960" y="34"/>
                  </a:lnTo>
                  <a:lnTo>
                    <a:pt x="889" y="15"/>
                  </a:lnTo>
                  <a:lnTo>
                    <a:pt x="816" y="4"/>
                  </a:lnTo>
                  <a:lnTo>
                    <a:pt x="740" y="0"/>
                  </a:lnTo>
                  <a:lnTo>
                    <a:pt x="667" y="4"/>
                  </a:lnTo>
                  <a:lnTo>
                    <a:pt x="595" y="14"/>
                  </a:lnTo>
                  <a:lnTo>
                    <a:pt x="524" y="32"/>
                  </a:lnTo>
                  <a:lnTo>
                    <a:pt x="457" y="56"/>
                  </a:lnTo>
                  <a:lnTo>
                    <a:pt x="391" y="87"/>
                  </a:lnTo>
                  <a:lnTo>
                    <a:pt x="329" y="124"/>
                  </a:lnTo>
                  <a:lnTo>
                    <a:pt x="271" y="167"/>
                  </a:lnTo>
                  <a:lnTo>
                    <a:pt x="216" y="217"/>
                  </a:lnTo>
                  <a:close/>
                  <a:moveTo>
                    <a:pt x="34" y="741"/>
                  </a:moveTo>
                  <a:lnTo>
                    <a:pt x="38" y="670"/>
                  </a:lnTo>
                  <a:lnTo>
                    <a:pt x="48" y="602"/>
                  </a:lnTo>
                  <a:lnTo>
                    <a:pt x="64" y="535"/>
                  </a:lnTo>
                  <a:lnTo>
                    <a:pt x="87" y="471"/>
                  </a:lnTo>
                  <a:lnTo>
                    <a:pt x="116" y="408"/>
                  </a:lnTo>
                  <a:lnTo>
                    <a:pt x="152" y="349"/>
                  </a:lnTo>
                  <a:lnTo>
                    <a:pt x="194" y="294"/>
                  </a:lnTo>
                  <a:lnTo>
                    <a:pt x="241" y="242"/>
                  </a:lnTo>
                  <a:lnTo>
                    <a:pt x="293" y="195"/>
                  </a:lnTo>
                  <a:lnTo>
                    <a:pt x="348" y="153"/>
                  </a:lnTo>
                  <a:lnTo>
                    <a:pt x="407" y="118"/>
                  </a:lnTo>
                  <a:lnTo>
                    <a:pt x="470" y="89"/>
                  </a:lnTo>
                  <a:lnTo>
                    <a:pt x="534" y="65"/>
                  </a:lnTo>
                  <a:lnTo>
                    <a:pt x="601" y="48"/>
                  </a:lnTo>
                  <a:lnTo>
                    <a:pt x="671" y="39"/>
                  </a:lnTo>
                  <a:lnTo>
                    <a:pt x="740" y="35"/>
                  </a:lnTo>
                  <a:lnTo>
                    <a:pt x="817" y="39"/>
                  </a:lnTo>
                  <a:lnTo>
                    <a:pt x="892" y="51"/>
                  </a:lnTo>
                  <a:lnTo>
                    <a:pt x="963" y="70"/>
                  </a:lnTo>
                  <a:lnTo>
                    <a:pt x="1031" y="98"/>
                  </a:lnTo>
                  <a:lnTo>
                    <a:pt x="1097" y="132"/>
                  </a:lnTo>
                  <a:lnTo>
                    <a:pt x="1157" y="171"/>
                  </a:lnTo>
                  <a:lnTo>
                    <a:pt x="1213" y="217"/>
                  </a:lnTo>
                  <a:lnTo>
                    <a:pt x="1264" y="268"/>
                  </a:lnTo>
                  <a:lnTo>
                    <a:pt x="1310" y="324"/>
                  </a:lnTo>
                  <a:lnTo>
                    <a:pt x="1349" y="385"/>
                  </a:lnTo>
                  <a:lnTo>
                    <a:pt x="1384" y="449"/>
                  </a:lnTo>
                  <a:lnTo>
                    <a:pt x="1410" y="518"/>
                  </a:lnTo>
                  <a:lnTo>
                    <a:pt x="1429" y="589"/>
                  </a:lnTo>
                  <a:lnTo>
                    <a:pt x="1443" y="663"/>
                  </a:lnTo>
                  <a:lnTo>
                    <a:pt x="1446" y="741"/>
                  </a:lnTo>
                  <a:lnTo>
                    <a:pt x="1443" y="817"/>
                  </a:lnTo>
                  <a:lnTo>
                    <a:pt x="1429" y="891"/>
                  </a:lnTo>
                  <a:lnTo>
                    <a:pt x="1410" y="963"/>
                  </a:lnTo>
                  <a:lnTo>
                    <a:pt x="1384" y="1031"/>
                  </a:lnTo>
                  <a:lnTo>
                    <a:pt x="1349" y="1097"/>
                  </a:lnTo>
                  <a:lnTo>
                    <a:pt x="1310" y="1157"/>
                  </a:lnTo>
                  <a:lnTo>
                    <a:pt x="1264" y="1213"/>
                  </a:lnTo>
                  <a:lnTo>
                    <a:pt x="1213" y="1264"/>
                  </a:lnTo>
                  <a:lnTo>
                    <a:pt x="1157" y="1310"/>
                  </a:lnTo>
                  <a:lnTo>
                    <a:pt x="1097" y="1349"/>
                  </a:lnTo>
                  <a:lnTo>
                    <a:pt x="1031" y="1383"/>
                  </a:lnTo>
                  <a:lnTo>
                    <a:pt x="963" y="1410"/>
                  </a:lnTo>
                  <a:lnTo>
                    <a:pt x="892" y="1429"/>
                  </a:lnTo>
                  <a:lnTo>
                    <a:pt x="817" y="1442"/>
                  </a:lnTo>
                  <a:lnTo>
                    <a:pt x="740" y="1446"/>
                  </a:lnTo>
                  <a:lnTo>
                    <a:pt x="663" y="1442"/>
                  </a:lnTo>
                  <a:lnTo>
                    <a:pt x="589" y="1429"/>
                  </a:lnTo>
                  <a:lnTo>
                    <a:pt x="517" y="1410"/>
                  </a:lnTo>
                  <a:lnTo>
                    <a:pt x="449" y="1383"/>
                  </a:lnTo>
                  <a:lnTo>
                    <a:pt x="384" y="1349"/>
                  </a:lnTo>
                  <a:lnTo>
                    <a:pt x="323" y="1310"/>
                  </a:lnTo>
                  <a:lnTo>
                    <a:pt x="267" y="1264"/>
                  </a:lnTo>
                  <a:lnTo>
                    <a:pt x="216" y="1213"/>
                  </a:lnTo>
                  <a:lnTo>
                    <a:pt x="170" y="1157"/>
                  </a:lnTo>
                  <a:lnTo>
                    <a:pt x="131" y="1097"/>
                  </a:lnTo>
                  <a:lnTo>
                    <a:pt x="97" y="1031"/>
                  </a:lnTo>
                  <a:lnTo>
                    <a:pt x="70" y="963"/>
                  </a:lnTo>
                  <a:lnTo>
                    <a:pt x="51" y="891"/>
                  </a:lnTo>
                  <a:lnTo>
                    <a:pt x="38" y="817"/>
                  </a:lnTo>
                  <a:lnTo>
                    <a:pt x="34" y="74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4256088" y="6350"/>
              <a:ext cx="3268663" cy="3262313"/>
            </a:xfrm>
            <a:custGeom>
              <a:avLst/>
              <a:gdLst>
                <a:gd name="T0" fmla="*/ 16 w 2059"/>
                <a:gd name="T1" fmla="*/ 1203 h 2055"/>
                <a:gd name="T2" fmla="*/ 89 w 2059"/>
                <a:gd name="T3" fmla="*/ 1446 h 2055"/>
                <a:gd name="T4" fmla="*/ 219 w 2059"/>
                <a:gd name="T5" fmla="*/ 1661 h 2055"/>
                <a:gd name="T6" fmla="*/ 396 w 2059"/>
                <a:gd name="T7" fmla="*/ 1837 h 2055"/>
                <a:gd name="T8" fmla="*/ 609 w 2059"/>
                <a:gd name="T9" fmla="*/ 1966 h 2055"/>
                <a:gd name="T10" fmla="*/ 854 w 2059"/>
                <a:gd name="T11" fmla="*/ 2041 h 2055"/>
                <a:gd name="T12" fmla="*/ 1118 w 2059"/>
                <a:gd name="T13" fmla="*/ 2053 h 2055"/>
                <a:gd name="T14" fmla="*/ 1371 w 2059"/>
                <a:gd name="T15" fmla="*/ 1998 h 2055"/>
                <a:gd name="T16" fmla="*/ 1596 w 2059"/>
                <a:gd name="T17" fmla="*/ 1886 h 2055"/>
                <a:gd name="T18" fmla="*/ 1786 w 2059"/>
                <a:gd name="T19" fmla="*/ 1724 h 2055"/>
                <a:gd name="T20" fmla="*/ 1932 w 2059"/>
                <a:gd name="T21" fmla="*/ 1522 h 2055"/>
                <a:gd name="T22" fmla="*/ 2026 w 2059"/>
                <a:gd name="T23" fmla="*/ 1287 h 2055"/>
                <a:gd name="T24" fmla="*/ 2059 w 2059"/>
                <a:gd name="T25" fmla="*/ 1028 h 2055"/>
                <a:gd name="T26" fmla="*/ 2026 w 2059"/>
                <a:gd name="T27" fmla="*/ 768 h 2055"/>
                <a:gd name="T28" fmla="*/ 1932 w 2059"/>
                <a:gd name="T29" fmla="*/ 533 h 2055"/>
                <a:gd name="T30" fmla="*/ 1786 w 2059"/>
                <a:gd name="T31" fmla="*/ 331 h 2055"/>
                <a:gd name="T32" fmla="*/ 1596 w 2059"/>
                <a:gd name="T33" fmla="*/ 169 h 2055"/>
                <a:gd name="T34" fmla="*/ 1371 w 2059"/>
                <a:gd name="T35" fmla="*/ 58 h 2055"/>
                <a:gd name="T36" fmla="*/ 1118 w 2059"/>
                <a:gd name="T37" fmla="*/ 3 h 2055"/>
                <a:gd name="T38" fmla="*/ 854 w 2059"/>
                <a:gd name="T39" fmla="*/ 14 h 2055"/>
                <a:gd name="T40" fmla="*/ 609 w 2059"/>
                <a:gd name="T41" fmla="*/ 89 h 2055"/>
                <a:gd name="T42" fmla="*/ 396 w 2059"/>
                <a:gd name="T43" fmla="*/ 219 h 2055"/>
                <a:gd name="T44" fmla="*/ 219 w 2059"/>
                <a:gd name="T45" fmla="*/ 394 h 2055"/>
                <a:gd name="T46" fmla="*/ 89 w 2059"/>
                <a:gd name="T47" fmla="*/ 609 h 2055"/>
                <a:gd name="T48" fmla="*/ 16 w 2059"/>
                <a:gd name="T49" fmla="*/ 852 h 2055"/>
                <a:gd name="T50" fmla="*/ 52 w 2059"/>
                <a:gd name="T51" fmla="*/ 1028 h 2055"/>
                <a:gd name="T52" fmla="*/ 88 w 2059"/>
                <a:gd name="T53" fmla="*/ 768 h 2055"/>
                <a:gd name="T54" fmla="*/ 186 w 2059"/>
                <a:gd name="T55" fmla="*/ 535 h 2055"/>
                <a:gd name="T56" fmla="*/ 339 w 2059"/>
                <a:gd name="T57" fmla="*/ 338 h 2055"/>
                <a:gd name="T58" fmla="*/ 537 w 2059"/>
                <a:gd name="T59" fmla="*/ 185 h 2055"/>
                <a:gd name="T60" fmla="*/ 770 w 2059"/>
                <a:gd name="T61" fmla="*/ 86 h 2055"/>
                <a:gd name="T62" fmla="*/ 1030 w 2059"/>
                <a:gd name="T63" fmla="*/ 51 h 2055"/>
                <a:gd name="T64" fmla="*/ 1289 w 2059"/>
                <a:gd name="T65" fmla="*/ 86 h 2055"/>
                <a:gd name="T66" fmla="*/ 1523 w 2059"/>
                <a:gd name="T67" fmla="*/ 185 h 2055"/>
                <a:gd name="T68" fmla="*/ 1721 w 2059"/>
                <a:gd name="T69" fmla="*/ 338 h 2055"/>
                <a:gd name="T70" fmla="*/ 1873 w 2059"/>
                <a:gd name="T71" fmla="*/ 535 h 2055"/>
                <a:gd name="T72" fmla="*/ 1971 w 2059"/>
                <a:gd name="T73" fmla="*/ 768 h 2055"/>
                <a:gd name="T74" fmla="*/ 2006 w 2059"/>
                <a:gd name="T75" fmla="*/ 1028 h 2055"/>
                <a:gd name="T76" fmla="*/ 1971 w 2059"/>
                <a:gd name="T77" fmla="*/ 1287 h 2055"/>
                <a:gd name="T78" fmla="*/ 1873 w 2059"/>
                <a:gd name="T79" fmla="*/ 1520 h 2055"/>
                <a:gd name="T80" fmla="*/ 1721 w 2059"/>
                <a:gd name="T81" fmla="*/ 1717 h 2055"/>
                <a:gd name="T82" fmla="*/ 1523 w 2059"/>
                <a:gd name="T83" fmla="*/ 1871 h 2055"/>
                <a:gd name="T84" fmla="*/ 1289 w 2059"/>
                <a:gd name="T85" fmla="*/ 1969 h 2055"/>
                <a:gd name="T86" fmla="*/ 1030 w 2059"/>
                <a:gd name="T87" fmla="*/ 2004 h 2055"/>
                <a:gd name="T88" fmla="*/ 770 w 2059"/>
                <a:gd name="T89" fmla="*/ 1969 h 2055"/>
                <a:gd name="T90" fmla="*/ 537 w 2059"/>
                <a:gd name="T91" fmla="*/ 1871 h 2055"/>
                <a:gd name="T92" fmla="*/ 339 w 2059"/>
                <a:gd name="T93" fmla="*/ 1717 h 2055"/>
                <a:gd name="T94" fmla="*/ 186 w 2059"/>
                <a:gd name="T95" fmla="*/ 1520 h 2055"/>
                <a:gd name="T96" fmla="*/ 88 w 2059"/>
                <a:gd name="T97" fmla="*/ 1287 h 2055"/>
                <a:gd name="T98" fmla="*/ 52 w 2059"/>
                <a:gd name="T99" fmla="*/ 1028 h 2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59" h="2055">
                  <a:moveTo>
                    <a:pt x="0" y="1028"/>
                  </a:moveTo>
                  <a:lnTo>
                    <a:pt x="4" y="1117"/>
                  </a:lnTo>
                  <a:lnTo>
                    <a:pt x="16" y="1203"/>
                  </a:lnTo>
                  <a:lnTo>
                    <a:pt x="34" y="1287"/>
                  </a:lnTo>
                  <a:lnTo>
                    <a:pt x="59" y="1368"/>
                  </a:lnTo>
                  <a:lnTo>
                    <a:pt x="89" y="1446"/>
                  </a:lnTo>
                  <a:lnTo>
                    <a:pt x="127" y="1522"/>
                  </a:lnTo>
                  <a:lnTo>
                    <a:pt x="170" y="1593"/>
                  </a:lnTo>
                  <a:lnTo>
                    <a:pt x="219" y="1661"/>
                  </a:lnTo>
                  <a:lnTo>
                    <a:pt x="274" y="1724"/>
                  </a:lnTo>
                  <a:lnTo>
                    <a:pt x="331" y="1783"/>
                  </a:lnTo>
                  <a:lnTo>
                    <a:pt x="396" y="1837"/>
                  </a:lnTo>
                  <a:lnTo>
                    <a:pt x="462" y="1886"/>
                  </a:lnTo>
                  <a:lnTo>
                    <a:pt x="535" y="1930"/>
                  </a:lnTo>
                  <a:lnTo>
                    <a:pt x="609" y="1966"/>
                  </a:lnTo>
                  <a:lnTo>
                    <a:pt x="688" y="1998"/>
                  </a:lnTo>
                  <a:lnTo>
                    <a:pt x="770" y="2022"/>
                  </a:lnTo>
                  <a:lnTo>
                    <a:pt x="854" y="2041"/>
                  </a:lnTo>
                  <a:lnTo>
                    <a:pt x="941" y="2053"/>
                  </a:lnTo>
                  <a:lnTo>
                    <a:pt x="1030" y="2055"/>
                  </a:lnTo>
                  <a:lnTo>
                    <a:pt x="1118" y="2053"/>
                  </a:lnTo>
                  <a:lnTo>
                    <a:pt x="1204" y="2041"/>
                  </a:lnTo>
                  <a:lnTo>
                    <a:pt x="1289" y="2022"/>
                  </a:lnTo>
                  <a:lnTo>
                    <a:pt x="1371" y="1998"/>
                  </a:lnTo>
                  <a:lnTo>
                    <a:pt x="1449" y="1966"/>
                  </a:lnTo>
                  <a:lnTo>
                    <a:pt x="1524" y="1930"/>
                  </a:lnTo>
                  <a:lnTo>
                    <a:pt x="1596" y="1886"/>
                  </a:lnTo>
                  <a:lnTo>
                    <a:pt x="1663" y="1837"/>
                  </a:lnTo>
                  <a:lnTo>
                    <a:pt x="1727" y="1783"/>
                  </a:lnTo>
                  <a:lnTo>
                    <a:pt x="1786" y="1724"/>
                  </a:lnTo>
                  <a:lnTo>
                    <a:pt x="1840" y="1661"/>
                  </a:lnTo>
                  <a:lnTo>
                    <a:pt x="1888" y="1593"/>
                  </a:lnTo>
                  <a:lnTo>
                    <a:pt x="1932" y="1522"/>
                  </a:lnTo>
                  <a:lnTo>
                    <a:pt x="1970" y="1446"/>
                  </a:lnTo>
                  <a:lnTo>
                    <a:pt x="2001" y="1368"/>
                  </a:lnTo>
                  <a:lnTo>
                    <a:pt x="2026" y="1287"/>
                  </a:lnTo>
                  <a:lnTo>
                    <a:pt x="2044" y="1203"/>
                  </a:lnTo>
                  <a:lnTo>
                    <a:pt x="2055" y="1117"/>
                  </a:lnTo>
                  <a:lnTo>
                    <a:pt x="2059" y="1028"/>
                  </a:lnTo>
                  <a:lnTo>
                    <a:pt x="2055" y="939"/>
                  </a:lnTo>
                  <a:lnTo>
                    <a:pt x="2044" y="852"/>
                  </a:lnTo>
                  <a:lnTo>
                    <a:pt x="2026" y="768"/>
                  </a:lnTo>
                  <a:lnTo>
                    <a:pt x="2001" y="687"/>
                  </a:lnTo>
                  <a:lnTo>
                    <a:pt x="1970" y="609"/>
                  </a:lnTo>
                  <a:lnTo>
                    <a:pt x="1932" y="533"/>
                  </a:lnTo>
                  <a:lnTo>
                    <a:pt x="1888" y="462"/>
                  </a:lnTo>
                  <a:lnTo>
                    <a:pt x="1840" y="394"/>
                  </a:lnTo>
                  <a:lnTo>
                    <a:pt x="1786" y="331"/>
                  </a:lnTo>
                  <a:lnTo>
                    <a:pt x="1727" y="272"/>
                  </a:lnTo>
                  <a:lnTo>
                    <a:pt x="1663" y="219"/>
                  </a:lnTo>
                  <a:lnTo>
                    <a:pt x="1596" y="169"/>
                  </a:lnTo>
                  <a:lnTo>
                    <a:pt x="1524" y="126"/>
                  </a:lnTo>
                  <a:lnTo>
                    <a:pt x="1449" y="89"/>
                  </a:lnTo>
                  <a:lnTo>
                    <a:pt x="1371" y="58"/>
                  </a:lnTo>
                  <a:lnTo>
                    <a:pt x="1289" y="33"/>
                  </a:lnTo>
                  <a:lnTo>
                    <a:pt x="1204" y="14"/>
                  </a:lnTo>
                  <a:lnTo>
                    <a:pt x="1118" y="3"/>
                  </a:lnTo>
                  <a:lnTo>
                    <a:pt x="1030" y="0"/>
                  </a:lnTo>
                  <a:lnTo>
                    <a:pt x="941" y="3"/>
                  </a:lnTo>
                  <a:lnTo>
                    <a:pt x="854" y="14"/>
                  </a:lnTo>
                  <a:lnTo>
                    <a:pt x="770" y="33"/>
                  </a:lnTo>
                  <a:lnTo>
                    <a:pt x="688" y="58"/>
                  </a:lnTo>
                  <a:lnTo>
                    <a:pt x="609" y="89"/>
                  </a:lnTo>
                  <a:lnTo>
                    <a:pt x="535" y="126"/>
                  </a:lnTo>
                  <a:lnTo>
                    <a:pt x="462" y="169"/>
                  </a:lnTo>
                  <a:lnTo>
                    <a:pt x="396" y="219"/>
                  </a:lnTo>
                  <a:lnTo>
                    <a:pt x="331" y="272"/>
                  </a:lnTo>
                  <a:lnTo>
                    <a:pt x="274" y="331"/>
                  </a:lnTo>
                  <a:lnTo>
                    <a:pt x="219" y="394"/>
                  </a:lnTo>
                  <a:lnTo>
                    <a:pt x="170" y="462"/>
                  </a:lnTo>
                  <a:lnTo>
                    <a:pt x="127" y="533"/>
                  </a:lnTo>
                  <a:lnTo>
                    <a:pt x="89" y="609"/>
                  </a:lnTo>
                  <a:lnTo>
                    <a:pt x="59" y="687"/>
                  </a:lnTo>
                  <a:lnTo>
                    <a:pt x="34" y="768"/>
                  </a:lnTo>
                  <a:lnTo>
                    <a:pt x="16" y="852"/>
                  </a:lnTo>
                  <a:lnTo>
                    <a:pt x="4" y="939"/>
                  </a:lnTo>
                  <a:lnTo>
                    <a:pt x="0" y="1028"/>
                  </a:lnTo>
                  <a:close/>
                  <a:moveTo>
                    <a:pt x="52" y="1028"/>
                  </a:moveTo>
                  <a:lnTo>
                    <a:pt x="56" y="939"/>
                  </a:lnTo>
                  <a:lnTo>
                    <a:pt x="68" y="852"/>
                  </a:lnTo>
                  <a:lnTo>
                    <a:pt x="88" y="768"/>
                  </a:lnTo>
                  <a:lnTo>
                    <a:pt x="114" y="687"/>
                  </a:lnTo>
                  <a:lnTo>
                    <a:pt x="147" y="610"/>
                  </a:lnTo>
                  <a:lnTo>
                    <a:pt x="186" y="535"/>
                  </a:lnTo>
                  <a:lnTo>
                    <a:pt x="232" y="465"/>
                  </a:lnTo>
                  <a:lnTo>
                    <a:pt x="283" y="399"/>
                  </a:lnTo>
                  <a:lnTo>
                    <a:pt x="339" y="338"/>
                  </a:lnTo>
                  <a:lnTo>
                    <a:pt x="401" y="281"/>
                  </a:lnTo>
                  <a:lnTo>
                    <a:pt x="466" y="230"/>
                  </a:lnTo>
                  <a:lnTo>
                    <a:pt x="537" y="185"/>
                  </a:lnTo>
                  <a:lnTo>
                    <a:pt x="611" y="145"/>
                  </a:lnTo>
                  <a:lnTo>
                    <a:pt x="689" y="113"/>
                  </a:lnTo>
                  <a:lnTo>
                    <a:pt x="770" y="86"/>
                  </a:lnTo>
                  <a:lnTo>
                    <a:pt x="854" y="67"/>
                  </a:lnTo>
                  <a:lnTo>
                    <a:pt x="941" y="55"/>
                  </a:lnTo>
                  <a:lnTo>
                    <a:pt x="1030" y="51"/>
                  </a:lnTo>
                  <a:lnTo>
                    <a:pt x="1118" y="55"/>
                  </a:lnTo>
                  <a:lnTo>
                    <a:pt x="1206" y="67"/>
                  </a:lnTo>
                  <a:lnTo>
                    <a:pt x="1289" y="86"/>
                  </a:lnTo>
                  <a:lnTo>
                    <a:pt x="1371" y="113"/>
                  </a:lnTo>
                  <a:lnTo>
                    <a:pt x="1448" y="145"/>
                  </a:lnTo>
                  <a:lnTo>
                    <a:pt x="1523" y="185"/>
                  </a:lnTo>
                  <a:lnTo>
                    <a:pt x="1592" y="230"/>
                  </a:lnTo>
                  <a:lnTo>
                    <a:pt x="1659" y="281"/>
                  </a:lnTo>
                  <a:lnTo>
                    <a:pt x="1721" y="338"/>
                  </a:lnTo>
                  <a:lnTo>
                    <a:pt x="1777" y="399"/>
                  </a:lnTo>
                  <a:lnTo>
                    <a:pt x="1828" y="465"/>
                  </a:lnTo>
                  <a:lnTo>
                    <a:pt x="1873" y="535"/>
                  </a:lnTo>
                  <a:lnTo>
                    <a:pt x="1912" y="610"/>
                  </a:lnTo>
                  <a:lnTo>
                    <a:pt x="1945" y="687"/>
                  </a:lnTo>
                  <a:lnTo>
                    <a:pt x="1971" y="768"/>
                  </a:lnTo>
                  <a:lnTo>
                    <a:pt x="1991" y="852"/>
                  </a:lnTo>
                  <a:lnTo>
                    <a:pt x="2002" y="939"/>
                  </a:lnTo>
                  <a:lnTo>
                    <a:pt x="2006" y="1028"/>
                  </a:lnTo>
                  <a:lnTo>
                    <a:pt x="2002" y="1117"/>
                  </a:lnTo>
                  <a:lnTo>
                    <a:pt x="1991" y="1203"/>
                  </a:lnTo>
                  <a:lnTo>
                    <a:pt x="1971" y="1287"/>
                  </a:lnTo>
                  <a:lnTo>
                    <a:pt x="1945" y="1368"/>
                  </a:lnTo>
                  <a:lnTo>
                    <a:pt x="1912" y="1445"/>
                  </a:lnTo>
                  <a:lnTo>
                    <a:pt x="1873" y="1520"/>
                  </a:lnTo>
                  <a:lnTo>
                    <a:pt x="1828" y="1590"/>
                  </a:lnTo>
                  <a:lnTo>
                    <a:pt x="1777" y="1656"/>
                  </a:lnTo>
                  <a:lnTo>
                    <a:pt x="1721" y="1717"/>
                  </a:lnTo>
                  <a:lnTo>
                    <a:pt x="1659" y="1774"/>
                  </a:lnTo>
                  <a:lnTo>
                    <a:pt x="1592" y="1825"/>
                  </a:lnTo>
                  <a:lnTo>
                    <a:pt x="1523" y="1871"/>
                  </a:lnTo>
                  <a:lnTo>
                    <a:pt x="1448" y="1910"/>
                  </a:lnTo>
                  <a:lnTo>
                    <a:pt x="1371" y="1943"/>
                  </a:lnTo>
                  <a:lnTo>
                    <a:pt x="1289" y="1969"/>
                  </a:lnTo>
                  <a:lnTo>
                    <a:pt x="1206" y="1987"/>
                  </a:lnTo>
                  <a:lnTo>
                    <a:pt x="1118" y="1999"/>
                  </a:lnTo>
                  <a:lnTo>
                    <a:pt x="1030" y="2004"/>
                  </a:lnTo>
                  <a:lnTo>
                    <a:pt x="941" y="1999"/>
                  </a:lnTo>
                  <a:lnTo>
                    <a:pt x="854" y="1987"/>
                  </a:lnTo>
                  <a:lnTo>
                    <a:pt x="770" y="1969"/>
                  </a:lnTo>
                  <a:lnTo>
                    <a:pt x="689" y="1943"/>
                  </a:lnTo>
                  <a:lnTo>
                    <a:pt x="611" y="1910"/>
                  </a:lnTo>
                  <a:lnTo>
                    <a:pt x="537" y="1871"/>
                  </a:lnTo>
                  <a:lnTo>
                    <a:pt x="466" y="1825"/>
                  </a:lnTo>
                  <a:lnTo>
                    <a:pt x="401" y="1774"/>
                  </a:lnTo>
                  <a:lnTo>
                    <a:pt x="339" y="1717"/>
                  </a:lnTo>
                  <a:lnTo>
                    <a:pt x="283" y="1656"/>
                  </a:lnTo>
                  <a:lnTo>
                    <a:pt x="232" y="1590"/>
                  </a:lnTo>
                  <a:lnTo>
                    <a:pt x="186" y="1520"/>
                  </a:lnTo>
                  <a:lnTo>
                    <a:pt x="147" y="1445"/>
                  </a:lnTo>
                  <a:lnTo>
                    <a:pt x="114" y="1368"/>
                  </a:lnTo>
                  <a:lnTo>
                    <a:pt x="88" y="1287"/>
                  </a:lnTo>
                  <a:lnTo>
                    <a:pt x="68" y="1203"/>
                  </a:lnTo>
                  <a:lnTo>
                    <a:pt x="56" y="1117"/>
                  </a:lnTo>
                  <a:lnTo>
                    <a:pt x="52" y="102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4621213" y="2284413"/>
              <a:ext cx="254000" cy="250825"/>
            </a:xfrm>
            <a:custGeom>
              <a:avLst/>
              <a:gdLst>
                <a:gd name="T0" fmla="*/ 8 w 160"/>
                <a:gd name="T1" fmla="*/ 95 h 158"/>
                <a:gd name="T2" fmla="*/ 0 w 160"/>
                <a:gd name="T3" fmla="*/ 65 h 158"/>
                <a:gd name="T4" fmla="*/ 14 w 160"/>
                <a:gd name="T5" fmla="*/ 44 h 158"/>
                <a:gd name="T6" fmla="*/ 28 w 160"/>
                <a:gd name="T7" fmla="*/ 39 h 158"/>
                <a:gd name="T8" fmla="*/ 40 w 160"/>
                <a:gd name="T9" fmla="*/ 40 h 158"/>
                <a:gd name="T10" fmla="*/ 50 w 160"/>
                <a:gd name="T11" fmla="*/ 46 h 158"/>
                <a:gd name="T12" fmla="*/ 48 w 160"/>
                <a:gd name="T13" fmla="*/ 22 h 158"/>
                <a:gd name="T14" fmla="*/ 56 w 160"/>
                <a:gd name="T15" fmla="*/ 10 h 158"/>
                <a:gd name="T16" fmla="*/ 67 w 160"/>
                <a:gd name="T17" fmla="*/ 2 h 158"/>
                <a:gd name="T18" fmla="*/ 80 w 160"/>
                <a:gd name="T19" fmla="*/ 0 h 158"/>
                <a:gd name="T20" fmla="*/ 92 w 160"/>
                <a:gd name="T21" fmla="*/ 1 h 158"/>
                <a:gd name="T22" fmla="*/ 101 w 160"/>
                <a:gd name="T23" fmla="*/ 5 h 158"/>
                <a:gd name="T24" fmla="*/ 111 w 160"/>
                <a:gd name="T25" fmla="*/ 13 h 158"/>
                <a:gd name="T26" fmla="*/ 117 w 160"/>
                <a:gd name="T27" fmla="*/ 22 h 158"/>
                <a:gd name="T28" fmla="*/ 121 w 160"/>
                <a:gd name="T29" fmla="*/ 27 h 158"/>
                <a:gd name="T30" fmla="*/ 50 w 160"/>
                <a:gd name="T31" fmla="*/ 158 h 158"/>
                <a:gd name="T32" fmla="*/ 61 w 160"/>
                <a:gd name="T33" fmla="*/ 81 h 158"/>
                <a:gd name="T34" fmla="*/ 54 w 160"/>
                <a:gd name="T35" fmla="*/ 73 h 158"/>
                <a:gd name="T36" fmla="*/ 48 w 160"/>
                <a:gd name="T37" fmla="*/ 72 h 158"/>
                <a:gd name="T38" fmla="*/ 41 w 160"/>
                <a:gd name="T39" fmla="*/ 74 h 158"/>
                <a:gd name="T40" fmla="*/ 36 w 160"/>
                <a:gd name="T41" fmla="*/ 78 h 158"/>
                <a:gd name="T42" fmla="*/ 36 w 160"/>
                <a:gd name="T43" fmla="*/ 86 h 158"/>
                <a:gd name="T44" fmla="*/ 40 w 160"/>
                <a:gd name="T45" fmla="*/ 94 h 158"/>
                <a:gd name="T46" fmla="*/ 70 w 160"/>
                <a:gd name="T47" fmla="*/ 95 h 158"/>
                <a:gd name="T48" fmla="*/ 103 w 160"/>
                <a:gd name="T49" fmla="*/ 51 h 158"/>
                <a:gd name="T50" fmla="*/ 95 w 160"/>
                <a:gd name="T51" fmla="*/ 42 h 158"/>
                <a:gd name="T52" fmla="*/ 87 w 160"/>
                <a:gd name="T53" fmla="*/ 39 h 158"/>
                <a:gd name="T54" fmla="*/ 80 w 160"/>
                <a:gd name="T55" fmla="*/ 42 h 158"/>
                <a:gd name="T56" fmla="*/ 76 w 160"/>
                <a:gd name="T57" fmla="*/ 47 h 158"/>
                <a:gd name="T58" fmla="*/ 75 w 160"/>
                <a:gd name="T59" fmla="*/ 55 h 158"/>
                <a:gd name="T60" fmla="*/ 80 w 160"/>
                <a:gd name="T61" fmla="*/ 65 h 158"/>
                <a:gd name="T62" fmla="*/ 114 w 160"/>
                <a:gd name="T63" fmla="*/ 6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158">
                  <a:moveTo>
                    <a:pt x="50" y="158"/>
                  </a:moveTo>
                  <a:lnTo>
                    <a:pt x="8" y="95"/>
                  </a:lnTo>
                  <a:lnTo>
                    <a:pt x="0" y="80"/>
                  </a:lnTo>
                  <a:lnTo>
                    <a:pt x="0" y="65"/>
                  </a:lnTo>
                  <a:lnTo>
                    <a:pt x="4" y="53"/>
                  </a:lnTo>
                  <a:lnTo>
                    <a:pt x="14" y="44"/>
                  </a:lnTo>
                  <a:lnTo>
                    <a:pt x="20" y="40"/>
                  </a:lnTo>
                  <a:lnTo>
                    <a:pt x="28" y="39"/>
                  </a:lnTo>
                  <a:lnTo>
                    <a:pt x="35" y="39"/>
                  </a:lnTo>
                  <a:lnTo>
                    <a:pt x="40" y="40"/>
                  </a:lnTo>
                  <a:lnTo>
                    <a:pt x="45" y="43"/>
                  </a:lnTo>
                  <a:lnTo>
                    <a:pt x="50" y="46"/>
                  </a:lnTo>
                  <a:lnTo>
                    <a:pt x="46" y="34"/>
                  </a:lnTo>
                  <a:lnTo>
                    <a:pt x="48" y="22"/>
                  </a:lnTo>
                  <a:lnTo>
                    <a:pt x="52" y="15"/>
                  </a:lnTo>
                  <a:lnTo>
                    <a:pt x="56" y="10"/>
                  </a:lnTo>
                  <a:lnTo>
                    <a:pt x="62" y="5"/>
                  </a:lnTo>
                  <a:lnTo>
                    <a:pt x="67" y="2"/>
                  </a:lnTo>
                  <a:lnTo>
                    <a:pt x="74" y="0"/>
                  </a:lnTo>
                  <a:lnTo>
                    <a:pt x="80" y="0"/>
                  </a:lnTo>
                  <a:lnTo>
                    <a:pt x="86" y="0"/>
                  </a:lnTo>
                  <a:lnTo>
                    <a:pt x="92" y="1"/>
                  </a:lnTo>
                  <a:lnTo>
                    <a:pt x="97" y="2"/>
                  </a:lnTo>
                  <a:lnTo>
                    <a:pt x="101" y="5"/>
                  </a:lnTo>
                  <a:lnTo>
                    <a:pt x="105" y="9"/>
                  </a:lnTo>
                  <a:lnTo>
                    <a:pt x="111" y="13"/>
                  </a:lnTo>
                  <a:lnTo>
                    <a:pt x="114" y="18"/>
                  </a:lnTo>
                  <a:lnTo>
                    <a:pt x="117" y="22"/>
                  </a:lnTo>
                  <a:lnTo>
                    <a:pt x="120" y="26"/>
                  </a:lnTo>
                  <a:lnTo>
                    <a:pt x="121" y="27"/>
                  </a:lnTo>
                  <a:lnTo>
                    <a:pt x="160" y="86"/>
                  </a:lnTo>
                  <a:lnTo>
                    <a:pt x="50" y="158"/>
                  </a:lnTo>
                  <a:close/>
                  <a:moveTo>
                    <a:pt x="70" y="95"/>
                  </a:moveTo>
                  <a:lnTo>
                    <a:pt x="61" y="81"/>
                  </a:lnTo>
                  <a:lnTo>
                    <a:pt x="57" y="77"/>
                  </a:lnTo>
                  <a:lnTo>
                    <a:pt x="54" y="73"/>
                  </a:lnTo>
                  <a:lnTo>
                    <a:pt x="50" y="72"/>
                  </a:lnTo>
                  <a:lnTo>
                    <a:pt x="48" y="72"/>
                  </a:lnTo>
                  <a:lnTo>
                    <a:pt x="44" y="72"/>
                  </a:lnTo>
                  <a:lnTo>
                    <a:pt x="41" y="74"/>
                  </a:lnTo>
                  <a:lnTo>
                    <a:pt x="38" y="76"/>
                  </a:lnTo>
                  <a:lnTo>
                    <a:pt x="36" y="78"/>
                  </a:lnTo>
                  <a:lnTo>
                    <a:pt x="36" y="82"/>
                  </a:lnTo>
                  <a:lnTo>
                    <a:pt x="36" y="86"/>
                  </a:lnTo>
                  <a:lnTo>
                    <a:pt x="37" y="90"/>
                  </a:lnTo>
                  <a:lnTo>
                    <a:pt x="40" y="94"/>
                  </a:lnTo>
                  <a:lnTo>
                    <a:pt x="50" y="110"/>
                  </a:lnTo>
                  <a:lnTo>
                    <a:pt x="70" y="95"/>
                  </a:lnTo>
                  <a:close/>
                  <a:moveTo>
                    <a:pt x="114" y="68"/>
                  </a:moveTo>
                  <a:lnTo>
                    <a:pt x="103" y="51"/>
                  </a:lnTo>
                  <a:lnTo>
                    <a:pt x="99" y="46"/>
                  </a:lnTo>
                  <a:lnTo>
                    <a:pt x="95" y="42"/>
                  </a:lnTo>
                  <a:lnTo>
                    <a:pt x="91" y="40"/>
                  </a:lnTo>
                  <a:lnTo>
                    <a:pt x="87" y="39"/>
                  </a:lnTo>
                  <a:lnTo>
                    <a:pt x="84" y="40"/>
                  </a:lnTo>
                  <a:lnTo>
                    <a:pt x="80" y="42"/>
                  </a:lnTo>
                  <a:lnTo>
                    <a:pt x="78" y="44"/>
                  </a:lnTo>
                  <a:lnTo>
                    <a:pt x="76" y="47"/>
                  </a:lnTo>
                  <a:lnTo>
                    <a:pt x="75" y="51"/>
                  </a:lnTo>
                  <a:lnTo>
                    <a:pt x="75" y="55"/>
                  </a:lnTo>
                  <a:lnTo>
                    <a:pt x="76" y="60"/>
                  </a:lnTo>
                  <a:lnTo>
                    <a:pt x="80" y="65"/>
                  </a:lnTo>
                  <a:lnTo>
                    <a:pt x="92" y="82"/>
                  </a:lnTo>
                  <a:lnTo>
                    <a:pt x="114" y="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4483101" y="2041525"/>
              <a:ext cx="257175" cy="239713"/>
            </a:xfrm>
            <a:custGeom>
              <a:avLst/>
              <a:gdLst>
                <a:gd name="T0" fmla="*/ 40 w 162"/>
                <a:gd name="T1" fmla="*/ 151 h 151"/>
                <a:gd name="T2" fmla="*/ 0 w 162"/>
                <a:gd name="T3" fmla="*/ 51 h 151"/>
                <a:gd name="T4" fmla="*/ 26 w 162"/>
                <a:gd name="T5" fmla="*/ 40 h 151"/>
                <a:gd name="T6" fmla="*/ 51 w 162"/>
                <a:gd name="T7" fmla="*/ 103 h 151"/>
                <a:gd name="T8" fmla="*/ 70 w 162"/>
                <a:gd name="T9" fmla="*/ 95 h 151"/>
                <a:gd name="T10" fmla="*/ 47 w 162"/>
                <a:gd name="T11" fmla="*/ 36 h 151"/>
                <a:gd name="T12" fmla="*/ 72 w 162"/>
                <a:gd name="T13" fmla="*/ 27 h 151"/>
                <a:gd name="T14" fmla="*/ 95 w 162"/>
                <a:gd name="T15" fmla="*/ 85 h 151"/>
                <a:gd name="T16" fmla="*/ 120 w 162"/>
                <a:gd name="T17" fmla="*/ 75 h 151"/>
                <a:gd name="T18" fmla="*/ 93 w 162"/>
                <a:gd name="T19" fmla="*/ 10 h 151"/>
                <a:gd name="T20" fmla="*/ 120 w 162"/>
                <a:gd name="T21" fmla="*/ 0 h 151"/>
                <a:gd name="T22" fmla="*/ 162 w 162"/>
                <a:gd name="T23" fmla="*/ 102 h 151"/>
                <a:gd name="T24" fmla="*/ 40 w 162"/>
                <a:gd name="T2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151">
                  <a:moveTo>
                    <a:pt x="40" y="151"/>
                  </a:moveTo>
                  <a:lnTo>
                    <a:pt x="0" y="51"/>
                  </a:lnTo>
                  <a:lnTo>
                    <a:pt x="26" y="40"/>
                  </a:lnTo>
                  <a:lnTo>
                    <a:pt x="51" y="103"/>
                  </a:lnTo>
                  <a:lnTo>
                    <a:pt x="70" y="95"/>
                  </a:lnTo>
                  <a:lnTo>
                    <a:pt x="47" y="36"/>
                  </a:lnTo>
                  <a:lnTo>
                    <a:pt x="72" y="27"/>
                  </a:lnTo>
                  <a:lnTo>
                    <a:pt x="95" y="85"/>
                  </a:lnTo>
                  <a:lnTo>
                    <a:pt x="120" y="75"/>
                  </a:lnTo>
                  <a:lnTo>
                    <a:pt x="93" y="10"/>
                  </a:lnTo>
                  <a:lnTo>
                    <a:pt x="120" y="0"/>
                  </a:lnTo>
                  <a:lnTo>
                    <a:pt x="162" y="102"/>
                  </a:lnTo>
                  <a:lnTo>
                    <a:pt x="40" y="1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4440238" y="1911350"/>
              <a:ext cx="219075" cy="112713"/>
            </a:xfrm>
            <a:custGeom>
              <a:avLst/>
              <a:gdLst>
                <a:gd name="T0" fmla="*/ 10 w 138"/>
                <a:gd name="T1" fmla="*/ 71 h 71"/>
                <a:gd name="T2" fmla="*/ 0 w 138"/>
                <a:gd name="T3" fmla="*/ 32 h 71"/>
                <a:gd name="T4" fmla="*/ 128 w 138"/>
                <a:gd name="T5" fmla="*/ 0 h 71"/>
                <a:gd name="T6" fmla="*/ 138 w 138"/>
                <a:gd name="T7" fmla="*/ 41 h 71"/>
                <a:gd name="T8" fmla="*/ 10 w 13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71">
                  <a:moveTo>
                    <a:pt x="10" y="71"/>
                  </a:moveTo>
                  <a:lnTo>
                    <a:pt x="0" y="32"/>
                  </a:lnTo>
                  <a:lnTo>
                    <a:pt x="128" y="0"/>
                  </a:lnTo>
                  <a:lnTo>
                    <a:pt x="138" y="41"/>
                  </a:lnTo>
                  <a:lnTo>
                    <a:pt x="10" y="7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4405313" y="1693863"/>
              <a:ext cx="220663" cy="168275"/>
            </a:xfrm>
            <a:custGeom>
              <a:avLst/>
              <a:gdLst>
                <a:gd name="T0" fmla="*/ 4 w 139"/>
                <a:gd name="T1" fmla="*/ 48 h 106"/>
                <a:gd name="T2" fmla="*/ 0 w 139"/>
                <a:gd name="T3" fmla="*/ 8 h 106"/>
                <a:gd name="T4" fmla="*/ 71 w 139"/>
                <a:gd name="T5" fmla="*/ 1 h 106"/>
                <a:gd name="T6" fmla="*/ 92 w 139"/>
                <a:gd name="T7" fmla="*/ 0 h 106"/>
                <a:gd name="T8" fmla="*/ 106 w 139"/>
                <a:gd name="T9" fmla="*/ 3 h 106"/>
                <a:gd name="T10" fmla="*/ 117 w 139"/>
                <a:gd name="T11" fmla="*/ 8 h 106"/>
                <a:gd name="T12" fmla="*/ 127 w 139"/>
                <a:gd name="T13" fmla="*/ 17 h 106"/>
                <a:gd name="T14" fmla="*/ 135 w 139"/>
                <a:gd name="T15" fmla="*/ 30 h 106"/>
                <a:gd name="T16" fmla="*/ 138 w 139"/>
                <a:gd name="T17" fmla="*/ 46 h 106"/>
                <a:gd name="T18" fmla="*/ 139 w 139"/>
                <a:gd name="T19" fmla="*/ 64 h 106"/>
                <a:gd name="T20" fmla="*/ 136 w 139"/>
                <a:gd name="T21" fmla="*/ 77 h 106"/>
                <a:gd name="T22" fmla="*/ 133 w 139"/>
                <a:gd name="T23" fmla="*/ 85 h 106"/>
                <a:gd name="T24" fmla="*/ 127 w 139"/>
                <a:gd name="T25" fmla="*/ 90 h 106"/>
                <a:gd name="T26" fmla="*/ 122 w 139"/>
                <a:gd name="T27" fmla="*/ 95 h 106"/>
                <a:gd name="T28" fmla="*/ 110 w 139"/>
                <a:gd name="T29" fmla="*/ 102 h 106"/>
                <a:gd name="T30" fmla="*/ 97 w 139"/>
                <a:gd name="T31" fmla="*/ 106 h 106"/>
                <a:gd name="T32" fmla="*/ 88 w 139"/>
                <a:gd name="T33" fmla="*/ 67 h 106"/>
                <a:gd name="T34" fmla="*/ 93 w 139"/>
                <a:gd name="T35" fmla="*/ 67 h 106"/>
                <a:gd name="T36" fmla="*/ 97 w 139"/>
                <a:gd name="T37" fmla="*/ 65 h 106"/>
                <a:gd name="T38" fmla="*/ 101 w 139"/>
                <a:gd name="T39" fmla="*/ 64 h 106"/>
                <a:gd name="T40" fmla="*/ 104 w 139"/>
                <a:gd name="T41" fmla="*/ 63 h 106"/>
                <a:gd name="T42" fmla="*/ 108 w 139"/>
                <a:gd name="T43" fmla="*/ 59 h 106"/>
                <a:gd name="T44" fmla="*/ 108 w 139"/>
                <a:gd name="T45" fmla="*/ 56 h 106"/>
                <a:gd name="T46" fmla="*/ 108 w 139"/>
                <a:gd name="T47" fmla="*/ 52 h 106"/>
                <a:gd name="T48" fmla="*/ 108 w 139"/>
                <a:gd name="T49" fmla="*/ 48 h 106"/>
                <a:gd name="T50" fmla="*/ 105 w 139"/>
                <a:gd name="T51" fmla="*/ 44 h 106"/>
                <a:gd name="T52" fmla="*/ 102 w 139"/>
                <a:gd name="T53" fmla="*/ 43 h 106"/>
                <a:gd name="T54" fmla="*/ 98 w 139"/>
                <a:gd name="T55" fmla="*/ 42 h 106"/>
                <a:gd name="T56" fmla="*/ 92 w 139"/>
                <a:gd name="T57" fmla="*/ 40 h 106"/>
                <a:gd name="T58" fmla="*/ 85 w 139"/>
                <a:gd name="T59" fmla="*/ 40 h 106"/>
                <a:gd name="T60" fmla="*/ 4 w 139"/>
                <a:gd name="T61" fmla="*/ 4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" h="106">
                  <a:moveTo>
                    <a:pt x="4" y="48"/>
                  </a:moveTo>
                  <a:lnTo>
                    <a:pt x="0" y="8"/>
                  </a:lnTo>
                  <a:lnTo>
                    <a:pt x="71" y="1"/>
                  </a:lnTo>
                  <a:lnTo>
                    <a:pt x="92" y="0"/>
                  </a:lnTo>
                  <a:lnTo>
                    <a:pt x="106" y="3"/>
                  </a:lnTo>
                  <a:lnTo>
                    <a:pt x="117" y="8"/>
                  </a:lnTo>
                  <a:lnTo>
                    <a:pt x="127" y="17"/>
                  </a:lnTo>
                  <a:lnTo>
                    <a:pt x="135" y="30"/>
                  </a:lnTo>
                  <a:lnTo>
                    <a:pt x="138" y="46"/>
                  </a:lnTo>
                  <a:lnTo>
                    <a:pt x="139" y="64"/>
                  </a:lnTo>
                  <a:lnTo>
                    <a:pt x="136" y="77"/>
                  </a:lnTo>
                  <a:lnTo>
                    <a:pt x="133" y="85"/>
                  </a:lnTo>
                  <a:lnTo>
                    <a:pt x="127" y="90"/>
                  </a:lnTo>
                  <a:lnTo>
                    <a:pt x="122" y="95"/>
                  </a:lnTo>
                  <a:lnTo>
                    <a:pt x="110" y="102"/>
                  </a:lnTo>
                  <a:lnTo>
                    <a:pt x="97" y="106"/>
                  </a:lnTo>
                  <a:lnTo>
                    <a:pt x="88" y="67"/>
                  </a:lnTo>
                  <a:lnTo>
                    <a:pt x="93" y="67"/>
                  </a:lnTo>
                  <a:lnTo>
                    <a:pt x="97" y="65"/>
                  </a:lnTo>
                  <a:lnTo>
                    <a:pt x="101" y="64"/>
                  </a:lnTo>
                  <a:lnTo>
                    <a:pt x="104" y="63"/>
                  </a:lnTo>
                  <a:lnTo>
                    <a:pt x="108" y="59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08" y="48"/>
                  </a:lnTo>
                  <a:lnTo>
                    <a:pt x="105" y="44"/>
                  </a:lnTo>
                  <a:lnTo>
                    <a:pt x="102" y="43"/>
                  </a:lnTo>
                  <a:lnTo>
                    <a:pt x="98" y="42"/>
                  </a:lnTo>
                  <a:lnTo>
                    <a:pt x="92" y="40"/>
                  </a:lnTo>
                  <a:lnTo>
                    <a:pt x="85" y="40"/>
                  </a:lnTo>
                  <a:lnTo>
                    <a:pt x="4" y="4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4406901" y="1538288"/>
              <a:ext cx="211138" cy="74613"/>
            </a:xfrm>
            <a:custGeom>
              <a:avLst/>
              <a:gdLst>
                <a:gd name="T0" fmla="*/ 0 w 133"/>
                <a:gd name="T1" fmla="*/ 40 h 47"/>
                <a:gd name="T2" fmla="*/ 2 w 133"/>
                <a:gd name="T3" fmla="*/ 0 h 47"/>
                <a:gd name="T4" fmla="*/ 133 w 133"/>
                <a:gd name="T5" fmla="*/ 6 h 47"/>
                <a:gd name="T6" fmla="*/ 132 w 133"/>
                <a:gd name="T7" fmla="*/ 47 h 47"/>
                <a:gd name="T8" fmla="*/ 0 w 133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7">
                  <a:moveTo>
                    <a:pt x="0" y="40"/>
                  </a:moveTo>
                  <a:lnTo>
                    <a:pt x="2" y="0"/>
                  </a:lnTo>
                  <a:lnTo>
                    <a:pt x="133" y="6"/>
                  </a:lnTo>
                  <a:lnTo>
                    <a:pt x="132" y="4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4419601" y="1231900"/>
              <a:ext cx="247650" cy="239713"/>
            </a:xfrm>
            <a:custGeom>
              <a:avLst/>
              <a:gdLst>
                <a:gd name="T0" fmla="*/ 0 w 156"/>
                <a:gd name="T1" fmla="*/ 122 h 151"/>
                <a:gd name="T2" fmla="*/ 8 w 156"/>
                <a:gd name="T3" fmla="*/ 85 h 151"/>
                <a:gd name="T4" fmla="*/ 89 w 156"/>
                <a:gd name="T5" fmla="*/ 53 h 151"/>
                <a:gd name="T6" fmla="*/ 19 w 156"/>
                <a:gd name="T7" fmla="*/ 37 h 151"/>
                <a:gd name="T8" fmla="*/ 27 w 156"/>
                <a:gd name="T9" fmla="*/ 0 h 151"/>
                <a:gd name="T10" fmla="*/ 156 w 156"/>
                <a:gd name="T11" fmla="*/ 28 h 151"/>
                <a:gd name="T12" fmla="*/ 147 w 156"/>
                <a:gd name="T13" fmla="*/ 66 h 151"/>
                <a:gd name="T14" fmla="*/ 66 w 156"/>
                <a:gd name="T15" fmla="*/ 98 h 151"/>
                <a:gd name="T16" fmla="*/ 137 w 156"/>
                <a:gd name="T17" fmla="*/ 113 h 151"/>
                <a:gd name="T18" fmla="*/ 129 w 156"/>
                <a:gd name="T19" fmla="*/ 151 h 151"/>
                <a:gd name="T20" fmla="*/ 0 w 156"/>
                <a:gd name="T21" fmla="*/ 12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151">
                  <a:moveTo>
                    <a:pt x="0" y="122"/>
                  </a:moveTo>
                  <a:lnTo>
                    <a:pt x="8" y="85"/>
                  </a:lnTo>
                  <a:lnTo>
                    <a:pt x="89" y="53"/>
                  </a:lnTo>
                  <a:lnTo>
                    <a:pt x="19" y="37"/>
                  </a:lnTo>
                  <a:lnTo>
                    <a:pt x="27" y="0"/>
                  </a:lnTo>
                  <a:lnTo>
                    <a:pt x="156" y="28"/>
                  </a:lnTo>
                  <a:lnTo>
                    <a:pt x="147" y="66"/>
                  </a:lnTo>
                  <a:lnTo>
                    <a:pt x="66" y="98"/>
                  </a:lnTo>
                  <a:lnTo>
                    <a:pt x="137" y="113"/>
                  </a:lnTo>
                  <a:lnTo>
                    <a:pt x="129" y="151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7" name="Freeform 14"/>
            <p:cNvSpPr/>
            <p:nvPr/>
          </p:nvSpPr>
          <p:spPr bwMode="auto">
            <a:xfrm>
              <a:off x="4525963" y="957263"/>
              <a:ext cx="227013" cy="227013"/>
            </a:xfrm>
            <a:custGeom>
              <a:avLst/>
              <a:gdLst>
                <a:gd name="T0" fmla="*/ 88 w 143"/>
                <a:gd name="T1" fmla="*/ 78 h 143"/>
                <a:gd name="T2" fmla="*/ 63 w 143"/>
                <a:gd name="T3" fmla="*/ 66 h 143"/>
                <a:gd name="T4" fmla="*/ 89 w 143"/>
                <a:gd name="T5" fmla="*/ 10 h 143"/>
                <a:gd name="T6" fmla="*/ 140 w 143"/>
                <a:gd name="T7" fmla="*/ 33 h 143"/>
                <a:gd name="T8" fmla="*/ 143 w 143"/>
                <a:gd name="T9" fmla="*/ 53 h 143"/>
                <a:gd name="T10" fmla="*/ 142 w 143"/>
                <a:gd name="T11" fmla="*/ 69 h 143"/>
                <a:gd name="T12" fmla="*/ 139 w 143"/>
                <a:gd name="T13" fmla="*/ 84 h 143"/>
                <a:gd name="T14" fmla="*/ 133 w 143"/>
                <a:gd name="T15" fmla="*/ 100 h 143"/>
                <a:gd name="T16" fmla="*/ 122 w 143"/>
                <a:gd name="T17" fmla="*/ 118 h 143"/>
                <a:gd name="T18" fmla="*/ 109 w 143"/>
                <a:gd name="T19" fmla="*/ 131 h 143"/>
                <a:gd name="T20" fmla="*/ 95 w 143"/>
                <a:gd name="T21" fmla="*/ 139 h 143"/>
                <a:gd name="T22" fmla="*/ 78 w 143"/>
                <a:gd name="T23" fmla="*/ 143 h 143"/>
                <a:gd name="T24" fmla="*/ 60 w 143"/>
                <a:gd name="T25" fmla="*/ 141 h 143"/>
                <a:gd name="T26" fmla="*/ 41 w 143"/>
                <a:gd name="T27" fmla="*/ 135 h 143"/>
                <a:gd name="T28" fmla="*/ 24 w 143"/>
                <a:gd name="T29" fmla="*/ 125 h 143"/>
                <a:gd name="T30" fmla="*/ 11 w 143"/>
                <a:gd name="T31" fmla="*/ 112 h 143"/>
                <a:gd name="T32" fmla="*/ 3 w 143"/>
                <a:gd name="T33" fmla="*/ 95 h 143"/>
                <a:gd name="T34" fmla="*/ 0 w 143"/>
                <a:gd name="T35" fmla="*/ 78 h 143"/>
                <a:gd name="T36" fmla="*/ 3 w 143"/>
                <a:gd name="T37" fmla="*/ 61 h 143"/>
                <a:gd name="T38" fmla="*/ 9 w 143"/>
                <a:gd name="T39" fmla="*/ 42 h 143"/>
                <a:gd name="T40" fmla="*/ 19 w 143"/>
                <a:gd name="T41" fmla="*/ 25 h 143"/>
                <a:gd name="T42" fmla="*/ 26 w 143"/>
                <a:gd name="T43" fmla="*/ 14 h 143"/>
                <a:gd name="T44" fmla="*/ 32 w 143"/>
                <a:gd name="T45" fmla="*/ 10 h 143"/>
                <a:gd name="T46" fmla="*/ 38 w 143"/>
                <a:gd name="T47" fmla="*/ 6 h 143"/>
                <a:gd name="T48" fmla="*/ 45 w 143"/>
                <a:gd name="T49" fmla="*/ 3 h 143"/>
                <a:gd name="T50" fmla="*/ 57 w 143"/>
                <a:gd name="T51" fmla="*/ 0 h 143"/>
                <a:gd name="T52" fmla="*/ 68 w 143"/>
                <a:gd name="T53" fmla="*/ 2 h 143"/>
                <a:gd name="T54" fmla="*/ 59 w 143"/>
                <a:gd name="T55" fmla="*/ 41 h 143"/>
                <a:gd name="T56" fmla="*/ 54 w 143"/>
                <a:gd name="T57" fmla="*/ 40 h 143"/>
                <a:gd name="T58" fmla="*/ 49 w 143"/>
                <a:gd name="T59" fmla="*/ 41 h 143"/>
                <a:gd name="T60" fmla="*/ 45 w 143"/>
                <a:gd name="T61" fmla="*/ 44 h 143"/>
                <a:gd name="T62" fmla="*/ 41 w 143"/>
                <a:gd name="T63" fmla="*/ 46 h 143"/>
                <a:gd name="T64" fmla="*/ 38 w 143"/>
                <a:gd name="T65" fmla="*/ 50 h 143"/>
                <a:gd name="T66" fmla="*/ 36 w 143"/>
                <a:gd name="T67" fmla="*/ 55 h 143"/>
                <a:gd name="T68" fmla="*/ 32 w 143"/>
                <a:gd name="T69" fmla="*/ 67 h 143"/>
                <a:gd name="T70" fmla="*/ 34 w 143"/>
                <a:gd name="T71" fmla="*/ 78 h 143"/>
                <a:gd name="T72" fmla="*/ 43 w 143"/>
                <a:gd name="T73" fmla="*/ 88 h 143"/>
                <a:gd name="T74" fmla="*/ 58 w 143"/>
                <a:gd name="T75" fmla="*/ 97 h 143"/>
                <a:gd name="T76" fmla="*/ 76 w 143"/>
                <a:gd name="T77" fmla="*/ 104 h 143"/>
                <a:gd name="T78" fmla="*/ 89 w 143"/>
                <a:gd name="T79" fmla="*/ 103 h 143"/>
                <a:gd name="T80" fmla="*/ 95 w 143"/>
                <a:gd name="T81" fmla="*/ 101 h 143"/>
                <a:gd name="T82" fmla="*/ 100 w 143"/>
                <a:gd name="T83" fmla="*/ 97 h 143"/>
                <a:gd name="T84" fmla="*/ 104 w 143"/>
                <a:gd name="T85" fmla="*/ 92 h 143"/>
                <a:gd name="T86" fmla="*/ 106 w 143"/>
                <a:gd name="T87" fmla="*/ 87 h 143"/>
                <a:gd name="T88" fmla="*/ 109 w 143"/>
                <a:gd name="T89" fmla="*/ 80 h 143"/>
                <a:gd name="T90" fmla="*/ 110 w 143"/>
                <a:gd name="T91" fmla="*/ 74 h 143"/>
                <a:gd name="T92" fmla="*/ 110 w 143"/>
                <a:gd name="T93" fmla="*/ 67 h 143"/>
                <a:gd name="T94" fmla="*/ 110 w 143"/>
                <a:gd name="T95" fmla="*/ 58 h 143"/>
                <a:gd name="T96" fmla="*/ 98 w 143"/>
                <a:gd name="T97" fmla="*/ 53 h 143"/>
                <a:gd name="T98" fmla="*/ 88 w 143"/>
                <a:gd name="T99" fmla="*/ 7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3" h="143">
                  <a:moveTo>
                    <a:pt x="88" y="78"/>
                  </a:moveTo>
                  <a:lnTo>
                    <a:pt x="63" y="66"/>
                  </a:lnTo>
                  <a:lnTo>
                    <a:pt x="89" y="10"/>
                  </a:lnTo>
                  <a:lnTo>
                    <a:pt x="140" y="33"/>
                  </a:lnTo>
                  <a:lnTo>
                    <a:pt x="143" y="53"/>
                  </a:lnTo>
                  <a:lnTo>
                    <a:pt x="142" y="69"/>
                  </a:lnTo>
                  <a:lnTo>
                    <a:pt x="139" y="84"/>
                  </a:lnTo>
                  <a:lnTo>
                    <a:pt x="133" y="100"/>
                  </a:lnTo>
                  <a:lnTo>
                    <a:pt x="122" y="118"/>
                  </a:lnTo>
                  <a:lnTo>
                    <a:pt x="109" y="131"/>
                  </a:lnTo>
                  <a:lnTo>
                    <a:pt x="95" y="139"/>
                  </a:lnTo>
                  <a:lnTo>
                    <a:pt x="78" y="143"/>
                  </a:lnTo>
                  <a:lnTo>
                    <a:pt x="60" y="141"/>
                  </a:lnTo>
                  <a:lnTo>
                    <a:pt x="41" y="135"/>
                  </a:lnTo>
                  <a:lnTo>
                    <a:pt x="24" y="125"/>
                  </a:lnTo>
                  <a:lnTo>
                    <a:pt x="11" y="112"/>
                  </a:lnTo>
                  <a:lnTo>
                    <a:pt x="3" y="95"/>
                  </a:lnTo>
                  <a:lnTo>
                    <a:pt x="0" y="78"/>
                  </a:lnTo>
                  <a:lnTo>
                    <a:pt x="3" y="61"/>
                  </a:lnTo>
                  <a:lnTo>
                    <a:pt x="9" y="42"/>
                  </a:lnTo>
                  <a:lnTo>
                    <a:pt x="19" y="25"/>
                  </a:lnTo>
                  <a:lnTo>
                    <a:pt x="26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5" y="3"/>
                  </a:lnTo>
                  <a:lnTo>
                    <a:pt x="57" y="0"/>
                  </a:lnTo>
                  <a:lnTo>
                    <a:pt x="68" y="2"/>
                  </a:lnTo>
                  <a:lnTo>
                    <a:pt x="59" y="41"/>
                  </a:lnTo>
                  <a:lnTo>
                    <a:pt x="54" y="40"/>
                  </a:lnTo>
                  <a:lnTo>
                    <a:pt x="49" y="41"/>
                  </a:lnTo>
                  <a:lnTo>
                    <a:pt x="45" y="44"/>
                  </a:lnTo>
                  <a:lnTo>
                    <a:pt x="41" y="46"/>
                  </a:lnTo>
                  <a:lnTo>
                    <a:pt x="38" y="50"/>
                  </a:lnTo>
                  <a:lnTo>
                    <a:pt x="36" y="55"/>
                  </a:lnTo>
                  <a:lnTo>
                    <a:pt x="32" y="67"/>
                  </a:lnTo>
                  <a:lnTo>
                    <a:pt x="34" y="78"/>
                  </a:lnTo>
                  <a:lnTo>
                    <a:pt x="43" y="88"/>
                  </a:lnTo>
                  <a:lnTo>
                    <a:pt x="58" y="97"/>
                  </a:lnTo>
                  <a:lnTo>
                    <a:pt x="76" y="104"/>
                  </a:lnTo>
                  <a:lnTo>
                    <a:pt x="89" y="103"/>
                  </a:lnTo>
                  <a:lnTo>
                    <a:pt x="95" y="101"/>
                  </a:lnTo>
                  <a:lnTo>
                    <a:pt x="100" y="97"/>
                  </a:lnTo>
                  <a:lnTo>
                    <a:pt x="104" y="92"/>
                  </a:lnTo>
                  <a:lnTo>
                    <a:pt x="106" y="87"/>
                  </a:lnTo>
                  <a:lnTo>
                    <a:pt x="109" y="80"/>
                  </a:lnTo>
                  <a:lnTo>
                    <a:pt x="110" y="74"/>
                  </a:lnTo>
                  <a:lnTo>
                    <a:pt x="110" y="67"/>
                  </a:lnTo>
                  <a:lnTo>
                    <a:pt x="110" y="58"/>
                  </a:lnTo>
                  <a:lnTo>
                    <a:pt x="98" y="53"/>
                  </a:lnTo>
                  <a:lnTo>
                    <a:pt x="88" y="7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8" name="Freeform 15"/>
            <p:cNvSpPr/>
            <p:nvPr/>
          </p:nvSpPr>
          <p:spPr bwMode="auto">
            <a:xfrm>
              <a:off x="4730751" y="571500"/>
              <a:ext cx="288925" cy="288925"/>
            </a:xfrm>
            <a:custGeom>
              <a:avLst/>
              <a:gdLst>
                <a:gd name="T0" fmla="*/ 0 w 182"/>
                <a:gd name="T1" fmla="*/ 93 h 182"/>
                <a:gd name="T2" fmla="*/ 26 w 182"/>
                <a:gd name="T3" fmla="*/ 64 h 182"/>
                <a:gd name="T4" fmla="*/ 114 w 182"/>
                <a:gd name="T5" fmla="*/ 77 h 182"/>
                <a:gd name="T6" fmla="*/ 60 w 182"/>
                <a:gd name="T7" fmla="*/ 29 h 182"/>
                <a:gd name="T8" fmla="*/ 86 w 182"/>
                <a:gd name="T9" fmla="*/ 0 h 182"/>
                <a:gd name="T10" fmla="*/ 182 w 182"/>
                <a:gd name="T11" fmla="*/ 89 h 182"/>
                <a:gd name="T12" fmla="*/ 157 w 182"/>
                <a:gd name="T13" fmla="*/ 118 h 182"/>
                <a:gd name="T14" fmla="*/ 69 w 182"/>
                <a:gd name="T15" fmla="*/ 105 h 182"/>
                <a:gd name="T16" fmla="*/ 123 w 182"/>
                <a:gd name="T17" fmla="*/ 153 h 182"/>
                <a:gd name="T18" fmla="*/ 97 w 182"/>
                <a:gd name="T19" fmla="*/ 182 h 182"/>
                <a:gd name="T20" fmla="*/ 0 w 182"/>
                <a:gd name="T21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182">
                  <a:moveTo>
                    <a:pt x="0" y="93"/>
                  </a:moveTo>
                  <a:lnTo>
                    <a:pt x="26" y="64"/>
                  </a:lnTo>
                  <a:lnTo>
                    <a:pt x="114" y="77"/>
                  </a:lnTo>
                  <a:lnTo>
                    <a:pt x="60" y="29"/>
                  </a:lnTo>
                  <a:lnTo>
                    <a:pt x="86" y="0"/>
                  </a:lnTo>
                  <a:lnTo>
                    <a:pt x="182" y="89"/>
                  </a:lnTo>
                  <a:lnTo>
                    <a:pt x="157" y="118"/>
                  </a:lnTo>
                  <a:lnTo>
                    <a:pt x="69" y="105"/>
                  </a:lnTo>
                  <a:lnTo>
                    <a:pt x="123" y="153"/>
                  </a:lnTo>
                  <a:lnTo>
                    <a:pt x="97" y="182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4986338" y="411163"/>
              <a:ext cx="222250" cy="222250"/>
            </a:xfrm>
            <a:custGeom>
              <a:avLst/>
              <a:gdLst>
                <a:gd name="T0" fmla="*/ 14 w 140"/>
                <a:gd name="T1" fmla="*/ 109 h 140"/>
                <a:gd name="T2" fmla="*/ 4 w 140"/>
                <a:gd name="T3" fmla="*/ 92 h 140"/>
                <a:gd name="T4" fmla="*/ 0 w 140"/>
                <a:gd name="T5" fmla="*/ 75 h 140"/>
                <a:gd name="T6" fmla="*/ 0 w 140"/>
                <a:gd name="T7" fmla="*/ 58 h 140"/>
                <a:gd name="T8" fmla="*/ 5 w 140"/>
                <a:gd name="T9" fmla="*/ 42 h 140"/>
                <a:gd name="T10" fmla="*/ 16 w 140"/>
                <a:gd name="T11" fmla="*/ 28 h 140"/>
                <a:gd name="T12" fmla="*/ 30 w 140"/>
                <a:gd name="T13" fmla="*/ 15 h 140"/>
                <a:gd name="T14" fmla="*/ 48 w 140"/>
                <a:gd name="T15" fmla="*/ 4 h 140"/>
                <a:gd name="T16" fmla="*/ 65 w 140"/>
                <a:gd name="T17" fmla="*/ 0 h 140"/>
                <a:gd name="T18" fmla="*/ 82 w 140"/>
                <a:gd name="T19" fmla="*/ 0 h 140"/>
                <a:gd name="T20" fmla="*/ 98 w 140"/>
                <a:gd name="T21" fmla="*/ 5 h 140"/>
                <a:gd name="T22" fmla="*/ 113 w 140"/>
                <a:gd name="T23" fmla="*/ 16 h 140"/>
                <a:gd name="T24" fmla="*/ 126 w 140"/>
                <a:gd name="T25" fmla="*/ 30 h 140"/>
                <a:gd name="T26" fmla="*/ 136 w 140"/>
                <a:gd name="T27" fmla="*/ 49 h 140"/>
                <a:gd name="T28" fmla="*/ 140 w 140"/>
                <a:gd name="T29" fmla="*/ 66 h 140"/>
                <a:gd name="T30" fmla="*/ 140 w 140"/>
                <a:gd name="T31" fmla="*/ 81 h 140"/>
                <a:gd name="T32" fmla="*/ 135 w 140"/>
                <a:gd name="T33" fmla="*/ 97 h 140"/>
                <a:gd name="T34" fmla="*/ 126 w 140"/>
                <a:gd name="T35" fmla="*/ 111 h 140"/>
                <a:gd name="T36" fmla="*/ 110 w 140"/>
                <a:gd name="T37" fmla="*/ 125 h 140"/>
                <a:gd name="T38" fmla="*/ 92 w 140"/>
                <a:gd name="T39" fmla="*/ 135 h 140"/>
                <a:gd name="T40" fmla="*/ 76 w 140"/>
                <a:gd name="T41" fmla="*/ 140 h 140"/>
                <a:gd name="T42" fmla="*/ 60 w 140"/>
                <a:gd name="T43" fmla="*/ 140 h 140"/>
                <a:gd name="T44" fmla="*/ 43 w 140"/>
                <a:gd name="T45" fmla="*/ 135 h 140"/>
                <a:gd name="T46" fmla="*/ 27 w 140"/>
                <a:gd name="T47" fmla="*/ 126 h 140"/>
                <a:gd name="T48" fmla="*/ 14 w 140"/>
                <a:gd name="T49" fmla="*/ 109 h 140"/>
                <a:gd name="T50" fmla="*/ 47 w 140"/>
                <a:gd name="T51" fmla="*/ 87 h 140"/>
                <a:gd name="T52" fmla="*/ 59 w 140"/>
                <a:gd name="T53" fmla="*/ 98 h 140"/>
                <a:gd name="T54" fmla="*/ 69 w 140"/>
                <a:gd name="T55" fmla="*/ 105 h 140"/>
                <a:gd name="T56" fmla="*/ 81 w 140"/>
                <a:gd name="T57" fmla="*/ 106 h 140"/>
                <a:gd name="T58" fmla="*/ 92 w 140"/>
                <a:gd name="T59" fmla="*/ 101 h 140"/>
                <a:gd name="T60" fmla="*/ 95 w 140"/>
                <a:gd name="T61" fmla="*/ 97 h 140"/>
                <a:gd name="T62" fmla="*/ 99 w 140"/>
                <a:gd name="T63" fmla="*/ 92 h 140"/>
                <a:gd name="T64" fmla="*/ 102 w 140"/>
                <a:gd name="T65" fmla="*/ 88 h 140"/>
                <a:gd name="T66" fmla="*/ 103 w 140"/>
                <a:gd name="T67" fmla="*/ 83 h 140"/>
                <a:gd name="T68" fmla="*/ 102 w 140"/>
                <a:gd name="T69" fmla="*/ 74 h 140"/>
                <a:gd name="T70" fmla="*/ 98 w 140"/>
                <a:gd name="T71" fmla="*/ 64 h 140"/>
                <a:gd name="T72" fmla="*/ 92 w 140"/>
                <a:gd name="T73" fmla="*/ 53 h 140"/>
                <a:gd name="T74" fmla="*/ 81 w 140"/>
                <a:gd name="T75" fmla="*/ 41 h 140"/>
                <a:gd name="T76" fmla="*/ 69 w 140"/>
                <a:gd name="T77" fmla="*/ 36 h 140"/>
                <a:gd name="T78" fmla="*/ 59 w 140"/>
                <a:gd name="T79" fmla="*/ 36 h 140"/>
                <a:gd name="T80" fmla="*/ 48 w 140"/>
                <a:gd name="T81" fmla="*/ 39 h 140"/>
                <a:gd name="T82" fmla="*/ 43 w 140"/>
                <a:gd name="T83" fmla="*/ 43 h 140"/>
                <a:gd name="T84" fmla="*/ 40 w 140"/>
                <a:gd name="T85" fmla="*/ 47 h 140"/>
                <a:gd name="T86" fmla="*/ 38 w 140"/>
                <a:gd name="T87" fmla="*/ 53 h 140"/>
                <a:gd name="T88" fmla="*/ 37 w 140"/>
                <a:gd name="T89" fmla="*/ 58 h 140"/>
                <a:gd name="T90" fmla="*/ 39 w 140"/>
                <a:gd name="T91" fmla="*/ 71 h 140"/>
                <a:gd name="T92" fmla="*/ 47 w 140"/>
                <a:gd name="T93" fmla="*/ 8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0" h="140">
                  <a:moveTo>
                    <a:pt x="14" y="109"/>
                  </a:moveTo>
                  <a:lnTo>
                    <a:pt x="4" y="92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5" y="42"/>
                  </a:lnTo>
                  <a:lnTo>
                    <a:pt x="16" y="28"/>
                  </a:lnTo>
                  <a:lnTo>
                    <a:pt x="30" y="15"/>
                  </a:lnTo>
                  <a:lnTo>
                    <a:pt x="48" y="4"/>
                  </a:lnTo>
                  <a:lnTo>
                    <a:pt x="65" y="0"/>
                  </a:lnTo>
                  <a:lnTo>
                    <a:pt x="82" y="0"/>
                  </a:lnTo>
                  <a:lnTo>
                    <a:pt x="98" y="5"/>
                  </a:lnTo>
                  <a:lnTo>
                    <a:pt x="113" y="16"/>
                  </a:lnTo>
                  <a:lnTo>
                    <a:pt x="126" y="30"/>
                  </a:lnTo>
                  <a:lnTo>
                    <a:pt x="136" y="49"/>
                  </a:lnTo>
                  <a:lnTo>
                    <a:pt x="140" y="66"/>
                  </a:lnTo>
                  <a:lnTo>
                    <a:pt x="140" y="81"/>
                  </a:lnTo>
                  <a:lnTo>
                    <a:pt x="135" y="97"/>
                  </a:lnTo>
                  <a:lnTo>
                    <a:pt x="126" y="111"/>
                  </a:lnTo>
                  <a:lnTo>
                    <a:pt x="110" y="125"/>
                  </a:lnTo>
                  <a:lnTo>
                    <a:pt x="92" y="135"/>
                  </a:lnTo>
                  <a:lnTo>
                    <a:pt x="76" y="140"/>
                  </a:lnTo>
                  <a:lnTo>
                    <a:pt x="60" y="140"/>
                  </a:lnTo>
                  <a:lnTo>
                    <a:pt x="43" y="135"/>
                  </a:lnTo>
                  <a:lnTo>
                    <a:pt x="27" y="126"/>
                  </a:lnTo>
                  <a:lnTo>
                    <a:pt x="14" y="109"/>
                  </a:lnTo>
                  <a:close/>
                  <a:moveTo>
                    <a:pt x="47" y="87"/>
                  </a:moveTo>
                  <a:lnTo>
                    <a:pt x="59" y="98"/>
                  </a:lnTo>
                  <a:lnTo>
                    <a:pt x="69" y="105"/>
                  </a:lnTo>
                  <a:lnTo>
                    <a:pt x="81" y="106"/>
                  </a:lnTo>
                  <a:lnTo>
                    <a:pt x="92" y="101"/>
                  </a:lnTo>
                  <a:lnTo>
                    <a:pt x="95" y="97"/>
                  </a:lnTo>
                  <a:lnTo>
                    <a:pt x="99" y="92"/>
                  </a:lnTo>
                  <a:lnTo>
                    <a:pt x="102" y="88"/>
                  </a:lnTo>
                  <a:lnTo>
                    <a:pt x="103" y="83"/>
                  </a:lnTo>
                  <a:lnTo>
                    <a:pt x="102" y="74"/>
                  </a:lnTo>
                  <a:lnTo>
                    <a:pt x="98" y="64"/>
                  </a:lnTo>
                  <a:lnTo>
                    <a:pt x="92" y="53"/>
                  </a:lnTo>
                  <a:lnTo>
                    <a:pt x="81" y="41"/>
                  </a:lnTo>
                  <a:lnTo>
                    <a:pt x="69" y="36"/>
                  </a:lnTo>
                  <a:lnTo>
                    <a:pt x="59" y="36"/>
                  </a:lnTo>
                  <a:lnTo>
                    <a:pt x="48" y="39"/>
                  </a:lnTo>
                  <a:lnTo>
                    <a:pt x="43" y="43"/>
                  </a:lnTo>
                  <a:lnTo>
                    <a:pt x="40" y="47"/>
                  </a:lnTo>
                  <a:lnTo>
                    <a:pt x="38" y="53"/>
                  </a:lnTo>
                  <a:lnTo>
                    <a:pt x="37" y="58"/>
                  </a:lnTo>
                  <a:lnTo>
                    <a:pt x="39" y="71"/>
                  </a:lnTo>
                  <a:lnTo>
                    <a:pt x="47" y="8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5222876" y="268288"/>
              <a:ext cx="271463" cy="247650"/>
            </a:xfrm>
            <a:custGeom>
              <a:avLst/>
              <a:gdLst>
                <a:gd name="T0" fmla="*/ 51 w 171"/>
                <a:gd name="T1" fmla="*/ 156 h 156"/>
                <a:gd name="T2" fmla="*/ 0 w 171"/>
                <a:gd name="T3" fmla="*/ 35 h 156"/>
                <a:gd name="T4" fmla="*/ 62 w 171"/>
                <a:gd name="T5" fmla="*/ 8 h 156"/>
                <a:gd name="T6" fmla="*/ 78 w 171"/>
                <a:gd name="T7" fmla="*/ 2 h 156"/>
                <a:gd name="T8" fmla="*/ 91 w 171"/>
                <a:gd name="T9" fmla="*/ 0 h 156"/>
                <a:gd name="T10" fmla="*/ 97 w 171"/>
                <a:gd name="T11" fmla="*/ 0 h 156"/>
                <a:gd name="T12" fmla="*/ 104 w 171"/>
                <a:gd name="T13" fmla="*/ 1 h 156"/>
                <a:gd name="T14" fmla="*/ 109 w 171"/>
                <a:gd name="T15" fmla="*/ 5 h 156"/>
                <a:gd name="T16" fmla="*/ 116 w 171"/>
                <a:gd name="T17" fmla="*/ 9 h 156"/>
                <a:gd name="T18" fmla="*/ 119 w 171"/>
                <a:gd name="T19" fmla="*/ 14 h 156"/>
                <a:gd name="T20" fmla="*/ 123 w 171"/>
                <a:gd name="T21" fmla="*/ 22 h 156"/>
                <a:gd name="T22" fmla="*/ 126 w 171"/>
                <a:gd name="T23" fmla="*/ 29 h 156"/>
                <a:gd name="T24" fmla="*/ 127 w 171"/>
                <a:gd name="T25" fmla="*/ 35 h 156"/>
                <a:gd name="T26" fmla="*/ 126 w 171"/>
                <a:gd name="T27" fmla="*/ 42 h 156"/>
                <a:gd name="T28" fmla="*/ 125 w 171"/>
                <a:gd name="T29" fmla="*/ 47 h 156"/>
                <a:gd name="T30" fmla="*/ 123 w 171"/>
                <a:gd name="T31" fmla="*/ 52 h 156"/>
                <a:gd name="T32" fmla="*/ 119 w 171"/>
                <a:gd name="T33" fmla="*/ 57 h 156"/>
                <a:gd name="T34" fmla="*/ 116 w 171"/>
                <a:gd name="T35" fmla="*/ 63 h 156"/>
                <a:gd name="T36" fmla="*/ 109 w 171"/>
                <a:gd name="T37" fmla="*/ 68 h 156"/>
                <a:gd name="T38" fmla="*/ 116 w 171"/>
                <a:gd name="T39" fmla="*/ 68 h 156"/>
                <a:gd name="T40" fmla="*/ 121 w 171"/>
                <a:gd name="T41" fmla="*/ 69 h 156"/>
                <a:gd name="T42" fmla="*/ 122 w 171"/>
                <a:gd name="T43" fmla="*/ 69 h 156"/>
                <a:gd name="T44" fmla="*/ 126 w 171"/>
                <a:gd name="T45" fmla="*/ 71 h 156"/>
                <a:gd name="T46" fmla="*/ 129 w 171"/>
                <a:gd name="T47" fmla="*/ 73 h 156"/>
                <a:gd name="T48" fmla="*/ 134 w 171"/>
                <a:gd name="T49" fmla="*/ 76 h 156"/>
                <a:gd name="T50" fmla="*/ 138 w 171"/>
                <a:gd name="T51" fmla="*/ 78 h 156"/>
                <a:gd name="T52" fmla="*/ 171 w 171"/>
                <a:gd name="T53" fmla="*/ 106 h 156"/>
                <a:gd name="T54" fmla="*/ 129 w 171"/>
                <a:gd name="T55" fmla="*/ 123 h 156"/>
                <a:gd name="T56" fmla="*/ 92 w 171"/>
                <a:gd name="T57" fmla="*/ 94 h 156"/>
                <a:gd name="T58" fmla="*/ 88 w 171"/>
                <a:gd name="T59" fmla="*/ 92 h 156"/>
                <a:gd name="T60" fmla="*/ 84 w 171"/>
                <a:gd name="T61" fmla="*/ 89 h 156"/>
                <a:gd name="T62" fmla="*/ 81 w 171"/>
                <a:gd name="T63" fmla="*/ 88 h 156"/>
                <a:gd name="T64" fmla="*/ 76 w 171"/>
                <a:gd name="T65" fmla="*/ 88 h 156"/>
                <a:gd name="T66" fmla="*/ 71 w 171"/>
                <a:gd name="T67" fmla="*/ 89 h 156"/>
                <a:gd name="T68" fmla="*/ 68 w 171"/>
                <a:gd name="T69" fmla="*/ 90 h 156"/>
                <a:gd name="T70" fmla="*/ 89 w 171"/>
                <a:gd name="T71" fmla="*/ 140 h 156"/>
                <a:gd name="T72" fmla="*/ 51 w 171"/>
                <a:gd name="T73" fmla="*/ 156 h 156"/>
                <a:gd name="T74" fmla="*/ 58 w 171"/>
                <a:gd name="T75" fmla="*/ 68 h 156"/>
                <a:gd name="T76" fmla="*/ 74 w 171"/>
                <a:gd name="T77" fmla="*/ 61 h 156"/>
                <a:gd name="T78" fmla="*/ 76 w 171"/>
                <a:gd name="T79" fmla="*/ 60 h 156"/>
                <a:gd name="T80" fmla="*/ 79 w 171"/>
                <a:gd name="T81" fmla="*/ 57 h 156"/>
                <a:gd name="T82" fmla="*/ 83 w 171"/>
                <a:gd name="T83" fmla="*/ 55 h 156"/>
                <a:gd name="T84" fmla="*/ 87 w 171"/>
                <a:gd name="T85" fmla="*/ 52 h 156"/>
                <a:gd name="T86" fmla="*/ 88 w 171"/>
                <a:gd name="T87" fmla="*/ 48 h 156"/>
                <a:gd name="T88" fmla="*/ 88 w 171"/>
                <a:gd name="T89" fmla="*/ 44 h 156"/>
                <a:gd name="T90" fmla="*/ 87 w 171"/>
                <a:gd name="T91" fmla="*/ 40 h 156"/>
                <a:gd name="T92" fmla="*/ 85 w 171"/>
                <a:gd name="T93" fmla="*/ 38 h 156"/>
                <a:gd name="T94" fmla="*/ 83 w 171"/>
                <a:gd name="T95" fmla="*/ 35 h 156"/>
                <a:gd name="T96" fmla="*/ 80 w 171"/>
                <a:gd name="T97" fmla="*/ 34 h 156"/>
                <a:gd name="T98" fmla="*/ 76 w 171"/>
                <a:gd name="T99" fmla="*/ 33 h 156"/>
                <a:gd name="T100" fmla="*/ 71 w 171"/>
                <a:gd name="T101" fmla="*/ 34 h 156"/>
                <a:gd name="T102" fmla="*/ 64 w 171"/>
                <a:gd name="T103" fmla="*/ 37 h 156"/>
                <a:gd name="T104" fmla="*/ 47 w 171"/>
                <a:gd name="T105" fmla="*/ 43 h 156"/>
                <a:gd name="T106" fmla="*/ 58 w 171"/>
                <a:gd name="T107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1" h="156">
                  <a:moveTo>
                    <a:pt x="51" y="156"/>
                  </a:moveTo>
                  <a:lnTo>
                    <a:pt x="0" y="35"/>
                  </a:lnTo>
                  <a:lnTo>
                    <a:pt x="62" y="8"/>
                  </a:lnTo>
                  <a:lnTo>
                    <a:pt x="78" y="2"/>
                  </a:lnTo>
                  <a:lnTo>
                    <a:pt x="91" y="0"/>
                  </a:lnTo>
                  <a:lnTo>
                    <a:pt x="97" y="0"/>
                  </a:lnTo>
                  <a:lnTo>
                    <a:pt x="104" y="1"/>
                  </a:lnTo>
                  <a:lnTo>
                    <a:pt x="109" y="5"/>
                  </a:lnTo>
                  <a:lnTo>
                    <a:pt x="116" y="9"/>
                  </a:lnTo>
                  <a:lnTo>
                    <a:pt x="119" y="14"/>
                  </a:lnTo>
                  <a:lnTo>
                    <a:pt x="123" y="22"/>
                  </a:lnTo>
                  <a:lnTo>
                    <a:pt x="126" y="29"/>
                  </a:lnTo>
                  <a:lnTo>
                    <a:pt x="127" y="35"/>
                  </a:lnTo>
                  <a:lnTo>
                    <a:pt x="126" y="42"/>
                  </a:lnTo>
                  <a:lnTo>
                    <a:pt x="125" y="47"/>
                  </a:lnTo>
                  <a:lnTo>
                    <a:pt x="123" y="52"/>
                  </a:lnTo>
                  <a:lnTo>
                    <a:pt x="119" y="57"/>
                  </a:lnTo>
                  <a:lnTo>
                    <a:pt x="116" y="63"/>
                  </a:lnTo>
                  <a:lnTo>
                    <a:pt x="109" y="68"/>
                  </a:lnTo>
                  <a:lnTo>
                    <a:pt x="116" y="68"/>
                  </a:lnTo>
                  <a:lnTo>
                    <a:pt x="121" y="69"/>
                  </a:lnTo>
                  <a:lnTo>
                    <a:pt x="122" y="69"/>
                  </a:lnTo>
                  <a:lnTo>
                    <a:pt x="126" y="71"/>
                  </a:lnTo>
                  <a:lnTo>
                    <a:pt x="129" y="73"/>
                  </a:lnTo>
                  <a:lnTo>
                    <a:pt x="134" y="76"/>
                  </a:lnTo>
                  <a:lnTo>
                    <a:pt x="138" y="78"/>
                  </a:lnTo>
                  <a:lnTo>
                    <a:pt x="171" y="106"/>
                  </a:lnTo>
                  <a:lnTo>
                    <a:pt x="129" y="123"/>
                  </a:lnTo>
                  <a:lnTo>
                    <a:pt x="92" y="94"/>
                  </a:lnTo>
                  <a:lnTo>
                    <a:pt x="88" y="92"/>
                  </a:lnTo>
                  <a:lnTo>
                    <a:pt x="84" y="89"/>
                  </a:lnTo>
                  <a:lnTo>
                    <a:pt x="81" y="88"/>
                  </a:lnTo>
                  <a:lnTo>
                    <a:pt x="76" y="88"/>
                  </a:lnTo>
                  <a:lnTo>
                    <a:pt x="71" y="89"/>
                  </a:lnTo>
                  <a:lnTo>
                    <a:pt x="68" y="90"/>
                  </a:lnTo>
                  <a:lnTo>
                    <a:pt x="89" y="140"/>
                  </a:lnTo>
                  <a:lnTo>
                    <a:pt x="51" y="156"/>
                  </a:lnTo>
                  <a:close/>
                  <a:moveTo>
                    <a:pt x="58" y="68"/>
                  </a:moveTo>
                  <a:lnTo>
                    <a:pt x="74" y="61"/>
                  </a:lnTo>
                  <a:lnTo>
                    <a:pt x="76" y="60"/>
                  </a:lnTo>
                  <a:lnTo>
                    <a:pt x="79" y="57"/>
                  </a:lnTo>
                  <a:lnTo>
                    <a:pt x="83" y="55"/>
                  </a:lnTo>
                  <a:lnTo>
                    <a:pt x="87" y="52"/>
                  </a:lnTo>
                  <a:lnTo>
                    <a:pt x="88" y="48"/>
                  </a:lnTo>
                  <a:lnTo>
                    <a:pt x="88" y="44"/>
                  </a:lnTo>
                  <a:lnTo>
                    <a:pt x="87" y="40"/>
                  </a:lnTo>
                  <a:lnTo>
                    <a:pt x="85" y="38"/>
                  </a:lnTo>
                  <a:lnTo>
                    <a:pt x="83" y="35"/>
                  </a:lnTo>
                  <a:lnTo>
                    <a:pt x="80" y="34"/>
                  </a:lnTo>
                  <a:lnTo>
                    <a:pt x="76" y="33"/>
                  </a:lnTo>
                  <a:lnTo>
                    <a:pt x="71" y="34"/>
                  </a:lnTo>
                  <a:lnTo>
                    <a:pt x="64" y="37"/>
                  </a:lnTo>
                  <a:lnTo>
                    <a:pt x="47" y="43"/>
                  </a:lnTo>
                  <a:lnTo>
                    <a:pt x="58" y="6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1" name="Freeform 18"/>
            <p:cNvSpPr/>
            <p:nvPr/>
          </p:nvSpPr>
          <p:spPr bwMode="auto">
            <a:xfrm>
              <a:off x="5503863" y="173038"/>
              <a:ext cx="268288" cy="246063"/>
            </a:xfrm>
            <a:custGeom>
              <a:avLst/>
              <a:gdLst>
                <a:gd name="T0" fmla="*/ 0 w 169"/>
                <a:gd name="T1" fmla="*/ 27 h 155"/>
                <a:gd name="T2" fmla="*/ 53 w 169"/>
                <a:gd name="T3" fmla="*/ 17 h 155"/>
                <a:gd name="T4" fmla="*/ 87 w 169"/>
                <a:gd name="T5" fmla="*/ 93 h 155"/>
                <a:gd name="T6" fmla="*/ 93 w 169"/>
                <a:gd name="T7" fmla="*/ 10 h 155"/>
                <a:gd name="T8" fmla="*/ 146 w 169"/>
                <a:gd name="T9" fmla="*/ 0 h 155"/>
                <a:gd name="T10" fmla="*/ 169 w 169"/>
                <a:gd name="T11" fmla="*/ 129 h 155"/>
                <a:gd name="T12" fmla="*/ 136 w 169"/>
                <a:gd name="T13" fmla="*/ 136 h 155"/>
                <a:gd name="T14" fmla="*/ 118 w 169"/>
                <a:gd name="T15" fmla="*/ 36 h 155"/>
                <a:gd name="T16" fmla="*/ 112 w 169"/>
                <a:gd name="T17" fmla="*/ 140 h 155"/>
                <a:gd name="T18" fmla="*/ 81 w 169"/>
                <a:gd name="T19" fmla="*/ 145 h 155"/>
                <a:gd name="T20" fmla="*/ 38 w 169"/>
                <a:gd name="T21" fmla="*/ 51 h 155"/>
                <a:gd name="T22" fmla="*/ 57 w 169"/>
                <a:gd name="T23" fmla="*/ 150 h 155"/>
                <a:gd name="T24" fmla="*/ 24 w 169"/>
                <a:gd name="T25" fmla="*/ 155 h 155"/>
                <a:gd name="T26" fmla="*/ 0 w 169"/>
                <a:gd name="T27" fmla="*/ 2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5">
                  <a:moveTo>
                    <a:pt x="0" y="27"/>
                  </a:moveTo>
                  <a:lnTo>
                    <a:pt x="53" y="17"/>
                  </a:lnTo>
                  <a:lnTo>
                    <a:pt x="87" y="93"/>
                  </a:lnTo>
                  <a:lnTo>
                    <a:pt x="93" y="10"/>
                  </a:lnTo>
                  <a:lnTo>
                    <a:pt x="146" y="0"/>
                  </a:lnTo>
                  <a:lnTo>
                    <a:pt x="169" y="129"/>
                  </a:lnTo>
                  <a:lnTo>
                    <a:pt x="136" y="136"/>
                  </a:lnTo>
                  <a:lnTo>
                    <a:pt x="118" y="36"/>
                  </a:lnTo>
                  <a:lnTo>
                    <a:pt x="112" y="140"/>
                  </a:lnTo>
                  <a:lnTo>
                    <a:pt x="81" y="145"/>
                  </a:lnTo>
                  <a:lnTo>
                    <a:pt x="38" y="51"/>
                  </a:lnTo>
                  <a:lnTo>
                    <a:pt x="57" y="150"/>
                  </a:lnTo>
                  <a:lnTo>
                    <a:pt x="24" y="155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5822951" y="169863"/>
              <a:ext cx="227013" cy="214313"/>
            </a:xfrm>
            <a:custGeom>
              <a:avLst/>
              <a:gdLst>
                <a:gd name="T0" fmla="*/ 95 w 143"/>
                <a:gd name="T1" fmla="*/ 112 h 135"/>
                <a:gd name="T2" fmla="*/ 48 w 143"/>
                <a:gd name="T3" fmla="*/ 109 h 135"/>
                <a:gd name="T4" fmla="*/ 42 w 143"/>
                <a:gd name="T5" fmla="*/ 131 h 135"/>
                <a:gd name="T6" fmla="*/ 0 w 143"/>
                <a:gd name="T7" fmla="*/ 129 h 135"/>
                <a:gd name="T8" fmla="*/ 55 w 143"/>
                <a:gd name="T9" fmla="*/ 0 h 135"/>
                <a:gd name="T10" fmla="*/ 99 w 143"/>
                <a:gd name="T11" fmla="*/ 2 h 135"/>
                <a:gd name="T12" fmla="*/ 143 w 143"/>
                <a:gd name="T13" fmla="*/ 135 h 135"/>
                <a:gd name="T14" fmla="*/ 101 w 143"/>
                <a:gd name="T15" fmla="*/ 134 h 135"/>
                <a:gd name="T16" fmla="*/ 95 w 143"/>
                <a:gd name="T17" fmla="*/ 112 h 135"/>
                <a:gd name="T18" fmla="*/ 87 w 143"/>
                <a:gd name="T19" fmla="*/ 83 h 135"/>
                <a:gd name="T20" fmla="*/ 74 w 143"/>
                <a:gd name="T21" fmla="*/ 34 h 135"/>
                <a:gd name="T22" fmla="*/ 59 w 143"/>
                <a:gd name="T23" fmla="*/ 82 h 135"/>
                <a:gd name="T24" fmla="*/ 87 w 143"/>
                <a:gd name="T25" fmla="*/ 8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35">
                  <a:moveTo>
                    <a:pt x="95" y="112"/>
                  </a:moveTo>
                  <a:lnTo>
                    <a:pt x="48" y="109"/>
                  </a:lnTo>
                  <a:lnTo>
                    <a:pt x="42" y="131"/>
                  </a:lnTo>
                  <a:lnTo>
                    <a:pt x="0" y="129"/>
                  </a:lnTo>
                  <a:lnTo>
                    <a:pt x="55" y="0"/>
                  </a:lnTo>
                  <a:lnTo>
                    <a:pt x="99" y="2"/>
                  </a:lnTo>
                  <a:lnTo>
                    <a:pt x="143" y="135"/>
                  </a:lnTo>
                  <a:lnTo>
                    <a:pt x="101" y="134"/>
                  </a:lnTo>
                  <a:lnTo>
                    <a:pt x="95" y="112"/>
                  </a:lnTo>
                  <a:close/>
                  <a:moveTo>
                    <a:pt x="87" y="83"/>
                  </a:moveTo>
                  <a:lnTo>
                    <a:pt x="74" y="34"/>
                  </a:lnTo>
                  <a:lnTo>
                    <a:pt x="59" y="82"/>
                  </a:lnTo>
                  <a:lnTo>
                    <a:pt x="87" y="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 20"/>
            <p:cNvSpPr/>
            <p:nvPr/>
          </p:nvSpPr>
          <p:spPr bwMode="auto">
            <a:xfrm>
              <a:off x="6099176" y="190500"/>
              <a:ext cx="173038" cy="241300"/>
            </a:xfrm>
            <a:custGeom>
              <a:avLst/>
              <a:gdLst>
                <a:gd name="T0" fmla="*/ 30 w 109"/>
                <a:gd name="T1" fmla="*/ 0 h 152"/>
                <a:gd name="T2" fmla="*/ 69 w 109"/>
                <a:gd name="T3" fmla="*/ 10 h 152"/>
                <a:gd name="T4" fmla="*/ 47 w 109"/>
                <a:gd name="T5" fmla="*/ 106 h 152"/>
                <a:gd name="T6" fmla="*/ 109 w 109"/>
                <a:gd name="T7" fmla="*/ 121 h 152"/>
                <a:gd name="T8" fmla="*/ 102 w 109"/>
                <a:gd name="T9" fmla="*/ 152 h 152"/>
                <a:gd name="T10" fmla="*/ 0 w 109"/>
                <a:gd name="T11" fmla="*/ 129 h 152"/>
                <a:gd name="T12" fmla="*/ 30 w 109"/>
                <a:gd name="T1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52">
                  <a:moveTo>
                    <a:pt x="30" y="0"/>
                  </a:moveTo>
                  <a:lnTo>
                    <a:pt x="69" y="10"/>
                  </a:lnTo>
                  <a:lnTo>
                    <a:pt x="47" y="106"/>
                  </a:lnTo>
                  <a:lnTo>
                    <a:pt x="109" y="121"/>
                  </a:lnTo>
                  <a:lnTo>
                    <a:pt x="102" y="152"/>
                  </a:lnTo>
                  <a:lnTo>
                    <a:pt x="0" y="12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 21"/>
            <p:cNvSpPr/>
            <p:nvPr/>
          </p:nvSpPr>
          <p:spPr bwMode="auto">
            <a:xfrm>
              <a:off x="6462713" y="317500"/>
              <a:ext cx="250825" cy="255588"/>
            </a:xfrm>
            <a:custGeom>
              <a:avLst/>
              <a:gdLst>
                <a:gd name="T0" fmla="*/ 122 w 158"/>
                <a:gd name="T1" fmla="*/ 43 h 161"/>
                <a:gd name="T2" fmla="*/ 158 w 158"/>
                <a:gd name="T3" fmla="*/ 64 h 161"/>
                <a:gd name="T4" fmla="*/ 118 w 158"/>
                <a:gd name="T5" fmla="*/ 131 h 161"/>
                <a:gd name="T6" fmla="*/ 114 w 158"/>
                <a:gd name="T7" fmla="*/ 138 h 161"/>
                <a:gd name="T8" fmla="*/ 109 w 158"/>
                <a:gd name="T9" fmla="*/ 144 h 161"/>
                <a:gd name="T10" fmla="*/ 104 w 158"/>
                <a:gd name="T11" fmla="*/ 150 h 161"/>
                <a:gd name="T12" fmla="*/ 99 w 158"/>
                <a:gd name="T13" fmla="*/ 153 h 161"/>
                <a:gd name="T14" fmla="*/ 92 w 158"/>
                <a:gd name="T15" fmla="*/ 156 h 161"/>
                <a:gd name="T16" fmla="*/ 85 w 158"/>
                <a:gd name="T17" fmla="*/ 159 h 161"/>
                <a:gd name="T18" fmla="*/ 78 w 158"/>
                <a:gd name="T19" fmla="*/ 160 h 161"/>
                <a:gd name="T20" fmla="*/ 71 w 158"/>
                <a:gd name="T21" fmla="*/ 161 h 161"/>
                <a:gd name="T22" fmla="*/ 66 w 158"/>
                <a:gd name="T23" fmla="*/ 160 h 161"/>
                <a:gd name="T24" fmla="*/ 53 w 158"/>
                <a:gd name="T25" fmla="*/ 156 h 161"/>
                <a:gd name="T26" fmla="*/ 38 w 158"/>
                <a:gd name="T27" fmla="*/ 150 h 161"/>
                <a:gd name="T28" fmla="*/ 30 w 158"/>
                <a:gd name="T29" fmla="*/ 144 h 161"/>
                <a:gd name="T30" fmla="*/ 21 w 158"/>
                <a:gd name="T31" fmla="*/ 138 h 161"/>
                <a:gd name="T32" fmla="*/ 13 w 158"/>
                <a:gd name="T33" fmla="*/ 131 h 161"/>
                <a:gd name="T34" fmla="*/ 7 w 158"/>
                <a:gd name="T35" fmla="*/ 125 h 161"/>
                <a:gd name="T36" fmla="*/ 4 w 158"/>
                <a:gd name="T37" fmla="*/ 119 h 161"/>
                <a:gd name="T38" fmla="*/ 2 w 158"/>
                <a:gd name="T39" fmla="*/ 113 h 161"/>
                <a:gd name="T40" fmla="*/ 0 w 158"/>
                <a:gd name="T41" fmla="*/ 108 h 161"/>
                <a:gd name="T42" fmla="*/ 0 w 158"/>
                <a:gd name="T43" fmla="*/ 101 h 161"/>
                <a:gd name="T44" fmla="*/ 0 w 158"/>
                <a:gd name="T45" fmla="*/ 95 h 161"/>
                <a:gd name="T46" fmla="*/ 0 w 158"/>
                <a:gd name="T47" fmla="*/ 89 h 161"/>
                <a:gd name="T48" fmla="*/ 4 w 158"/>
                <a:gd name="T49" fmla="*/ 78 h 161"/>
                <a:gd name="T50" fmla="*/ 8 w 158"/>
                <a:gd name="T51" fmla="*/ 68 h 161"/>
                <a:gd name="T52" fmla="*/ 47 w 158"/>
                <a:gd name="T53" fmla="*/ 0 h 161"/>
                <a:gd name="T54" fmla="*/ 83 w 158"/>
                <a:gd name="T55" fmla="*/ 21 h 161"/>
                <a:gd name="T56" fmla="*/ 44 w 158"/>
                <a:gd name="T57" fmla="*/ 91 h 161"/>
                <a:gd name="T58" fmla="*/ 40 w 158"/>
                <a:gd name="T59" fmla="*/ 97 h 161"/>
                <a:gd name="T60" fmla="*/ 40 w 158"/>
                <a:gd name="T61" fmla="*/ 102 h 161"/>
                <a:gd name="T62" fmla="*/ 40 w 158"/>
                <a:gd name="T63" fmla="*/ 108 h 161"/>
                <a:gd name="T64" fmla="*/ 42 w 158"/>
                <a:gd name="T65" fmla="*/ 113 h 161"/>
                <a:gd name="T66" fmla="*/ 46 w 158"/>
                <a:gd name="T67" fmla="*/ 118 h 161"/>
                <a:gd name="T68" fmla="*/ 51 w 158"/>
                <a:gd name="T69" fmla="*/ 122 h 161"/>
                <a:gd name="T70" fmla="*/ 57 w 158"/>
                <a:gd name="T71" fmla="*/ 125 h 161"/>
                <a:gd name="T72" fmla="*/ 63 w 158"/>
                <a:gd name="T73" fmla="*/ 125 h 161"/>
                <a:gd name="T74" fmla="*/ 68 w 158"/>
                <a:gd name="T75" fmla="*/ 125 h 161"/>
                <a:gd name="T76" fmla="*/ 74 w 158"/>
                <a:gd name="T77" fmla="*/ 122 h 161"/>
                <a:gd name="T78" fmla="*/ 78 w 158"/>
                <a:gd name="T79" fmla="*/ 118 h 161"/>
                <a:gd name="T80" fmla="*/ 82 w 158"/>
                <a:gd name="T81" fmla="*/ 113 h 161"/>
                <a:gd name="T82" fmla="*/ 122 w 158"/>
                <a:gd name="T83" fmla="*/ 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8" h="161">
                  <a:moveTo>
                    <a:pt x="122" y="43"/>
                  </a:moveTo>
                  <a:lnTo>
                    <a:pt x="158" y="64"/>
                  </a:lnTo>
                  <a:lnTo>
                    <a:pt x="118" y="131"/>
                  </a:lnTo>
                  <a:lnTo>
                    <a:pt x="114" y="138"/>
                  </a:lnTo>
                  <a:lnTo>
                    <a:pt x="109" y="144"/>
                  </a:lnTo>
                  <a:lnTo>
                    <a:pt x="104" y="150"/>
                  </a:lnTo>
                  <a:lnTo>
                    <a:pt x="99" y="153"/>
                  </a:lnTo>
                  <a:lnTo>
                    <a:pt x="92" y="156"/>
                  </a:lnTo>
                  <a:lnTo>
                    <a:pt x="85" y="159"/>
                  </a:lnTo>
                  <a:lnTo>
                    <a:pt x="78" y="160"/>
                  </a:lnTo>
                  <a:lnTo>
                    <a:pt x="71" y="161"/>
                  </a:lnTo>
                  <a:lnTo>
                    <a:pt x="66" y="160"/>
                  </a:lnTo>
                  <a:lnTo>
                    <a:pt x="53" y="156"/>
                  </a:lnTo>
                  <a:lnTo>
                    <a:pt x="38" y="150"/>
                  </a:lnTo>
                  <a:lnTo>
                    <a:pt x="30" y="144"/>
                  </a:lnTo>
                  <a:lnTo>
                    <a:pt x="21" y="138"/>
                  </a:lnTo>
                  <a:lnTo>
                    <a:pt x="13" y="131"/>
                  </a:lnTo>
                  <a:lnTo>
                    <a:pt x="7" y="125"/>
                  </a:lnTo>
                  <a:lnTo>
                    <a:pt x="4" y="119"/>
                  </a:lnTo>
                  <a:lnTo>
                    <a:pt x="2" y="113"/>
                  </a:lnTo>
                  <a:lnTo>
                    <a:pt x="0" y="108"/>
                  </a:lnTo>
                  <a:lnTo>
                    <a:pt x="0" y="101"/>
                  </a:lnTo>
                  <a:lnTo>
                    <a:pt x="0" y="95"/>
                  </a:lnTo>
                  <a:lnTo>
                    <a:pt x="0" y="89"/>
                  </a:lnTo>
                  <a:lnTo>
                    <a:pt x="4" y="78"/>
                  </a:lnTo>
                  <a:lnTo>
                    <a:pt x="8" y="68"/>
                  </a:lnTo>
                  <a:lnTo>
                    <a:pt x="47" y="0"/>
                  </a:lnTo>
                  <a:lnTo>
                    <a:pt x="83" y="21"/>
                  </a:lnTo>
                  <a:lnTo>
                    <a:pt x="44" y="91"/>
                  </a:lnTo>
                  <a:lnTo>
                    <a:pt x="40" y="97"/>
                  </a:lnTo>
                  <a:lnTo>
                    <a:pt x="40" y="102"/>
                  </a:lnTo>
                  <a:lnTo>
                    <a:pt x="40" y="108"/>
                  </a:lnTo>
                  <a:lnTo>
                    <a:pt x="42" y="113"/>
                  </a:lnTo>
                  <a:lnTo>
                    <a:pt x="46" y="118"/>
                  </a:lnTo>
                  <a:lnTo>
                    <a:pt x="51" y="122"/>
                  </a:lnTo>
                  <a:lnTo>
                    <a:pt x="57" y="125"/>
                  </a:lnTo>
                  <a:lnTo>
                    <a:pt x="63" y="125"/>
                  </a:lnTo>
                  <a:lnTo>
                    <a:pt x="68" y="125"/>
                  </a:lnTo>
                  <a:lnTo>
                    <a:pt x="74" y="122"/>
                  </a:lnTo>
                  <a:lnTo>
                    <a:pt x="78" y="118"/>
                  </a:lnTo>
                  <a:lnTo>
                    <a:pt x="82" y="113"/>
                  </a:lnTo>
                  <a:lnTo>
                    <a:pt x="122" y="4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5" name="Freeform 22"/>
            <p:cNvSpPr/>
            <p:nvPr/>
          </p:nvSpPr>
          <p:spPr bwMode="auto">
            <a:xfrm>
              <a:off x="6667501" y="488950"/>
              <a:ext cx="287338" cy="288925"/>
            </a:xfrm>
            <a:custGeom>
              <a:avLst/>
              <a:gdLst>
                <a:gd name="T0" fmla="*/ 88 w 181"/>
                <a:gd name="T1" fmla="*/ 0 h 182"/>
                <a:gd name="T2" fmla="*/ 116 w 181"/>
                <a:gd name="T3" fmla="*/ 25 h 182"/>
                <a:gd name="T4" fmla="*/ 103 w 181"/>
                <a:gd name="T5" fmla="*/ 112 h 182"/>
                <a:gd name="T6" fmla="*/ 153 w 181"/>
                <a:gd name="T7" fmla="*/ 59 h 182"/>
                <a:gd name="T8" fmla="*/ 181 w 181"/>
                <a:gd name="T9" fmla="*/ 83 h 182"/>
                <a:gd name="T10" fmla="*/ 93 w 181"/>
                <a:gd name="T11" fmla="*/ 182 h 182"/>
                <a:gd name="T12" fmla="*/ 64 w 181"/>
                <a:gd name="T13" fmla="*/ 155 h 182"/>
                <a:gd name="T14" fmla="*/ 76 w 181"/>
                <a:gd name="T15" fmla="*/ 69 h 182"/>
                <a:gd name="T16" fmla="*/ 27 w 181"/>
                <a:gd name="T17" fmla="*/ 123 h 182"/>
                <a:gd name="T18" fmla="*/ 0 w 181"/>
                <a:gd name="T19" fmla="*/ 97 h 182"/>
                <a:gd name="T20" fmla="*/ 88 w 181"/>
                <a:gd name="T2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182">
                  <a:moveTo>
                    <a:pt x="88" y="0"/>
                  </a:moveTo>
                  <a:lnTo>
                    <a:pt x="116" y="25"/>
                  </a:lnTo>
                  <a:lnTo>
                    <a:pt x="103" y="112"/>
                  </a:lnTo>
                  <a:lnTo>
                    <a:pt x="153" y="59"/>
                  </a:lnTo>
                  <a:lnTo>
                    <a:pt x="181" y="83"/>
                  </a:lnTo>
                  <a:lnTo>
                    <a:pt x="93" y="182"/>
                  </a:lnTo>
                  <a:lnTo>
                    <a:pt x="64" y="155"/>
                  </a:lnTo>
                  <a:lnTo>
                    <a:pt x="76" y="69"/>
                  </a:lnTo>
                  <a:lnTo>
                    <a:pt x="27" y="123"/>
                  </a:lnTo>
                  <a:lnTo>
                    <a:pt x="0" y="97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 23"/>
            <p:cNvSpPr/>
            <p:nvPr/>
          </p:nvSpPr>
          <p:spPr bwMode="auto">
            <a:xfrm>
              <a:off x="6861176" y="706438"/>
              <a:ext cx="204788" cy="179388"/>
            </a:xfrm>
            <a:custGeom>
              <a:avLst/>
              <a:gdLst>
                <a:gd name="T0" fmla="*/ 103 w 129"/>
                <a:gd name="T1" fmla="*/ 0 h 113"/>
                <a:gd name="T2" fmla="*/ 129 w 129"/>
                <a:gd name="T3" fmla="*/ 32 h 113"/>
                <a:gd name="T4" fmla="*/ 26 w 129"/>
                <a:gd name="T5" fmla="*/ 113 h 113"/>
                <a:gd name="T6" fmla="*/ 0 w 129"/>
                <a:gd name="T7" fmla="*/ 81 h 113"/>
                <a:gd name="T8" fmla="*/ 103 w 129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13">
                  <a:moveTo>
                    <a:pt x="103" y="0"/>
                  </a:moveTo>
                  <a:lnTo>
                    <a:pt x="129" y="32"/>
                  </a:lnTo>
                  <a:lnTo>
                    <a:pt x="26" y="113"/>
                  </a:lnTo>
                  <a:lnTo>
                    <a:pt x="0" y="81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 24"/>
            <p:cNvSpPr/>
            <p:nvPr/>
          </p:nvSpPr>
          <p:spPr bwMode="auto">
            <a:xfrm>
              <a:off x="6977063" y="825500"/>
              <a:ext cx="254000" cy="231775"/>
            </a:xfrm>
            <a:custGeom>
              <a:avLst/>
              <a:gdLst>
                <a:gd name="T0" fmla="*/ 90 w 160"/>
                <a:gd name="T1" fmla="*/ 0 h 146"/>
                <a:gd name="T2" fmla="*/ 111 w 160"/>
                <a:gd name="T3" fmla="*/ 38 h 146"/>
                <a:gd name="T4" fmla="*/ 42 w 160"/>
                <a:gd name="T5" fmla="*/ 110 h 146"/>
                <a:gd name="T6" fmla="*/ 139 w 160"/>
                <a:gd name="T7" fmla="*/ 89 h 146"/>
                <a:gd name="T8" fmla="*/ 160 w 160"/>
                <a:gd name="T9" fmla="*/ 124 h 146"/>
                <a:gd name="T10" fmla="*/ 21 w 160"/>
                <a:gd name="T11" fmla="*/ 146 h 146"/>
                <a:gd name="T12" fmla="*/ 0 w 160"/>
                <a:gd name="T13" fmla="*/ 108 h 146"/>
                <a:gd name="T14" fmla="*/ 90 w 160"/>
                <a:gd name="T1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46">
                  <a:moveTo>
                    <a:pt x="90" y="0"/>
                  </a:moveTo>
                  <a:lnTo>
                    <a:pt x="111" y="38"/>
                  </a:lnTo>
                  <a:lnTo>
                    <a:pt x="42" y="110"/>
                  </a:lnTo>
                  <a:lnTo>
                    <a:pt x="139" y="89"/>
                  </a:lnTo>
                  <a:lnTo>
                    <a:pt x="160" y="124"/>
                  </a:lnTo>
                  <a:lnTo>
                    <a:pt x="21" y="146"/>
                  </a:lnTo>
                  <a:lnTo>
                    <a:pt x="0" y="108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8" name="Freeform 25"/>
            <p:cNvSpPr/>
            <p:nvPr/>
          </p:nvSpPr>
          <p:spPr bwMode="auto">
            <a:xfrm>
              <a:off x="7065963" y="1108075"/>
              <a:ext cx="252413" cy="231775"/>
            </a:xfrm>
            <a:custGeom>
              <a:avLst/>
              <a:gdLst>
                <a:gd name="T0" fmla="*/ 125 w 159"/>
                <a:gd name="T1" fmla="*/ 0 h 146"/>
                <a:gd name="T2" fmla="*/ 159 w 159"/>
                <a:gd name="T3" fmla="*/ 103 h 146"/>
                <a:gd name="T4" fmla="*/ 133 w 159"/>
                <a:gd name="T5" fmla="*/ 112 h 146"/>
                <a:gd name="T6" fmla="*/ 110 w 159"/>
                <a:gd name="T7" fmla="*/ 48 h 146"/>
                <a:gd name="T8" fmla="*/ 91 w 159"/>
                <a:gd name="T9" fmla="*/ 55 h 146"/>
                <a:gd name="T10" fmla="*/ 110 w 159"/>
                <a:gd name="T11" fmla="*/ 114 h 146"/>
                <a:gd name="T12" fmla="*/ 86 w 159"/>
                <a:gd name="T13" fmla="*/ 123 h 146"/>
                <a:gd name="T14" fmla="*/ 66 w 159"/>
                <a:gd name="T15" fmla="*/ 63 h 146"/>
                <a:gd name="T16" fmla="*/ 41 w 159"/>
                <a:gd name="T17" fmla="*/ 70 h 146"/>
                <a:gd name="T18" fmla="*/ 63 w 159"/>
                <a:gd name="T19" fmla="*/ 137 h 146"/>
                <a:gd name="T20" fmla="*/ 34 w 159"/>
                <a:gd name="T21" fmla="*/ 146 h 146"/>
                <a:gd name="T22" fmla="*/ 0 w 159"/>
                <a:gd name="T23" fmla="*/ 42 h 146"/>
                <a:gd name="T24" fmla="*/ 125 w 159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46">
                  <a:moveTo>
                    <a:pt x="125" y="0"/>
                  </a:moveTo>
                  <a:lnTo>
                    <a:pt x="159" y="103"/>
                  </a:lnTo>
                  <a:lnTo>
                    <a:pt x="133" y="112"/>
                  </a:lnTo>
                  <a:lnTo>
                    <a:pt x="110" y="48"/>
                  </a:lnTo>
                  <a:lnTo>
                    <a:pt x="91" y="55"/>
                  </a:lnTo>
                  <a:lnTo>
                    <a:pt x="110" y="114"/>
                  </a:lnTo>
                  <a:lnTo>
                    <a:pt x="86" y="123"/>
                  </a:lnTo>
                  <a:lnTo>
                    <a:pt x="66" y="63"/>
                  </a:lnTo>
                  <a:lnTo>
                    <a:pt x="41" y="70"/>
                  </a:lnTo>
                  <a:lnTo>
                    <a:pt x="63" y="137"/>
                  </a:lnTo>
                  <a:lnTo>
                    <a:pt x="34" y="146"/>
                  </a:lnTo>
                  <a:lnTo>
                    <a:pt x="0" y="42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49" name="Freeform 26"/>
            <p:cNvSpPr>
              <a:spLocks noEditPoints="1"/>
            </p:cNvSpPr>
            <p:nvPr/>
          </p:nvSpPr>
          <p:spPr bwMode="auto">
            <a:xfrm>
              <a:off x="7135813" y="1379538"/>
              <a:ext cx="222250" cy="228600"/>
            </a:xfrm>
            <a:custGeom>
              <a:avLst/>
              <a:gdLst>
                <a:gd name="T0" fmla="*/ 0 w 140"/>
                <a:gd name="T1" fmla="*/ 16 h 144"/>
                <a:gd name="T2" fmla="*/ 131 w 140"/>
                <a:gd name="T3" fmla="*/ 0 h 144"/>
                <a:gd name="T4" fmla="*/ 139 w 140"/>
                <a:gd name="T5" fmla="*/ 67 h 144"/>
                <a:gd name="T6" fmla="*/ 140 w 140"/>
                <a:gd name="T7" fmla="*/ 84 h 144"/>
                <a:gd name="T8" fmla="*/ 139 w 140"/>
                <a:gd name="T9" fmla="*/ 96 h 144"/>
                <a:gd name="T10" fmla="*/ 136 w 140"/>
                <a:gd name="T11" fmla="*/ 102 h 144"/>
                <a:gd name="T12" fmla="*/ 133 w 140"/>
                <a:gd name="T13" fmla="*/ 109 h 144"/>
                <a:gd name="T14" fmla="*/ 128 w 140"/>
                <a:gd name="T15" fmla="*/ 114 h 144"/>
                <a:gd name="T16" fmla="*/ 123 w 140"/>
                <a:gd name="T17" fmla="*/ 118 h 144"/>
                <a:gd name="T18" fmla="*/ 116 w 140"/>
                <a:gd name="T19" fmla="*/ 121 h 144"/>
                <a:gd name="T20" fmla="*/ 108 w 140"/>
                <a:gd name="T21" fmla="*/ 122 h 144"/>
                <a:gd name="T22" fmla="*/ 101 w 140"/>
                <a:gd name="T23" fmla="*/ 122 h 144"/>
                <a:gd name="T24" fmla="*/ 95 w 140"/>
                <a:gd name="T25" fmla="*/ 122 h 144"/>
                <a:gd name="T26" fmla="*/ 89 w 140"/>
                <a:gd name="T27" fmla="*/ 119 h 144"/>
                <a:gd name="T28" fmla="*/ 83 w 140"/>
                <a:gd name="T29" fmla="*/ 117 h 144"/>
                <a:gd name="T30" fmla="*/ 78 w 140"/>
                <a:gd name="T31" fmla="*/ 113 h 144"/>
                <a:gd name="T32" fmla="*/ 74 w 140"/>
                <a:gd name="T33" fmla="*/ 109 h 144"/>
                <a:gd name="T34" fmla="*/ 72 w 140"/>
                <a:gd name="T35" fmla="*/ 105 h 144"/>
                <a:gd name="T36" fmla="*/ 69 w 140"/>
                <a:gd name="T37" fmla="*/ 101 h 144"/>
                <a:gd name="T38" fmla="*/ 68 w 140"/>
                <a:gd name="T39" fmla="*/ 94 h 144"/>
                <a:gd name="T40" fmla="*/ 66 w 140"/>
                <a:gd name="T41" fmla="*/ 102 h 144"/>
                <a:gd name="T42" fmla="*/ 64 w 140"/>
                <a:gd name="T43" fmla="*/ 106 h 144"/>
                <a:gd name="T44" fmla="*/ 63 w 140"/>
                <a:gd name="T45" fmla="*/ 108 h 144"/>
                <a:gd name="T46" fmla="*/ 61 w 140"/>
                <a:gd name="T47" fmla="*/ 110 h 144"/>
                <a:gd name="T48" fmla="*/ 59 w 140"/>
                <a:gd name="T49" fmla="*/ 114 h 144"/>
                <a:gd name="T50" fmla="*/ 55 w 140"/>
                <a:gd name="T51" fmla="*/ 117 h 144"/>
                <a:gd name="T52" fmla="*/ 52 w 140"/>
                <a:gd name="T53" fmla="*/ 118 h 144"/>
                <a:gd name="T54" fmla="*/ 51 w 140"/>
                <a:gd name="T55" fmla="*/ 121 h 144"/>
                <a:gd name="T56" fmla="*/ 15 w 140"/>
                <a:gd name="T57" fmla="*/ 144 h 144"/>
                <a:gd name="T58" fmla="*/ 9 w 140"/>
                <a:gd name="T59" fmla="*/ 98 h 144"/>
                <a:gd name="T60" fmla="*/ 47 w 140"/>
                <a:gd name="T61" fmla="*/ 72 h 144"/>
                <a:gd name="T62" fmla="*/ 51 w 140"/>
                <a:gd name="T63" fmla="*/ 70 h 144"/>
                <a:gd name="T64" fmla="*/ 53 w 140"/>
                <a:gd name="T65" fmla="*/ 66 h 144"/>
                <a:gd name="T66" fmla="*/ 56 w 140"/>
                <a:gd name="T67" fmla="*/ 64 h 144"/>
                <a:gd name="T68" fmla="*/ 57 w 140"/>
                <a:gd name="T69" fmla="*/ 59 h 144"/>
                <a:gd name="T70" fmla="*/ 57 w 140"/>
                <a:gd name="T71" fmla="*/ 54 h 144"/>
                <a:gd name="T72" fmla="*/ 57 w 140"/>
                <a:gd name="T73" fmla="*/ 50 h 144"/>
                <a:gd name="T74" fmla="*/ 5 w 140"/>
                <a:gd name="T75" fmla="*/ 57 h 144"/>
                <a:gd name="T76" fmla="*/ 0 w 140"/>
                <a:gd name="T77" fmla="*/ 16 h 144"/>
                <a:gd name="T78" fmla="*/ 82 w 140"/>
                <a:gd name="T79" fmla="*/ 47 h 144"/>
                <a:gd name="T80" fmla="*/ 83 w 140"/>
                <a:gd name="T81" fmla="*/ 64 h 144"/>
                <a:gd name="T82" fmla="*/ 85 w 140"/>
                <a:gd name="T83" fmla="*/ 66 h 144"/>
                <a:gd name="T84" fmla="*/ 86 w 140"/>
                <a:gd name="T85" fmla="*/ 70 h 144"/>
                <a:gd name="T86" fmla="*/ 87 w 140"/>
                <a:gd name="T87" fmla="*/ 75 h 144"/>
                <a:gd name="T88" fmla="*/ 89 w 140"/>
                <a:gd name="T89" fmla="*/ 77 h 144"/>
                <a:gd name="T90" fmla="*/ 93 w 140"/>
                <a:gd name="T91" fmla="*/ 80 h 144"/>
                <a:gd name="T92" fmla="*/ 95 w 140"/>
                <a:gd name="T93" fmla="*/ 81 h 144"/>
                <a:gd name="T94" fmla="*/ 99 w 140"/>
                <a:gd name="T95" fmla="*/ 83 h 144"/>
                <a:gd name="T96" fmla="*/ 103 w 140"/>
                <a:gd name="T97" fmla="*/ 81 h 144"/>
                <a:gd name="T98" fmla="*/ 107 w 140"/>
                <a:gd name="T99" fmla="*/ 80 h 144"/>
                <a:gd name="T100" fmla="*/ 110 w 140"/>
                <a:gd name="T101" fmla="*/ 77 h 144"/>
                <a:gd name="T102" fmla="*/ 111 w 140"/>
                <a:gd name="T103" fmla="*/ 74 h 144"/>
                <a:gd name="T104" fmla="*/ 111 w 140"/>
                <a:gd name="T105" fmla="*/ 68 h 144"/>
                <a:gd name="T106" fmla="*/ 111 w 140"/>
                <a:gd name="T107" fmla="*/ 62 h 144"/>
                <a:gd name="T108" fmla="*/ 108 w 140"/>
                <a:gd name="T109" fmla="*/ 43 h 144"/>
                <a:gd name="T110" fmla="*/ 82 w 140"/>
                <a:gd name="T111" fmla="*/ 4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" h="144">
                  <a:moveTo>
                    <a:pt x="0" y="16"/>
                  </a:moveTo>
                  <a:lnTo>
                    <a:pt x="131" y="0"/>
                  </a:lnTo>
                  <a:lnTo>
                    <a:pt x="139" y="67"/>
                  </a:lnTo>
                  <a:lnTo>
                    <a:pt x="140" y="84"/>
                  </a:lnTo>
                  <a:lnTo>
                    <a:pt x="139" y="96"/>
                  </a:lnTo>
                  <a:lnTo>
                    <a:pt x="136" y="102"/>
                  </a:lnTo>
                  <a:lnTo>
                    <a:pt x="133" y="109"/>
                  </a:lnTo>
                  <a:lnTo>
                    <a:pt x="128" y="114"/>
                  </a:lnTo>
                  <a:lnTo>
                    <a:pt x="123" y="118"/>
                  </a:lnTo>
                  <a:lnTo>
                    <a:pt x="116" y="121"/>
                  </a:lnTo>
                  <a:lnTo>
                    <a:pt x="108" y="122"/>
                  </a:lnTo>
                  <a:lnTo>
                    <a:pt x="101" y="122"/>
                  </a:lnTo>
                  <a:lnTo>
                    <a:pt x="95" y="122"/>
                  </a:lnTo>
                  <a:lnTo>
                    <a:pt x="89" y="119"/>
                  </a:lnTo>
                  <a:lnTo>
                    <a:pt x="83" y="117"/>
                  </a:lnTo>
                  <a:lnTo>
                    <a:pt x="78" y="113"/>
                  </a:lnTo>
                  <a:lnTo>
                    <a:pt x="74" y="109"/>
                  </a:lnTo>
                  <a:lnTo>
                    <a:pt x="72" y="105"/>
                  </a:lnTo>
                  <a:lnTo>
                    <a:pt x="69" y="101"/>
                  </a:lnTo>
                  <a:lnTo>
                    <a:pt x="68" y="94"/>
                  </a:lnTo>
                  <a:lnTo>
                    <a:pt x="66" y="102"/>
                  </a:lnTo>
                  <a:lnTo>
                    <a:pt x="64" y="106"/>
                  </a:lnTo>
                  <a:lnTo>
                    <a:pt x="63" y="108"/>
                  </a:lnTo>
                  <a:lnTo>
                    <a:pt x="61" y="110"/>
                  </a:lnTo>
                  <a:lnTo>
                    <a:pt x="59" y="114"/>
                  </a:lnTo>
                  <a:lnTo>
                    <a:pt x="55" y="117"/>
                  </a:lnTo>
                  <a:lnTo>
                    <a:pt x="52" y="118"/>
                  </a:lnTo>
                  <a:lnTo>
                    <a:pt x="51" y="121"/>
                  </a:lnTo>
                  <a:lnTo>
                    <a:pt x="15" y="144"/>
                  </a:lnTo>
                  <a:lnTo>
                    <a:pt x="9" y="98"/>
                  </a:lnTo>
                  <a:lnTo>
                    <a:pt x="47" y="72"/>
                  </a:lnTo>
                  <a:lnTo>
                    <a:pt x="51" y="70"/>
                  </a:lnTo>
                  <a:lnTo>
                    <a:pt x="53" y="66"/>
                  </a:lnTo>
                  <a:lnTo>
                    <a:pt x="56" y="64"/>
                  </a:lnTo>
                  <a:lnTo>
                    <a:pt x="57" y="59"/>
                  </a:lnTo>
                  <a:lnTo>
                    <a:pt x="57" y="54"/>
                  </a:lnTo>
                  <a:lnTo>
                    <a:pt x="57" y="50"/>
                  </a:lnTo>
                  <a:lnTo>
                    <a:pt x="5" y="57"/>
                  </a:lnTo>
                  <a:lnTo>
                    <a:pt x="0" y="16"/>
                  </a:lnTo>
                  <a:close/>
                  <a:moveTo>
                    <a:pt x="82" y="47"/>
                  </a:moveTo>
                  <a:lnTo>
                    <a:pt x="83" y="64"/>
                  </a:lnTo>
                  <a:lnTo>
                    <a:pt x="85" y="66"/>
                  </a:lnTo>
                  <a:lnTo>
                    <a:pt x="86" y="70"/>
                  </a:lnTo>
                  <a:lnTo>
                    <a:pt x="87" y="75"/>
                  </a:lnTo>
                  <a:lnTo>
                    <a:pt x="89" y="77"/>
                  </a:lnTo>
                  <a:lnTo>
                    <a:pt x="93" y="80"/>
                  </a:lnTo>
                  <a:lnTo>
                    <a:pt x="95" y="81"/>
                  </a:lnTo>
                  <a:lnTo>
                    <a:pt x="99" y="83"/>
                  </a:lnTo>
                  <a:lnTo>
                    <a:pt x="103" y="81"/>
                  </a:lnTo>
                  <a:lnTo>
                    <a:pt x="107" y="80"/>
                  </a:lnTo>
                  <a:lnTo>
                    <a:pt x="110" y="77"/>
                  </a:lnTo>
                  <a:lnTo>
                    <a:pt x="111" y="74"/>
                  </a:lnTo>
                  <a:lnTo>
                    <a:pt x="111" y="68"/>
                  </a:lnTo>
                  <a:lnTo>
                    <a:pt x="111" y="62"/>
                  </a:lnTo>
                  <a:lnTo>
                    <a:pt x="108" y="43"/>
                  </a:lnTo>
                  <a:lnTo>
                    <a:pt x="82" y="4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0" name="Freeform 27"/>
            <p:cNvSpPr/>
            <p:nvPr/>
          </p:nvSpPr>
          <p:spPr bwMode="auto">
            <a:xfrm>
              <a:off x="7146926" y="1652588"/>
              <a:ext cx="217488" cy="188913"/>
            </a:xfrm>
            <a:custGeom>
              <a:avLst/>
              <a:gdLst>
                <a:gd name="T0" fmla="*/ 50 w 137"/>
                <a:gd name="T1" fmla="*/ 39 h 119"/>
                <a:gd name="T2" fmla="*/ 40 w 137"/>
                <a:gd name="T3" fmla="*/ 42 h 119"/>
                <a:gd name="T4" fmla="*/ 32 w 137"/>
                <a:gd name="T5" fmla="*/ 46 h 119"/>
                <a:gd name="T6" fmla="*/ 27 w 137"/>
                <a:gd name="T7" fmla="*/ 55 h 119"/>
                <a:gd name="T8" fmla="*/ 27 w 137"/>
                <a:gd name="T9" fmla="*/ 65 h 119"/>
                <a:gd name="T10" fmla="*/ 29 w 137"/>
                <a:gd name="T11" fmla="*/ 74 h 119"/>
                <a:gd name="T12" fmla="*/ 35 w 137"/>
                <a:gd name="T13" fmla="*/ 78 h 119"/>
                <a:gd name="T14" fmla="*/ 41 w 137"/>
                <a:gd name="T15" fmla="*/ 80 h 119"/>
                <a:gd name="T16" fmla="*/ 48 w 137"/>
                <a:gd name="T17" fmla="*/ 76 h 119"/>
                <a:gd name="T18" fmla="*/ 53 w 137"/>
                <a:gd name="T19" fmla="*/ 69 h 119"/>
                <a:gd name="T20" fmla="*/ 57 w 137"/>
                <a:gd name="T21" fmla="*/ 56 h 119"/>
                <a:gd name="T22" fmla="*/ 76 w 137"/>
                <a:gd name="T23" fmla="*/ 18 h 119"/>
                <a:gd name="T24" fmla="*/ 103 w 137"/>
                <a:gd name="T25" fmla="*/ 9 h 119"/>
                <a:gd name="T26" fmla="*/ 115 w 137"/>
                <a:gd name="T27" fmla="*/ 13 h 119"/>
                <a:gd name="T28" fmla="*/ 126 w 137"/>
                <a:gd name="T29" fmla="*/ 22 h 119"/>
                <a:gd name="T30" fmla="*/ 134 w 137"/>
                <a:gd name="T31" fmla="*/ 35 h 119"/>
                <a:gd name="T32" fmla="*/ 137 w 137"/>
                <a:gd name="T33" fmla="*/ 68 h 119"/>
                <a:gd name="T34" fmla="*/ 130 w 137"/>
                <a:gd name="T35" fmla="*/ 95 h 119"/>
                <a:gd name="T36" fmla="*/ 116 w 137"/>
                <a:gd name="T37" fmla="*/ 112 h 119"/>
                <a:gd name="T38" fmla="*/ 94 w 137"/>
                <a:gd name="T39" fmla="*/ 119 h 119"/>
                <a:gd name="T40" fmla="*/ 99 w 137"/>
                <a:gd name="T41" fmla="*/ 80 h 119"/>
                <a:gd name="T42" fmla="*/ 107 w 137"/>
                <a:gd name="T43" fmla="*/ 76 h 119"/>
                <a:gd name="T44" fmla="*/ 112 w 137"/>
                <a:gd name="T45" fmla="*/ 66 h 119"/>
                <a:gd name="T46" fmla="*/ 112 w 137"/>
                <a:gd name="T47" fmla="*/ 57 h 119"/>
                <a:gd name="T48" fmla="*/ 109 w 137"/>
                <a:gd name="T49" fmla="*/ 51 h 119"/>
                <a:gd name="T50" fmla="*/ 105 w 137"/>
                <a:gd name="T51" fmla="*/ 47 h 119"/>
                <a:gd name="T52" fmla="*/ 100 w 137"/>
                <a:gd name="T53" fmla="*/ 47 h 119"/>
                <a:gd name="T54" fmla="*/ 95 w 137"/>
                <a:gd name="T55" fmla="*/ 52 h 119"/>
                <a:gd name="T56" fmla="*/ 91 w 137"/>
                <a:gd name="T57" fmla="*/ 63 h 119"/>
                <a:gd name="T58" fmla="*/ 76 w 137"/>
                <a:gd name="T59" fmla="*/ 99 h 119"/>
                <a:gd name="T60" fmla="*/ 66 w 137"/>
                <a:gd name="T61" fmla="*/ 112 h 119"/>
                <a:gd name="T62" fmla="*/ 54 w 137"/>
                <a:gd name="T63" fmla="*/ 118 h 119"/>
                <a:gd name="T64" fmla="*/ 41 w 137"/>
                <a:gd name="T65" fmla="*/ 119 h 119"/>
                <a:gd name="T66" fmla="*/ 19 w 137"/>
                <a:gd name="T67" fmla="*/ 111 h 119"/>
                <a:gd name="T68" fmla="*/ 7 w 137"/>
                <a:gd name="T69" fmla="*/ 98 h 119"/>
                <a:gd name="T70" fmla="*/ 0 w 137"/>
                <a:gd name="T71" fmla="*/ 76 h 119"/>
                <a:gd name="T72" fmla="*/ 3 w 137"/>
                <a:gd name="T73" fmla="*/ 38 h 119"/>
                <a:gd name="T74" fmla="*/ 16 w 137"/>
                <a:gd name="T75" fmla="*/ 13 h 119"/>
                <a:gd name="T76" fmla="*/ 50 w 137"/>
                <a:gd name="T7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119">
                  <a:moveTo>
                    <a:pt x="50" y="0"/>
                  </a:moveTo>
                  <a:lnTo>
                    <a:pt x="50" y="39"/>
                  </a:lnTo>
                  <a:lnTo>
                    <a:pt x="44" y="39"/>
                  </a:lnTo>
                  <a:lnTo>
                    <a:pt x="40" y="42"/>
                  </a:lnTo>
                  <a:lnTo>
                    <a:pt x="36" y="43"/>
                  </a:lnTo>
                  <a:lnTo>
                    <a:pt x="32" y="46"/>
                  </a:lnTo>
                  <a:lnTo>
                    <a:pt x="29" y="49"/>
                  </a:lnTo>
                  <a:lnTo>
                    <a:pt x="27" y="55"/>
                  </a:lnTo>
                  <a:lnTo>
                    <a:pt x="27" y="60"/>
                  </a:lnTo>
                  <a:lnTo>
                    <a:pt x="27" y="65"/>
                  </a:lnTo>
                  <a:lnTo>
                    <a:pt x="27" y="70"/>
                  </a:lnTo>
                  <a:lnTo>
                    <a:pt x="29" y="74"/>
                  </a:lnTo>
                  <a:lnTo>
                    <a:pt x="32" y="77"/>
                  </a:lnTo>
                  <a:lnTo>
                    <a:pt x="35" y="78"/>
                  </a:lnTo>
                  <a:lnTo>
                    <a:pt x="38" y="80"/>
                  </a:lnTo>
                  <a:lnTo>
                    <a:pt x="41" y="80"/>
                  </a:lnTo>
                  <a:lnTo>
                    <a:pt x="45" y="78"/>
                  </a:lnTo>
                  <a:lnTo>
                    <a:pt x="48" y="76"/>
                  </a:lnTo>
                  <a:lnTo>
                    <a:pt x="50" y="73"/>
                  </a:lnTo>
                  <a:lnTo>
                    <a:pt x="53" y="69"/>
                  </a:lnTo>
                  <a:lnTo>
                    <a:pt x="54" y="63"/>
                  </a:lnTo>
                  <a:lnTo>
                    <a:pt x="57" y="56"/>
                  </a:lnTo>
                  <a:lnTo>
                    <a:pt x="66" y="32"/>
                  </a:lnTo>
                  <a:lnTo>
                    <a:pt x="76" y="18"/>
                  </a:lnTo>
                  <a:lnTo>
                    <a:pt x="88" y="12"/>
                  </a:lnTo>
                  <a:lnTo>
                    <a:pt x="103" y="9"/>
                  </a:lnTo>
                  <a:lnTo>
                    <a:pt x="109" y="10"/>
                  </a:lnTo>
                  <a:lnTo>
                    <a:pt x="115" y="13"/>
                  </a:lnTo>
                  <a:lnTo>
                    <a:pt x="121" y="17"/>
                  </a:lnTo>
                  <a:lnTo>
                    <a:pt x="126" y="22"/>
                  </a:lnTo>
                  <a:lnTo>
                    <a:pt x="130" y="27"/>
                  </a:lnTo>
                  <a:lnTo>
                    <a:pt x="134" y="35"/>
                  </a:lnTo>
                  <a:lnTo>
                    <a:pt x="137" y="49"/>
                  </a:lnTo>
                  <a:lnTo>
                    <a:pt x="137" y="68"/>
                  </a:lnTo>
                  <a:lnTo>
                    <a:pt x="134" y="84"/>
                  </a:lnTo>
                  <a:lnTo>
                    <a:pt x="130" y="95"/>
                  </a:lnTo>
                  <a:lnTo>
                    <a:pt x="124" y="106"/>
                  </a:lnTo>
                  <a:lnTo>
                    <a:pt x="116" y="112"/>
                  </a:lnTo>
                  <a:lnTo>
                    <a:pt x="105" y="116"/>
                  </a:lnTo>
                  <a:lnTo>
                    <a:pt x="94" y="119"/>
                  </a:lnTo>
                  <a:lnTo>
                    <a:pt x="94" y="81"/>
                  </a:lnTo>
                  <a:lnTo>
                    <a:pt x="99" y="80"/>
                  </a:lnTo>
                  <a:lnTo>
                    <a:pt x="104" y="78"/>
                  </a:lnTo>
                  <a:lnTo>
                    <a:pt x="107" y="76"/>
                  </a:lnTo>
                  <a:lnTo>
                    <a:pt x="109" y="72"/>
                  </a:lnTo>
                  <a:lnTo>
                    <a:pt x="112" y="66"/>
                  </a:lnTo>
                  <a:lnTo>
                    <a:pt x="112" y="61"/>
                  </a:lnTo>
                  <a:lnTo>
                    <a:pt x="112" y="57"/>
                  </a:lnTo>
                  <a:lnTo>
                    <a:pt x="112" y="53"/>
                  </a:lnTo>
                  <a:lnTo>
                    <a:pt x="109" y="51"/>
                  </a:lnTo>
                  <a:lnTo>
                    <a:pt x="108" y="49"/>
                  </a:lnTo>
                  <a:lnTo>
                    <a:pt x="105" y="47"/>
                  </a:lnTo>
                  <a:lnTo>
                    <a:pt x="103" y="47"/>
                  </a:lnTo>
                  <a:lnTo>
                    <a:pt x="100" y="47"/>
                  </a:lnTo>
                  <a:lnTo>
                    <a:pt x="97" y="49"/>
                  </a:lnTo>
                  <a:lnTo>
                    <a:pt x="95" y="52"/>
                  </a:lnTo>
                  <a:lnTo>
                    <a:pt x="94" y="56"/>
                  </a:lnTo>
                  <a:lnTo>
                    <a:pt x="91" y="63"/>
                  </a:lnTo>
                  <a:lnTo>
                    <a:pt x="83" y="85"/>
                  </a:lnTo>
                  <a:lnTo>
                    <a:pt x="76" y="99"/>
                  </a:lnTo>
                  <a:lnTo>
                    <a:pt x="73" y="107"/>
                  </a:lnTo>
                  <a:lnTo>
                    <a:pt x="66" y="112"/>
                  </a:lnTo>
                  <a:lnTo>
                    <a:pt x="61" y="115"/>
                  </a:lnTo>
                  <a:lnTo>
                    <a:pt x="54" y="118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29" y="116"/>
                  </a:lnTo>
                  <a:lnTo>
                    <a:pt x="19" y="111"/>
                  </a:lnTo>
                  <a:lnTo>
                    <a:pt x="12" y="104"/>
                  </a:lnTo>
                  <a:lnTo>
                    <a:pt x="7" y="98"/>
                  </a:lnTo>
                  <a:lnTo>
                    <a:pt x="3" y="90"/>
                  </a:lnTo>
                  <a:lnTo>
                    <a:pt x="0" y="76"/>
                  </a:lnTo>
                  <a:lnTo>
                    <a:pt x="0" y="57"/>
                  </a:lnTo>
                  <a:lnTo>
                    <a:pt x="3" y="38"/>
                  </a:lnTo>
                  <a:lnTo>
                    <a:pt x="8" y="22"/>
                  </a:lnTo>
                  <a:lnTo>
                    <a:pt x="16" y="13"/>
                  </a:lnTo>
                  <a:lnTo>
                    <a:pt x="32" y="4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1" name="Freeform 28"/>
            <p:cNvSpPr/>
            <p:nvPr/>
          </p:nvSpPr>
          <p:spPr bwMode="auto">
            <a:xfrm>
              <a:off x="7115176" y="1900238"/>
              <a:ext cx="217488" cy="109538"/>
            </a:xfrm>
            <a:custGeom>
              <a:avLst/>
              <a:gdLst>
                <a:gd name="T0" fmla="*/ 137 w 137"/>
                <a:gd name="T1" fmla="*/ 30 h 69"/>
                <a:gd name="T2" fmla="*/ 128 w 137"/>
                <a:gd name="T3" fmla="*/ 69 h 69"/>
                <a:gd name="T4" fmla="*/ 0 w 137"/>
                <a:gd name="T5" fmla="*/ 39 h 69"/>
                <a:gd name="T6" fmla="*/ 9 w 137"/>
                <a:gd name="T7" fmla="*/ 0 h 69"/>
                <a:gd name="T8" fmla="*/ 137 w 137"/>
                <a:gd name="T9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69">
                  <a:moveTo>
                    <a:pt x="137" y="30"/>
                  </a:moveTo>
                  <a:lnTo>
                    <a:pt x="128" y="69"/>
                  </a:lnTo>
                  <a:lnTo>
                    <a:pt x="0" y="39"/>
                  </a:lnTo>
                  <a:lnTo>
                    <a:pt x="9" y="0"/>
                  </a:lnTo>
                  <a:lnTo>
                    <a:pt x="137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2" name="Freeform 29"/>
            <p:cNvSpPr/>
            <p:nvPr/>
          </p:nvSpPr>
          <p:spPr bwMode="auto">
            <a:xfrm>
              <a:off x="7054851" y="2079625"/>
              <a:ext cx="241300" cy="201613"/>
            </a:xfrm>
            <a:custGeom>
              <a:avLst/>
              <a:gdLst>
                <a:gd name="T0" fmla="*/ 152 w 152"/>
                <a:gd name="T1" fmla="*/ 12 h 127"/>
                <a:gd name="T2" fmla="*/ 106 w 152"/>
                <a:gd name="T3" fmla="*/ 127 h 127"/>
                <a:gd name="T4" fmla="*/ 76 w 152"/>
                <a:gd name="T5" fmla="*/ 116 h 127"/>
                <a:gd name="T6" fmla="*/ 91 w 152"/>
                <a:gd name="T7" fmla="*/ 78 h 127"/>
                <a:gd name="T8" fmla="*/ 0 w 152"/>
                <a:gd name="T9" fmla="*/ 41 h 127"/>
                <a:gd name="T10" fmla="*/ 14 w 152"/>
                <a:gd name="T11" fmla="*/ 3 h 127"/>
                <a:gd name="T12" fmla="*/ 106 w 152"/>
                <a:gd name="T13" fmla="*/ 40 h 127"/>
                <a:gd name="T14" fmla="*/ 121 w 152"/>
                <a:gd name="T15" fmla="*/ 0 h 127"/>
                <a:gd name="T16" fmla="*/ 152 w 152"/>
                <a:gd name="T17" fmla="*/ 1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27">
                  <a:moveTo>
                    <a:pt x="152" y="12"/>
                  </a:moveTo>
                  <a:lnTo>
                    <a:pt x="106" y="127"/>
                  </a:lnTo>
                  <a:lnTo>
                    <a:pt x="76" y="116"/>
                  </a:lnTo>
                  <a:lnTo>
                    <a:pt x="91" y="78"/>
                  </a:lnTo>
                  <a:lnTo>
                    <a:pt x="0" y="41"/>
                  </a:lnTo>
                  <a:lnTo>
                    <a:pt x="14" y="3"/>
                  </a:lnTo>
                  <a:lnTo>
                    <a:pt x="106" y="40"/>
                  </a:lnTo>
                  <a:lnTo>
                    <a:pt x="121" y="0"/>
                  </a:lnTo>
                  <a:lnTo>
                    <a:pt x="152" y="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3" name="Freeform 30"/>
            <p:cNvSpPr/>
            <p:nvPr/>
          </p:nvSpPr>
          <p:spPr bwMode="auto">
            <a:xfrm>
              <a:off x="6932613" y="2306638"/>
              <a:ext cx="257175" cy="236538"/>
            </a:xfrm>
            <a:custGeom>
              <a:avLst/>
              <a:gdLst>
                <a:gd name="T0" fmla="*/ 162 w 162"/>
                <a:gd name="T1" fmla="*/ 29 h 149"/>
                <a:gd name="T2" fmla="*/ 137 w 162"/>
                <a:gd name="T3" fmla="*/ 67 h 149"/>
                <a:gd name="T4" fmla="*/ 86 w 162"/>
                <a:gd name="T5" fmla="*/ 66 h 149"/>
                <a:gd name="T6" fmla="*/ 108 w 162"/>
                <a:gd name="T7" fmla="*/ 111 h 149"/>
                <a:gd name="T8" fmla="*/ 84 w 162"/>
                <a:gd name="T9" fmla="*/ 149 h 149"/>
                <a:gd name="T10" fmla="*/ 48 w 162"/>
                <a:gd name="T11" fmla="*/ 64 h 149"/>
                <a:gd name="T12" fmla="*/ 0 w 162"/>
                <a:gd name="T13" fmla="*/ 35 h 149"/>
                <a:gd name="T14" fmla="*/ 23 w 162"/>
                <a:gd name="T15" fmla="*/ 0 h 149"/>
                <a:gd name="T16" fmla="*/ 70 w 162"/>
                <a:gd name="T17" fmla="*/ 30 h 149"/>
                <a:gd name="T18" fmla="*/ 162 w 162"/>
                <a:gd name="T19" fmla="*/ 2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49">
                  <a:moveTo>
                    <a:pt x="162" y="29"/>
                  </a:moveTo>
                  <a:lnTo>
                    <a:pt x="137" y="67"/>
                  </a:lnTo>
                  <a:lnTo>
                    <a:pt x="86" y="66"/>
                  </a:lnTo>
                  <a:lnTo>
                    <a:pt x="108" y="111"/>
                  </a:lnTo>
                  <a:lnTo>
                    <a:pt x="84" y="149"/>
                  </a:lnTo>
                  <a:lnTo>
                    <a:pt x="48" y="64"/>
                  </a:lnTo>
                  <a:lnTo>
                    <a:pt x="0" y="35"/>
                  </a:lnTo>
                  <a:lnTo>
                    <a:pt x="23" y="0"/>
                  </a:lnTo>
                  <a:lnTo>
                    <a:pt x="70" y="30"/>
                  </a:lnTo>
                  <a:lnTo>
                    <a:pt x="162" y="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4" name="Freeform 31"/>
            <p:cNvSpPr/>
            <p:nvPr/>
          </p:nvSpPr>
          <p:spPr bwMode="auto">
            <a:xfrm>
              <a:off x="5448301" y="2852738"/>
              <a:ext cx="142875" cy="222250"/>
            </a:xfrm>
            <a:custGeom>
              <a:avLst/>
              <a:gdLst>
                <a:gd name="T0" fmla="*/ 90 w 90"/>
                <a:gd name="T1" fmla="*/ 4 h 140"/>
                <a:gd name="T2" fmla="*/ 71 w 90"/>
                <a:gd name="T3" fmla="*/ 140 h 140"/>
                <a:gd name="T4" fmla="*/ 29 w 90"/>
                <a:gd name="T5" fmla="*/ 134 h 140"/>
                <a:gd name="T6" fmla="*/ 44 w 90"/>
                <a:gd name="T7" fmla="*/ 45 h 140"/>
                <a:gd name="T8" fmla="*/ 34 w 90"/>
                <a:gd name="T9" fmla="*/ 50 h 140"/>
                <a:gd name="T10" fmla="*/ 23 w 90"/>
                <a:gd name="T11" fmla="*/ 53 h 140"/>
                <a:gd name="T12" fmla="*/ 13 w 90"/>
                <a:gd name="T13" fmla="*/ 55 h 140"/>
                <a:gd name="T14" fmla="*/ 0 w 90"/>
                <a:gd name="T15" fmla="*/ 57 h 140"/>
                <a:gd name="T16" fmla="*/ 6 w 90"/>
                <a:gd name="T17" fmla="*/ 27 h 140"/>
                <a:gd name="T18" fmla="*/ 25 w 90"/>
                <a:gd name="T19" fmla="*/ 24 h 140"/>
                <a:gd name="T20" fmla="*/ 39 w 90"/>
                <a:gd name="T21" fmla="*/ 17 h 140"/>
                <a:gd name="T22" fmla="*/ 47 w 90"/>
                <a:gd name="T23" fmla="*/ 13 h 140"/>
                <a:gd name="T24" fmla="*/ 53 w 90"/>
                <a:gd name="T25" fmla="*/ 7 h 140"/>
                <a:gd name="T26" fmla="*/ 59 w 90"/>
                <a:gd name="T27" fmla="*/ 0 h 140"/>
                <a:gd name="T28" fmla="*/ 90 w 90"/>
                <a:gd name="T29" fmla="*/ 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40">
                  <a:moveTo>
                    <a:pt x="90" y="4"/>
                  </a:moveTo>
                  <a:lnTo>
                    <a:pt x="71" y="140"/>
                  </a:lnTo>
                  <a:lnTo>
                    <a:pt x="29" y="134"/>
                  </a:lnTo>
                  <a:lnTo>
                    <a:pt x="44" y="45"/>
                  </a:lnTo>
                  <a:lnTo>
                    <a:pt x="34" y="50"/>
                  </a:lnTo>
                  <a:lnTo>
                    <a:pt x="23" y="53"/>
                  </a:lnTo>
                  <a:lnTo>
                    <a:pt x="13" y="55"/>
                  </a:lnTo>
                  <a:lnTo>
                    <a:pt x="0" y="57"/>
                  </a:lnTo>
                  <a:lnTo>
                    <a:pt x="6" y="27"/>
                  </a:lnTo>
                  <a:lnTo>
                    <a:pt x="25" y="24"/>
                  </a:lnTo>
                  <a:lnTo>
                    <a:pt x="39" y="17"/>
                  </a:lnTo>
                  <a:lnTo>
                    <a:pt x="47" y="13"/>
                  </a:lnTo>
                  <a:lnTo>
                    <a:pt x="53" y="7"/>
                  </a:lnTo>
                  <a:lnTo>
                    <a:pt x="59" y="0"/>
                  </a:lnTo>
                  <a:lnTo>
                    <a:pt x="90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5" name="Freeform 32"/>
            <p:cNvSpPr>
              <a:spLocks noEditPoints="1"/>
            </p:cNvSpPr>
            <p:nvPr/>
          </p:nvSpPr>
          <p:spPr bwMode="auto">
            <a:xfrm>
              <a:off x="5672138" y="2878138"/>
              <a:ext cx="187325" cy="222250"/>
            </a:xfrm>
            <a:custGeom>
              <a:avLst/>
              <a:gdLst>
                <a:gd name="T0" fmla="*/ 41 w 118"/>
                <a:gd name="T1" fmla="*/ 101 h 140"/>
                <a:gd name="T2" fmla="*/ 44 w 118"/>
                <a:gd name="T3" fmla="*/ 110 h 140"/>
                <a:gd name="T4" fmla="*/ 49 w 118"/>
                <a:gd name="T5" fmla="*/ 115 h 140"/>
                <a:gd name="T6" fmla="*/ 55 w 118"/>
                <a:gd name="T7" fmla="*/ 117 h 140"/>
                <a:gd name="T8" fmla="*/ 63 w 118"/>
                <a:gd name="T9" fmla="*/ 115 h 140"/>
                <a:gd name="T10" fmla="*/ 71 w 118"/>
                <a:gd name="T11" fmla="*/ 109 h 140"/>
                <a:gd name="T12" fmla="*/ 78 w 118"/>
                <a:gd name="T13" fmla="*/ 80 h 140"/>
                <a:gd name="T14" fmla="*/ 62 w 118"/>
                <a:gd name="T15" fmla="*/ 89 h 140"/>
                <a:gd name="T16" fmla="*/ 51 w 118"/>
                <a:gd name="T17" fmla="*/ 92 h 140"/>
                <a:gd name="T18" fmla="*/ 27 w 118"/>
                <a:gd name="T19" fmla="*/ 88 h 140"/>
                <a:gd name="T20" fmla="*/ 4 w 118"/>
                <a:gd name="T21" fmla="*/ 60 h 140"/>
                <a:gd name="T22" fmla="*/ 6 w 118"/>
                <a:gd name="T23" fmla="*/ 30 h 140"/>
                <a:gd name="T24" fmla="*/ 17 w 118"/>
                <a:gd name="T25" fmla="*/ 13 h 140"/>
                <a:gd name="T26" fmla="*/ 32 w 118"/>
                <a:gd name="T27" fmla="*/ 4 h 140"/>
                <a:gd name="T28" fmla="*/ 59 w 118"/>
                <a:gd name="T29" fmla="*/ 0 h 140"/>
                <a:gd name="T30" fmla="*/ 92 w 118"/>
                <a:gd name="T31" fmla="*/ 9 h 140"/>
                <a:gd name="T32" fmla="*/ 112 w 118"/>
                <a:gd name="T33" fmla="*/ 32 h 140"/>
                <a:gd name="T34" fmla="*/ 118 w 118"/>
                <a:gd name="T35" fmla="*/ 72 h 140"/>
                <a:gd name="T36" fmla="*/ 110 w 118"/>
                <a:gd name="T37" fmla="*/ 111 h 140"/>
                <a:gd name="T38" fmla="*/ 88 w 118"/>
                <a:gd name="T39" fmla="*/ 134 h 140"/>
                <a:gd name="T40" fmla="*/ 53 w 118"/>
                <a:gd name="T41" fmla="*/ 140 h 140"/>
                <a:gd name="T42" fmla="*/ 25 w 118"/>
                <a:gd name="T43" fmla="*/ 134 h 140"/>
                <a:gd name="T44" fmla="*/ 13 w 118"/>
                <a:gd name="T45" fmla="*/ 126 h 140"/>
                <a:gd name="T46" fmla="*/ 6 w 118"/>
                <a:gd name="T47" fmla="*/ 117 h 140"/>
                <a:gd name="T48" fmla="*/ 0 w 118"/>
                <a:gd name="T49" fmla="*/ 102 h 140"/>
                <a:gd name="T50" fmla="*/ 78 w 118"/>
                <a:gd name="T51" fmla="*/ 41 h 140"/>
                <a:gd name="T52" fmla="*/ 72 w 118"/>
                <a:gd name="T53" fmla="*/ 30 h 140"/>
                <a:gd name="T54" fmla="*/ 65 w 118"/>
                <a:gd name="T55" fmla="*/ 25 h 140"/>
                <a:gd name="T56" fmla="*/ 54 w 118"/>
                <a:gd name="T57" fmla="*/ 24 h 140"/>
                <a:gd name="T58" fmla="*/ 46 w 118"/>
                <a:gd name="T59" fmla="*/ 29 h 140"/>
                <a:gd name="T60" fmla="*/ 41 w 118"/>
                <a:gd name="T61" fmla="*/ 38 h 140"/>
                <a:gd name="T62" fmla="*/ 40 w 118"/>
                <a:gd name="T63" fmla="*/ 51 h 140"/>
                <a:gd name="T64" fmla="*/ 44 w 118"/>
                <a:gd name="T65" fmla="*/ 63 h 140"/>
                <a:gd name="T66" fmla="*/ 53 w 118"/>
                <a:gd name="T67" fmla="*/ 68 h 140"/>
                <a:gd name="T68" fmla="*/ 63 w 118"/>
                <a:gd name="T69" fmla="*/ 69 h 140"/>
                <a:gd name="T70" fmla="*/ 71 w 118"/>
                <a:gd name="T71" fmla="*/ 64 h 140"/>
                <a:gd name="T72" fmla="*/ 76 w 118"/>
                <a:gd name="T73" fmla="*/ 5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8" h="140">
                  <a:moveTo>
                    <a:pt x="0" y="102"/>
                  </a:moveTo>
                  <a:lnTo>
                    <a:pt x="41" y="101"/>
                  </a:lnTo>
                  <a:lnTo>
                    <a:pt x="42" y="106"/>
                  </a:lnTo>
                  <a:lnTo>
                    <a:pt x="44" y="110"/>
                  </a:lnTo>
                  <a:lnTo>
                    <a:pt x="46" y="113"/>
                  </a:lnTo>
                  <a:lnTo>
                    <a:pt x="49" y="115"/>
                  </a:lnTo>
                  <a:lnTo>
                    <a:pt x="51" y="117"/>
                  </a:lnTo>
                  <a:lnTo>
                    <a:pt x="55" y="117"/>
                  </a:lnTo>
                  <a:lnTo>
                    <a:pt x="59" y="117"/>
                  </a:lnTo>
                  <a:lnTo>
                    <a:pt x="63" y="115"/>
                  </a:lnTo>
                  <a:lnTo>
                    <a:pt x="67" y="113"/>
                  </a:lnTo>
                  <a:lnTo>
                    <a:pt x="71" y="109"/>
                  </a:lnTo>
                  <a:lnTo>
                    <a:pt x="75" y="98"/>
                  </a:lnTo>
                  <a:lnTo>
                    <a:pt x="78" y="80"/>
                  </a:lnTo>
                  <a:lnTo>
                    <a:pt x="70" y="86"/>
                  </a:lnTo>
                  <a:lnTo>
                    <a:pt x="62" y="89"/>
                  </a:lnTo>
                  <a:lnTo>
                    <a:pt x="57" y="90"/>
                  </a:lnTo>
                  <a:lnTo>
                    <a:pt x="51" y="92"/>
                  </a:lnTo>
                  <a:lnTo>
                    <a:pt x="45" y="92"/>
                  </a:lnTo>
                  <a:lnTo>
                    <a:pt x="27" y="88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3" y="42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17" y="13"/>
                  </a:lnTo>
                  <a:lnTo>
                    <a:pt x="24" y="8"/>
                  </a:lnTo>
                  <a:lnTo>
                    <a:pt x="32" y="4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78" y="3"/>
                  </a:lnTo>
                  <a:lnTo>
                    <a:pt x="92" y="9"/>
                  </a:lnTo>
                  <a:lnTo>
                    <a:pt x="103" y="18"/>
                  </a:lnTo>
                  <a:lnTo>
                    <a:pt x="112" y="32"/>
                  </a:lnTo>
                  <a:lnTo>
                    <a:pt x="117" y="49"/>
                  </a:lnTo>
                  <a:lnTo>
                    <a:pt x="118" y="72"/>
                  </a:lnTo>
                  <a:lnTo>
                    <a:pt x="116" y="93"/>
                  </a:lnTo>
                  <a:lnTo>
                    <a:pt x="110" y="111"/>
                  </a:lnTo>
                  <a:lnTo>
                    <a:pt x="101" y="124"/>
                  </a:lnTo>
                  <a:lnTo>
                    <a:pt x="88" y="134"/>
                  </a:lnTo>
                  <a:lnTo>
                    <a:pt x="71" y="139"/>
                  </a:lnTo>
                  <a:lnTo>
                    <a:pt x="53" y="140"/>
                  </a:lnTo>
                  <a:lnTo>
                    <a:pt x="37" y="138"/>
                  </a:lnTo>
                  <a:lnTo>
                    <a:pt x="25" y="134"/>
                  </a:lnTo>
                  <a:lnTo>
                    <a:pt x="19" y="131"/>
                  </a:lnTo>
                  <a:lnTo>
                    <a:pt x="13" y="126"/>
                  </a:lnTo>
                  <a:lnTo>
                    <a:pt x="8" y="122"/>
                  </a:lnTo>
                  <a:lnTo>
                    <a:pt x="6" y="117"/>
                  </a:lnTo>
                  <a:lnTo>
                    <a:pt x="2" y="110"/>
                  </a:lnTo>
                  <a:lnTo>
                    <a:pt x="0" y="102"/>
                  </a:lnTo>
                  <a:close/>
                  <a:moveTo>
                    <a:pt x="78" y="49"/>
                  </a:moveTo>
                  <a:lnTo>
                    <a:pt x="78" y="41"/>
                  </a:lnTo>
                  <a:lnTo>
                    <a:pt x="76" y="35"/>
                  </a:lnTo>
                  <a:lnTo>
                    <a:pt x="72" y="30"/>
                  </a:lnTo>
                  <a:lnTo>
                    <a:pt x="68" y="26"/>
                  </a:lnTo>
                  <a:lnTo>
                    <a:pt x="65" y="25"/>
                  </a:lnTo>
                  <a:lnTo>
                    <a:pt x="59" y="24"/>
                  </a:lnTo>
                  <a:lnTo>
                    <a:pt x="54" y="24"/>
                  </a:lnTo>
                  <a:lnTo>
                    <a:pt x="50" y="25"/>
                  </a:lnTo>
                  <a:lnTo>
                    <a:pt x="46" y="29"/>
                  </a:lnTo>
                  <a:lnTo>
                    <a:pt x="44" y="33"/>
                  </a:lnTo>
                  <a:lnTo>
                    <a:pt x="41" y="38"/>
                  </a:lnTo>
                  <a:lnTo>
                    <a:pt x="40" y="45"/>
                  </a:lnTo>
                  <a:lnTo>
                    <a:pt x="40" y="51"/>
                  </a:lnTo>
                  <a:lnTo>
                    <a:pt x="41" y="58"/>
                  </a:lnTo>
                  <a:lnTo>
                    <a:pt x="44" y="63"/>
                  </a:lnTo>
                  <a:lnTo>
                    <a:pt x="47" y="66"/>
                  </a:lnTo>
                  <a:lnTo>
                    <a:pt x="53" y="68"/>
                  </a:lnTo>
                  <a:lnTo>
                    <a:pt x="58" y="69"/>
                  </a:lnTo>
                  <a:lnTo>
                    <a:pt x="63" y="69"/>
                  </a:lnTo>
                  <a:lnTo>
                    <a:pt x="67" y="67"/>
                  </a:lnTo>
                  <a:lnTo>
                    <a:pt x="71" y="64"/>
                  </a:lnTo>
                  <a:lnTo>
                    <a:pt x="75" y="60"/>
                  </a:lnTo>
                  <a:lnTo>
                    <a:pt x="76" y="55"/>
                  </a:lnTo>
                  <a:lnTo>
                    <a:pt x="78" y="4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6" name="Freeform 33"/>
            <p:cNvSpPr>
              <a:spLocks noEditPoints="1"/>
            </p:cNvSpPr>
            <p:nvPr/>
          </p:nvSpPr>
          <p:spPr bwMode="auto">
            <a:xfrm>
              <a:off x="5918201" y="2879725"/>
              <a:ext cx="185738" cy="220663"/>
            </a:xfrm>
            <a:custGeom>
              <a:avLst/>
              <a:gdLst>
                <a:gd name="T0" fmla="*/ 0 w 117"/>
                <a:gd name="T1" fmla="*/ 71 h 139"/>
                <a:gd name="T2" fmla="*/ 1 w 117"/>
                <a:gd name="T3" fmla="*/ 48 h 139"/>
                <a:gd name="T4" fmla="*/ 7 w 117"/>
                <a:gd name="T5" fmla="*/ 29 h 139"/>
                <a:gd name="T6" fmla="*/ 13 w 117"/>
                <a:gd name="T7" fmla="*/ 17 h 139"/>
                <a:gd name="T8" fmla="*/ 25 w 117"/>
                <a:gd name="T9" fmla="*/ 8 h 139"/>
                <a:gd name="T10" fmla="*/ 38 w 117"/>
                <a:gd name="T11" fmla="*/ 2 h 139"/>
                <a:gd name="T12" fmla="*/ 56 w 117"/>
                <a:gd name="T13" fmla="*/ 0 h 139"/>
                <a:gd name="T14" fmla="*/ 68 w 117"/>
                <a:gd name="T15" fmla="*/ 0 h 139"/>
                <a:gd name="T16" fmla="*/ 79 w 117"/>
                <a:gd name="T17" fmla="*/ 2 h 139"/>
                <a:gd name="T18" fmla="*/ 84 w 117"/>
                <a:gd name="T19" fmla="*/ 4 h 139"/>
                <a:gd name="T20" fmla="*/ 89 w 117"/>
                <a:gd name="T21" fmla="*/ 7 h 139"/>
                <a:gd name="T22" fmla="*/ 93 w 117"/>
                <a:gd name="T23" fmla="*/ 10 h 139"/>
                <a:gd name="T24" fmla="*/ 98 w 117"/>
                <a:gd name="T25" fmla="*/ 15 h 139"/>
                <a:gd name="T26" fmla="*/ 103 w 117"/>
                <a:gd name="T27" fmla="*/ 20 h 139"/>
                <a:gd name="T28" fmla="*/ 106 w 117"/>
                <a:gd name="T29" fmla="*/ 27 h 139"/>
                <a:gd name="T30" fmla="*/ 110 w 117"/>
                <a:gd name="T31" fmla="*/ 33 h 139"/>
                <a:gd name="T32" fmla="*/ 114 w 117"/>
                <a:gd name="T33" fmla="*/ 49 h 139"/>
                <a:gd name="T34" fmla="*/ 117 w 117"/>
                <a:gd name="T35" fmla="*/ 65 h 139"/>
                <a:gd name="T36" fmla="*/ 117 w 117"/>
                <a:gd name="T37" fmla="*/ 87 h 139"/>
                <a:gd name="T38" fmla="*/ 114 w 117"/>
                <a:gd name="T39" fmla="*/ 105 h 139"/>
                <a:gd name="T40" fmla="*/ 107 w 117"/>
                <a:gd name="T41" fmla="*/ 120 h 139"/>
                <a:gd name="T42" fmla="*/ 97 w 117"/>
                <a:gd name="T43" fmla="*/ 129 h 139"/>
                <a:gd name="T44" fmla="*/ 83 w 117"/>
                <a:gd name="T45" fmla="*/ 137 h 139"/>
                <a:gd name="T46" fmla="*/ 62 w 117"/>
                <a:gd name="T47" fmla="*/ 139 h 139"/>
                <a:gd name="T48" fmla="*/ 45 w 117"/>
                <a:gd name="T49" fmla="*/ 139 h 139"/>
                <a:gd name="T50" fmla="*/ 31 w 117"/>
                <a:gd name="T51" fmla="*/ 135 h 139"/>
                <a:gd name="T52" fmla="*/ 24 w 117"/>
                <a:gd name="T53" fmla="*/ 131 h 139"/>
                <a:gd name="T54" fmla="*/ 17 w 117"/>
                <a:gd name="T55" fmla="*/ 126 h 139"/>
                <a:gd name="T56" fmla="*/ 12 w 117"/>
                <a:gd name="T57" fmla="*/ 120 h 139"/>
                <a:gd name="T58" fmla="*/ 8 w 117"/>
                <a:gd name="T59" fmla="*/ 114 h 139"/>
                <a:gd name="T60" fmla="*/ 5 w 117"/>
                <a:gd name="T61" fmla="*/ 108 h 139"/>
                <a:gd name="T62" fmla="*/ 3 w 117"/>
                <a:gd name="T63" fmla="*/ 100 h 139"/>
                <a:gd name="T64" fmla="*/ 1 w 117"/>
                <a:gd name="T65" fmla="*/ 85 h 139"/>
                <a:gd name="T66" fmla="*/ 0 w 117"/>
                <a:gd name="T67" fmla="*/ 71 h 139"/>
                <a:gd name="T68" fmla="*/ 39 w 117"/>
                <a:gd name="T69" fmla="*/ 70 h 139"/>
                <a:gd name="T70" fmla="*/ 41 w 117"/>
                <a:gd name="T71" fmla="*/ 85 h 139"/>
                <a:gd name="T72" fmla="*/ 43 w 117"/>
                <a:gd name="T73" fmla="*/ 97 h 139"/>
                <a:gd name="T74" fmla="*/ 46 w 117"/>
                <a:gd name="T75" fmla="*/ 105 h 139"/>
                <a:gd name="T76" fmla="*/ 48 w 117"/>
                <a:gd name="T77" fmla="*/ 109 h 139"/>
                <a:gd name="T78" fmla="*/ 52 w 117"/>
                <a:gd name="T79" fmla="*/ 112 h 139"/>
                <a:gd name="T80" fmla="*/ 56 w 117"/>
                <a:gd name="T81" fmla="*/ 113 h 139"/>
                <a:gd name="T82" fmla="*/ 60 w 117"/>
                <a:gd name="T83" fmla="*/ 114 h 139"/>
                <a:gd name="T84" fmla="*/ 64 w 117"/>
                <a:gd name="T85" fmla="*/ 113 h 139"/>
                <a:gd name="T86" fmla="*/ 68 w 117"/>
                <a:gd name="T87" fmla="*/ 112 h 139"/>
                <a:gd name="T88" fmla="*/ 71 w 117"/>
                <a:gd name="T89" fmla="*/ 109 h 139"/>
                <a:gd name="T90" fmla="*/ 73 w 117"/>
                <a:gd name="T91" fmla="*/ 105 h 139"/>
                <a:gd name="T92" fmla="*/ 76 w 117"/>
                <a:gd name="T93" fmla="*/ 101 h 139"/>
                <a:gd name="T94" fmla="*/ 77 w 117"/>
                <a:gd name="T95" fmla="*/ 96 h 139"/>
                <a:gd name="T96" fmla="*/ 77 w 117"/>
                <a:gd name="T97" fmla="*/ 84 h 139"/>
                <a:gd name="T98" fmla="*/ 77 w 117"/>
                <a:gd name="T99" fmla="*/ 68 h 139"/>
                <a:gd name="T100" fmla="*/ 76 w 117"/>
                <a:gd name="T101" fmla="*/ 53 h 139"/>
                <a:gd name="T102" fmla="*/ 73 w 117"/>
                <a:gd name="T103" fmla="*/ 41 h 139"/>
                <a:gd name="T104" fmla="*/ 71 w 117"/>
                <a:gd name="T105" fmla="*/ 33 h 139"/>
                <a:gd name="T106" fmla="*/ 67 w 117"/>
                <a:gd name="T107" fmla="*/ 29 h 139"/>
                <a:gd name="T108" fmla="*/ 64 w 117"/>
                <a:gd name="T109" fmla="*/ 27 h 139"/>
                <a:gd name="T110" fmla="*/ 60 w 117"/>
                <a:gd name="T111" fmla="*/ 25 h 139"/>
                <a:gd name="T112" fmla="*/ 55 w 117"/>
                <a:gd name="T113" fmla="*/ 25 h 139"/>
                <a:gd name="T114" fmla="*/ 51 w 117"/>
                <a:gd name="T115" fmla="*/ 25 h 139"/>
                <a:gd name="T116" fmla="*/ 47 w 117"/>
                <a:gd name="T117" fmla="*/ 28 h 139"/>
                <a:gd name="T118" fmla="*/ 45 w 117"/>
                <a:gd name="T119" fmla="*/ 31 h 139"/>
                <a:gd name="T120" fmla="*/ 42 w 117"/>
                <a:gd name="T121" fmla="*/ 34 h 139"/>
                <a:gd name="T122" fmla="*/ 39 w 117"/>
                <a:gd name="T123" fmla="*/ 49 h 139"/>
                <a:gd name="T124" fmla="*/ 39 w 117"/>
                <a:gd name="T125" fmla="*/ 7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7" h="139">
                  <a:moveTo>
                    <a:pt x="0" y="71"/>
                  </a:moveTo>
                  <a:lnTo>
                    <a:pt x="1" y="48"/>
                  </a:lnTo>
                  <a:lnTo>
                    <a:pt x="7" y="29"/>
                  </a:lnTo>
                  <a:lnTo>
                    <a:pt x="13" y="17"/>
                  </a:lnTo>
                  <a:lnTo>
                    <a:pt x="25" y="8"/>
                  </a:lnTo>
                  <a:lnTo>
                    <a:pt x="38" y="2"/>
                  </a:lnTo>
                  <a:lnTo>
                    <a:pt x="56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84" y="4"/>
                  </a:lnTo>
                  <a:lnTo>
                    <a:pt x="89" y="7"/>
                  </a:lnTo>
                  <a:lnTo>
                    <a:pt x="93" y="10"/>
                  </a:lnTo>
                  <a:lnTo>
                    <a:pt x="98" y="15"/>
                  </a:lnTo>
                  <a:lnTo>
                    <a:pt x="103" y="20"/>
                  </a:lnTo>
                  <a:lnTo>
                    <a:pt x="106" y="27"/>
                  </a:lnTo>
                  <a:lnTo>
                    <a:pt x="110" y="33"/>
                  </a:lnTo>
                  <a:lnTo>
                    <a:pt x="114" y="49"/>
                  </a:lnTo>
                  <a:lnTo>
                    <a:pt x="117" y="65"/>
                  </a:lnTo>
                  <a:lnTo>
                    <a:pt x="117" y="87"/>
                  </a:lnTo>
                  <a:lnTo>
                    <a:pt x="114" y="105"/>
                  </a:lnTo>
                  <a:lnTo>
                    <a:pt x="107" y="120"/>
                  </a:lnTo>
                  <a:lnTo>
                    <a:pt x="97" y="129"/>
                  </a:lnTo>
                  <a:lnTo>
                    <a:pt x="83" y="137"/>
                  </a:lnTo>
                  <a:lnTo>
                    <a:pt x="62" y="139"/>
                  </a:lnTo>
                  <a:lnTo>
                    <a:pt x="45" y="139"/>
                  </a:lnTo>
                  <a:lnTo>
                    <a:pt x="31" y="135"/>
                  </a:lnTo>
                  <a:lnTo>
                    <a:pt x="24" y="131"/>
                  </a:lnTo>
                  <a:lnTo>
                    <a:pt x="17" y="126"/>
                  </a:lnTo>
                  <a:lnTo>
                    <a:pt x="12" y="120"/>
                  </a:lnTo>
                  <a:lnTo>
                    <a:pt x="8" y="114"/>
                  </a:lnTo>
                  <a:lnTo>
                    <a:pt x="5" y="108"/>
                  </a:lnTo>
                  <a:lnTo>
                    <a:pt x="3" y="100"/>
                  </a:lnTo>
                  <a:lnTo>
                    <a:pt x="1" y="85"/>
                  </a:lnTo>
                  <a:lnTo>
                    <a:pt x="0" y="71"/>
                  </a:lnTo>
                  <a:close/>
                  <a:moveTo>
                    <a:pt x="39" y="70"/>
                  </a:moveTo>
                  <a:lnTo>
                    <a:pt x="41" y="85"/>
                  </a:lnTo>
                  <a:lnTo>
                    <a:pt x="43" y="97"/>
                  </a:lnTo>
                  <a:lnTo>
                    <a:pt x="46" y="105"/>
                  </a:lnTo>
                  <a:lnTo>
                    <a:pt x="48" y="109"/>
                  </a:lnTo>
                  <a:lnTo>
                    <a:pt x="52" y="112"/>
                  </a:lnTo>
                  <a:lnTo>
                    <a:pt x="56" y="113"/>
                  </a:lnTo>
                  <a:lnTo>
                    <a:pt x="60" y="11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9"/>
                  </a:lnTo>
                  <a:lnTo>
                    <a:pt x="73" y="105"/>
                  </a:lnTo>
                  <a:lnTo>
                    <a:pt x="76" y="101"/>
                  </a:lnTo>
                  <a:lnTo>
                    <a:pt x="77" y="96"/>
                  </a:lnTo>
                  <a:lnTo>
                    <a:pt x="77" y="84"/>
                  </a:lnTo>
                  <a:lnTo>
                    <a:pt x="77" y="68"/>
                  </a:lnTo>
                  <a:lnTo>
                    <a:pt x="76" y="53"/>
                  </a:lnTo>
                  <a:lnTo>
                    <a:pt x="73" y="41"/>
                  </a:lnTo>
                  <a:lnTo>
                    <a:pt x="71" y="33"/>
                  </a:lnTo>
                  <a:lnTo>
                    <a:pt x="67" y="29"/>
                  </a:lnTo>
                  <a:lnTo>
                    <a:pt x="64" y="27"/>
                  </a:lnTo>
                  <a:lnTo>
                    <a:pt x="60" y="25"/>
                  </a:lnTo>
                  <a:lnTo>
                    <a:pt x="55" y="25"/>
                  </a:lnTo>
                  <a:lnTo>
                    <a:pt x="51" y="25"/>
                  </a:lnTo>
                  <a:lnTo>
                    <a:pt x="47" y="28"/>
                  </a:lnTo>
                  <a:lnTo>
                    <a:pt x="45" y="31"/>
                  </a:lnTo>
                  <a:lnTo>
                    <a:pt x="42" y="34"/>
                  </a:lnTo>
                  <a:lnTo>
                    <a:pt x="39" y="49"/>
                  </a:lnTo>
                  <a:lnTo>
                    <a:pt x="39" y="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7" name="Freeform 34"/>
            <p:cNvSpPr/>
            <p:nvPr/>
          </p:nvSpPr>
          <p:spPr bwMode="auto">
            <a:xfrm>
              <a:off x="6154738" y="2851150"/>
              <a:ext cx="211138" cy="233363"/>
            </a:xfrm>
            <a:custGeom>
              <a:avLst/>
              <a:gdLst>
                <a:gd name="T0" fmla="*/ 133 w 133"/>
                <a:gd name="T1" fmla="*/ 127 h 147"/>
                <a:gd name="T2" fmla="*/ 71 w 133"/>
                <a:gd name="T3" fmla="*/ 138 h 147"/>
                <a:gd name="T4" fmla="*/ 10 w 133"/>
                <a:gd name="T5" fmla="*/ 147 h 147"/>
                <a:gd name="T6" fmla="*/ 11 w 133"/>
                <a:gd name="T7" fmla="*/ 130 h 147"/>
                <a:gd name="T8" fmla="*/ 17 w 133"/>
                <a:gd name="T9" fmla="*/ 114 h 147"/>
                <a:gd name="T10" fmla="*/ 25 w 133"/>
                <a:gd name="T11" fmla="*/ 102 h 147"/>
                <a:gd name="T12" fmla="*/ 37 w 133"/>
                <a:gd name="T13" fmla="*/ 89 h 147"/>
                <a:gd name="T14" fmla="*/ 53 w 133"/>
                <a:gd name="T15" fmla="*/ 75 h 147"/>
                <a:gd name="T16" fmla="*/ 65 w 133"/>
                <a:gd name="T17" fmla="*/ 62 h 147"/>
                <a:gd name="T18" fmla="*/ 71 w 133"/>
                <a:gd name="T19" fmla="*/ 52 h 147"/>
                <a:gd name="T20" fmla="*/ 72 w 133"/>
                <a:gd name="T21" fmla="*/ 47 h 147"/>
                <a:gd name="T22" fmla="*/ 74 w 133"/>
                <a:gd name="T23" fmla="*/ 43 h 147"/>
                <a:gd name="T24" fmla="*/ 74 w 133"/>
                <a:gd name="T25" fmla="*/ 39 h 147"/>
                <a:gd name="T26" fmla="*/ 72 w 133"/>
                <a:gd name="T27" fmla="*/ 35 h 147"/>
                <a:gd name="T28" fmla="*/ 70 w 133"/>
                <a:gd name="T29" fmla="*/ 33 h 147"/>
                <a:gd name="T30" fmla="*/ 67 w 133"/>
                <a:gd name="T31" fmla="*/ 30 h 147"/>
                <a:gd name="T32" fmla="*/ 63 w 133"/>
                <a:gd name="T33" fmla="*/ 28 h 147"/>
                <a:gd name="T34" fmla="*/ 59 w 133"/>
                <a:gd name="T35" fmla="*/ 28 h 147"/>
                <a:gd name="T36" fmla="*/ 55 w 133"/>
                <a:gd name="T37" fmla="*/ 28 h 147"/>
                <a:gd name="T38" fmla="*/ 50 w 133"/>
                <a:gd name="T39" fmla="*/ 29 h 147"/>
                <a:gd name="T40" fmla="*/ 46 w 133"/>
                <a:gd name="T41" fmla="*/ 31 h 147"/>
                <a:gd name="T42" fmla="*/ 44 w 133"/>
                <a:gd name="T43" fmla="*/ 34 h 147"/>
                <a:gd name="T44" fmla="*/ 41 w 133"/>
                <a:gd name="T45" fmla="*/ 38 h 147"/>
                <a:gd name="T46" fmla="*/ 40 w 133"/>
                <a:gd name="T47" fmla="*/ 43 h 147"/>
                <a:gd name="T48" fmla="*/ 40 w 133"/>
                <a:gd name="T49" fmla="*/ 51 h 147"/>
                <a:gd name="T50" fmla="*/ 0 w 133"/>
                <a:gd name="T51" fmla="*/ 52 h 147"/>
                <a:gd name="T52" fmla="*/ 2 w 133"/>
                <a:gd name="T53" fmla="*/ 38 h 147"/>
                <a:gd name="T54" fmla="*/ 6 w 133"/>
                <a:gd name="T55" fmla="*/ 28 h 147"/>
                <a:gd name="T56" fmla="*/ 10 w 133"/>
                <a:gd name="T57" fmla="*/ 21 h 147"/>
                <a:gd name="T58" fmla="*/ 15 w 133"/>
                <a:gd name="T59" fmla="*/ 16 h 147"/>
                <a:gd name="T60" fmla="*/ 21 w 133"/>
                <a:gd name="T61" fmla="*/ 12 h 147"/>
                <a:gd name="T62" fmla="*/ 33 w 133"/>
                <a:gd name="T63" fmla="*/ 7 h 147"/>
                <a:gd name="T64" fmla="*/ 50 w 133"/>
                <a:gd name="T65" fmla="*/ 3 h 147"/>
                <a:gd name="T66" fmla="*/ 67 w 133"/>
                <a:gd name="T67" fmla="*/ 0 h 147"/>
                <a:gd name="T68" fmla="*/ 82 w 133"/>
                <a:gd name="T69" fmla="*/ 1 h 147"/>
                <a:gd name="T70" fmla="*/ 88 w 133"/>
                <a:gd name="T71" fmla="*/ 4 h 147"/>
                <a:gd name="T72" fmla="*/ 95 w 133"/>
                <a:gd name="T73" fmla="*/ 7 h 147"/>
                <a:gd name="T74" fmla="*/ 101 w 133"/>
                <a:gd name="T75" fmla="*/ 12 h 147"/>
                <a:gd name="T76" fmla="*/ 107 w 133"/>
                <a:gd name="T77" fmla="*/ 17 h 147"/>
                <a:gd name="T78" fmla="*/ 109 w 133"/>
                <a:gd name="T79" fmla="*/ 24 h 147"/>
                <a:gd name="T80" fmla="*/ 112 w 133"/>
                <a:gd name="T81" fmla="*/ 31 h 147"/>
                <a:gd name="T82" fmla="*/ 112 w 133"/>
                <a:gd name="T83" fmla="*/ 43 h 147"/>
                <a:gd name="T84" fmla="*/ 109 w 133"/>
                <a:gd name="T85" fmla="*/ 55 h 147"/>
                <a:gd name="T86" fmla="*/ 101 w 133"/>
                <a:gd name="T87" fmla="*/ 69 h 147"/>
                <a:gd name="T88" fmla="*/ 86 w 133"/>
                <a:gd name="T89" fmla="*/ 85 h 147"/>
                <a:gd name="T90" fmla="*/ 82 w 133"/>
                <a:gd name="T91" fmla="*/ 89 h 147"/>
                <a:gd name="T92" fmla="*/ 78 w 133"/>
                <a:gd name="T93" fmla="*/ 93 h 147"/>
                <a:gd name="T94" fmla="*/ 74 w 133"/>
                <a:gd name="T95" fmla="*/ 96 h 147"/>
                <a:gd name="T96" fmla="*/ 72 w 133"/>
                <a:gd name="T97" fmla="*/ 98 h 147"/>
                <a:gd name="T98" fmla="*/ 68 w 133"/>
                <a:gd name="T99" fmla="*/ 102 h 147"/>
                <a:gd name="T100" fmla="*/ 63 w 133"/>
                <a:gd name="T101" fmla="*/ 109 h 147"/>
                <a:gd name="T102" fmla="*/ 126 w 133"/>
                <a:gd name="T103" fmla="*/ 97 h 147"/>
                <a:gd name="T104" fmla="*/ 133 w 133"/>
                <a:gd name="T10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3" h="147">
                  <a:moveTo>
                    <a:pt x="133" y="127"/>
                  </a:moveTo>
                  <a:lnTo>
                    <a:pt x="71" y="138"/>
                  </a:lnTo>
                  <a:lnTo>
                    <a:pt x="10" y="147"/>
                  </a:lnTo>
                  <a:lnTo>
                    <a:pt x="11" y="130"/>
                  </a:lnTo>
                  <a:lnTo>
                    <a:pt x="17" y="114"/>
                  </a:lnTo>
                  <a:lnTo>
                    <a:pt x="25" y="102"/>
                  </a:lnTo>
                  <a:lnTo>
                    <a:pt x="37" y="89"/>
                  </a:lnTo>
                  <a:lnTo>
                    <a:pt x="53" y="75"/>
                  </a:lnTo>
                  <a:lnTo>
                    <a:pt x="65" y="62"/>
                  </a:lnTo>
                  <a:lnTo>
                    <a:pt x="71" y="52"/>
                  </a:lnTo>
                  <a:lnTo>
                    <a:pt x="72" y="47"/>
                  </a:lnTo>
                  <a:lnTo>
                    <a:pt x="74" y="43"/>
                  </a:lnTo>
                  <a:lnTo>
                    <a:pt x="74" y="39"/>
                  </a:lnTo>
                  <a:lnTo>
                    <a:pt x="72" y="35"/>
                  </a:lnTo>
                  <a:lnTo>
                    <a:pt x="70" y="33"/>
                  </a:lnTo>
                  <a:lnTo>
                    <a:pt x="67" y="30"/>
                  </a:lnTo>
                  <a:lnTo>
                    <a:pt x="63" y="28"/>
                  </a:lnTo>
                  <a:lnTo>
                    <a:pt x="59" y="28"/>
                  </a:lnTo>
                  <a:lnTo>
                    <a:pt x="55" y="28"/>
                  </a:lnTo>
                  <a:lnTo>
                    <a:pt x="50" y="29"/>
                  </a:lnTo>
                  <a:lnTo>
                    <a:pt x="46" y="31"/>
                  </a:lnTo>
                  <a:lnTo>
                    <a:pt x="44" y="34"/>
                  </a:lnTo>
                  <a:lnTo>
                    <a:pt x="41" y="38"/>
                  </a:lnTo>
                  <a:lnTo>
                    <a:pt x="40" y="43"/>
                  </a:lnTo>
                  <a:lnTo>
                    <a:pt x="40" y="51"/>
                  </a:lnTo>
                  <a:lnTo>
                    <a:pt x="0" y="52"/>
                  </a:lnTo>
                  <a:lnTo>
                    <a:pt x="2" y="38"/>
                  </a:lnTo>
                  <a:lnTo>
                    <a:pt x="6" y="28"/>
                  </a:lnTo>
                  <a:lnTo>
                    <a:pt x="10" y="21"/>
                  </a:lnTo>
                  <a:lnTo>
                    <a:pt x="15" y="16"/>
                  </a:lnTo>
                  <a:lnTo>
                    <a:pt x="21" y="12"/>
                  </a:lnTo>
                  <a:lnTo>
                    <a:pt x="33" y="7"/>
                  </a:lnTo>
                  <a:lnTo>
                    <a:pt x="50" y="3"/>
                  </a:lnTo>
                  <a:lnTo>
                    <a:pt x="67" y="0"/>
                  </a:lnTo>
                  <a:lnTo>
                    <a:pt x="82" y="1"/>
                  </a:lnTo>
                  <a:lnTo>
                    <a:pt x="88" y="4"/>
                  </a:lnTo>
                  <a:lnTo>
                    <a:pt x="95" y="7"/>
                  </a:lnTo>
                  <a:lnTo>
                    <a:pt x="101" y="12"/>
                  </a:lnTo>
                  <a:lnTo>
                    <a:pt x="107" y="17"/>
                  </a:lnTo>
                  <a:lnTo>
                    <a:pt x="109" y="24"/>
                  </a:lnTo>
                  <a:lnTo>
                    <a:pt x="112" y="31"/>
                  </a:lnTo>
                  <a:lnTo>
                    <a:pt x="112" y="43"/>
                  </a:lnTo>
                  <a:lnTo>
                    <a:pt x="109" y="55"/>
                  </a:lnTo>
                  <a:lnTo>
                    <a:pt x="101" y="69"/>
                  </a:lnTo>
                  <a:lnTo>
                    <a:pt x="86" y="85"/>
                  </a:lnTo>
                  <a:lnTo>
                    <a:pt x="82" y="89"/>
                  </a:lnTo>
                  <a:lnTo>
                    <a:pt x="78" y="93"/>
                  </a:lnTo>
                  <a:lnTo>
                    <a:pt x="74" y="96"/>
                  </a:lnTo>
                  <a:lnTo>
                    <a:pt x="72" y="98"/>
                  </a:lnTo>
                  <a:lnTo>
                    <a:pt x="68" y="102"/>
                  </a:lnTo>
                  <a:lnTo>
                    <a:pt x="63" y="109"/>
                  </a:lnTo>
                  <a:lnTo>
                    <a:pt x="126" y="97"/>
                  </a:lnTo>
                  <a:lnTo>
                    <a:pt x="133" y="12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8" name="Freeform 35"/>
            <p:cNvSpPr>
              <a:spLocks noEditPoints="1"/>
            </p:cNvSpPr>
            <p:nvPr/>
          </p:nvSpPr>
          <p:spPr bwMode="auto">
            <a:xfrm>
              <a:off x="6046788" y="1363663"/>
              <a:ext cx="74613" cy="127000"/>
            </a:xfrm>
            <a:custGeom>
              <a:avLst/>
              <a:gdLst>
                <a:gd name="T0" fmla="*/ 5 w 47"/>
                <a:gd name="T1" fmla="*/ 6 h 80"/>
                <a:gd name="T2" fmla="*/ 2 w 47"/>
                <a:gd name="T3" fmla="*/ 12 h 80"/>
                <a:gd name="T4" fmla="*/ 2 w 47"/>
                <a:gd name="T5" fmla="*/ 31 h 80"/>
                <a:gd name="T6" fmla="*/ 5 w 47"/>
                <a:gd name="T7" fmla="*/ 36 h 80"/>
                <a:gd name="T8" fmla="*/ 32 w 47"/>
                <a:gd name="T9" fmla="*/ 31 h 80"/>
                <a:gd name="T10" fmla="*/ 38 w 47"/>
                <a:gd name="T11" fmla="*/ 26 h 80"/>
                <a:gd name="T12" fmla="*/ 38 w 47"/>
                <a:gd name="T13" fmla="*/ 13 h 80"/>
                <a:gd name="T14" fmla="*/ 34 w 47"/>
                <a:gd name="T15" fmla="*/ 10 h 80"/>
                <a:gd name="T16" fmla="*/ 13 w 47"/>
                <a:gd name="T17" fmla="*/ 14 h 80"/>
                <a:gd name="T18" fmla="*/ 12 w 47"/>
                <a:gd name="T19" fmla="*/ 23 h 80"/>
                <a:gd name="T20" fmla="*/ 13 w 47"/>
                <a:gd name="T21" fmla="*/ 26 h 80"/>
                <a:gd name="T22" fmla="*/ 28 w 47"/>
                <a:gd name="T23" fmla="*/ 22 h 80"/>
                <a:gd name="T24" fmla="*/ 25 w 47"/>
                <a:gd name="T25" fmla="*/ 18 h 80"/>
                <a:gd name="T26" fmla="*/ 19 w 47"/>
                <a:gd name="T27" fmla="*/ 19 h 80"/>
                <a:gd name="T28" fmla="*/ 19 w 47"/>
                <a:gd name="T29" fmla="*/ 18 h 80"/>
                <a:gd name="T30" fmla="*/ 29 w 47"/>
                <a:gd name="T31" fmla="*/ 15 h 80"/>
                <a:gd name="T32" fmla="*/ 33 w 47"/>
                <a:gd name="T33" fmla="*/ 15 h 80"/>
                <a:gd name="T34" fmla="*/ 34 w 47"/>
                <a:gd name="T35" fmla="*/ 15 h 80"/>
                <a:gd name="T36" fmla="*/ 33 w 47"/>
                <a:gd name="T37" fmla="*/ 25 h 80"/>
                <a:gd name="T38" fmla="*/ 7 w 47"/>
                <a:gd name="T39" fmla="*/ 31 h 80"/>
                <a:gd name="T40" fmla="*/ 5 w 47"/>
                <a:gd name="T41" fmla="*/ 13 h 80"/>
                <a:gd name="T42" fmla="*/ 11 w 47"/>
                <a:gd name="T43" fmla="*/ 9 h 80"/>
                <a:gd name="T44" fmla="*/ 41 w 47"/>
                <a:gd name="T45" fmla="*/ 5 h 80"/>
                <a:gd name="T46" fmla="*/ 42 w 47"/>
                <a:gd name="T47" fmla="*/ 30 h 80"/>
                <a:gd name="T48" fmla="*/ 41 w 47"/>
                <a:gd name="T49" fmla="*/ 32 h 80"/>
                <a:gd name="T50" fmla="*/ 28 w 47"/>
                <a:gd name="T51" fmla="*/ 36 h 80"/>
                <a:gd name="T52" fmla="*/ 8 w 47"/>
                <a:gd name="T53" fmla="*/ 40 h 80"/>
                <a:gd name="T54" fmla="*/ 3 w 47"/>
                <a:gd name="T55" fmla="*/ 42 h 80"/>
                <a:gd name="T56" fmla="*/ 0 w 47"/>
                <a:gd name="T57" fmla="*/ 48 h 80"/>
                <a:gd name="T58" fmla="*/ 2 w 47"/>
                <a:gd name="T59" fmla="*/ 76 h 80"/>
                <a:gd name="T60" fmla="*/ 7 w 47"/>
                <a:gd name="T61" fmla="*/ 80 h 80"/>
                <a:gd name="T62" fmla="*/ 41 w 47"/>
                <a:gd name="T63" fmla="*/ 73 h 80"/>
                <a:gd name="T64" fmla="*/ 46 w 47"/>
                <a:gd name="T65" fmla="*/ 68 h 80"/>
                <a:gd name="T66" fmla="*/ 47 w 47"/>
                <a:gd name="T67" fmla="*/ 48 h 80"/>
                <a:gd name="T68" fmla="*/ 42 w 47"/>
                <a:gd name="T69" fmla="*/ 43 h 80"/>
                <a:gd name="T70" fmla="*/ 16 w 47"/>
                <a:gd name="T71" fmla="*/ 48 h 80"/>
                <a:gd name="T72" fmla="*/ 11 w 47"/>
                <a:gd name="T73" fmla="*/ 51 h 80"/>
                <a:gd name="T74" fmla="*/ 9 w 47"/>
                <a:gd name="T75" fmla="*/ 63 h 80"/>
                <a:gd name="T76" fmla="*/ 12 w 47"/>
                <a:gd name="T77" fmla="*/ 68 h 80"/>
                <a:gd name="T78" fmla="*/ 34 w 47"/>
                <a:gd name="T79" fmla="*/ 64 h 80"/>
                <a:gd name="T80" fmla="*/ 36 w 47"/>
                <a:gd name="T81" fmla="*/ 55 h 80"/>
                <a:gd name="T82" fmla="*/ 25 w 47"/>
                <a:gd name="T83" fmla="*/ 55 h 80"/>
                <a:gd name="T84" fmla="*/ 25 w 47"/>
                <a:gd name="T85" fmla="*/ 59 h 80"/>
                <a:gd name="T86" fmla="*/ 29 w 47"/>
                <a:gd name="T87" fmla="*/ 59 h 80"/>
                <a:gd name="T88" fmla="*/ 32 w 47"/>
                <a:gd name="T89" fmla="*/ 60 h 80"/>
                <a:gd name="T90" fmla="*/ 24 w 47"/>
                <a:gd name="T91" fmla="*/ 63 h 80"/>
                <a:gd name="T92" fmla="*/ 17 w 47"/>
                <a:gd name="T93" fmla="*/ 64 h 80"/>
                <a:gd name="T94" fmla="*/ 15 w 47"/>
                <a:gd name="T95" fmla="*/ 63 h 80"/>
                <a:gd name="T96" fmla="*/ 16 w 47"/>
                <a:gd name="T97" fmla="*/ 53 h 80"/>
                <a:gd name="T98" fmla="*/ 40 w 47"/>
                <a:gd name="T99" fmla="*/ 47 h 80"/>
                <a:gd name="T100" fmla="*/ 42 w 47"/>
                <a:gd name="T101" fmla="*/ 48 h 80"/>
                <a:gd name="T102" fmla="*/ 42 w 47"/>
                <a:gd name="T103" fmla="*/ 67 h 80"/>
                <a:gd name="T104" fmla="*/ 40 w 47"/>
                <a:gd name="T105" fmla="*/ 68 h 80"/>
                <a:gd name="T106" fmla="*/ 7 w 47"/>
                <a:gd name="T107" fmla="*/ 74 h 80"/>
                <a:gd name="T108" fmla="*/ 5 w 47"/>
                <a:gd name="T109" fmla="*/ 48 h 80"/>
                <a:gd name="T110" fmla="*/ 7 w 47"/>
                <a:gd name="T111" fmla="*/ 46 h 80"/>
                <a:gd name="T112" fmla="*/ 40 w 47"/>
                <a:gd name="T113" fmla="*/ 39 h 80"/>
                <a:gd name="T114" fmla="*/ 47 w 47"/>
                <a:gd name="T115" fmla="*/ 32 h 80"/>
                <a:gd name="T116" fmla="*/ 47 w 47"/>
                <a:gd name="T117" fmla="*/ 29 h 80"/>
                <a:gd name="T118" fmla="*/ 46 w 47"/>
                <a:gd name="T119" fmla="*/ 2 h 80"/>
                <a:gd name="T120" fmla="*/ 38 w 47"/>
                <a:gd name="T121" fmla="*/ 0 h 80"/>
                <a:gd name="T122" fmla="*/ 8 w 47"/>
                <a:gd name="T123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80">
                  <a:moveTo>
                    <a:pt x="38" y="0"/>
                  </a:moveTo>
                  <a:lnTo>
                    <a:pt x="9" y="5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9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2" y="27"/>
                  </a:lnTo>
                  <a:lnTo>
                    <a:pt x="2" y="31"/>
                  </a:lnTo>
                  <a:lnTo>
                    <a:pt x="3" y="34"/>
                  </a:lnTo>
                  <a:lnTo>
                    <a:pt x="4" y="36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8" y="36"/>
                  </a:lnTo>
                  <a:lnTo>
                    <a:pt x="32" y="31"/>
                  </a:lnTo>
                  <a:lnTo>
                    <a:pt x="36" y="30"/>
                  </a:lnTo>
                  <a:lnTo>
                    <a:pt x="38" y="27"/>
                  </a:lnTo>
                  <a:lnTo>
                    <a:pt x="38" y="26"/>
                  </a:lnTo>
                  <a:lnTo>
                    <a:pt x="38" y="23"/>
                  </a:lnTo>
                  <a:lnTo>
                    <a:pt x="38" y="15"/>
                  </a:lnTo>
                  <a:lnTo>
                    <a:pt x="38" y="13"/>
                  </a:lnTo>
                  <a:lnTo>
                    <a:pt x="38" y="12"/>
                  </a:lnTo>
                  <a:lnTo>
                    <a:pt x="37" y="10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2" y="15"/>
                  </a:lnTo>
                  <a:lnTo>
                    <a:pt x="12" y="23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3" y="26"/>
                  </a:lnTo>
                  <a:lnTo>
                    <a:pt x="15" y="26"/>
                  </a:lnTo>
                  <a:lnTo>
                    <a:pt x="26" y="23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6" y="19"/>
                  </a:lnTo>
                  <a:lnTo>
                    <a:pt x="25" y="18"/>
                  </a:lnTo>
                  <a:lnTo>
                    <a:pt x="24" y="19"/>
                  </a:lnTo>
                  <a:lnTo>
                    <a:pt x="22" y="19"/>
                  </a:lnTo>
                  <a:lnTo>
                    <a:pt x="19" y="19"/>
                  </a:lnTo>
                  <a:lnTo>
                    <a:pt x="16" y="21"/>
                  </a:lnTo>
                  <a:lnTo>
                    <a:pt x="16" y="18"/>
                  </a:lnTo>
                  <a:lnTo>
                    <a:pt x="19" y="18"/>
                  </a:lnTo>
                  <a:lnTo>
                    <a:pt x="22" y="17"/>
                  </a:lnTo>
                  <a:lnTo>
                    <a:pt x="25" y="17"/>
                  </a:lnTo>
                  <a:lnTo>
                    <a:pt x="29" y="15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3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33" y="25"/>
                  </a:lnTo>
                  <a:lnTo>
                    <a:pt x="30" y="26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0"/>
                  </a:lnTo>
                  <a:lnTo>
                    <a:pt x="5" y="27"/>
                  </a:lnTo>
                  <a:lnTo>
                    <a:pt x="5" y="13"/>
                  </a:lnTo>
                  <a:lnTo>
                    <a:pt x="7" y="12"/>
                  </a:lnTo>
                  <a:lnTo>
                    <a:pt x="8" y="10"/>
                  </a:lnTo>
                  <a:lnTo>
                    <a:pt x="11" y="9"/>
                  </a:lnTo>
                  <a:lnTo>
                    <a:pt x="38" y="5"/>
                  </a:lnTo>
                  <a:lnTo>
                    <a:pt x="40" y="4"/>
                  </a:lnTo>
                  <a:lnTo>
                    <a:pt x="41" y="5"/>
                  </a:lnTo>
                  <a:lnTo>
                    <a:pt x="42" y="6"/>
                  </a:lnTo>
                  <a:lnTo>
                    <a:pt x="42" y="9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1"/>
                  </a:lnTo>
                  <a:lnTo>
                    <a:pt x="41" y="32"/>
                  </a:lnTo>
                  <a:lnTo>
                    <a:pt x="38" y="34"/>
                  </a:lnTo>
                  <a:lnTo>
                    <a:pt x="34" y="34"/>
                  </a:lnTo>
                  <a:lnTo>
                    <a:pt x="28" y="36"/>
                  </a:lnTo>
                  <a:lnTo>
                    <a:pt x="19" y="38"/>
                  </a:lnTo>
                  <a:lnTo>
                    <a:pt x="11" y="39"/>
                  </a:lnTo>
                  <a:lnTo>
                    <a:pt x="8" y="40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3" y="42"/>
                  </a:lnTo>
                  <a:lnTo>
                    <a:pt x="2" y="43"/>
                  </a:lnTo>
                  <a:lnTo>
                    <a:pt x="2" y="46"/>
                  </a:lnTo>
                  <a:lnTo>
                    <a:pt x="0" y="48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2" y="76"/>
                  </a:lnTo>
                  <a:lnTo>
                    <a:pt x="3" y="78"/>
                  </a:lnTo>
                  <a:lnTo>
                    <a:pt x="5" y="80"/>
                  </a:lnTo>
                  <a:lnTo>
                    <a:pt x="7" y="80"/>
                  </a:lnTo>
                  <a:lnTo>
                    <a:pt x="11" y="80"/>
                  </a:lnTo>
                  <a:lnTo>
                    <a:pt x="40" y="73"/>
                  </a:lnTo>
                  <a:lnTo>
                    <a:pt x="41" y="73"/>
                  </a:lnTo>
                  <a:lnTo>
                    <a:pt x="43" y="72"/>
                  </a:lnTo>
                  <a:lnTo>
                    <a:pt x="45" y="70"/>
                  </a:lnTo>
                  <a:lnTo>
                    <a:pt x="46" y="68"/>
                  </a:lnTo>
                  <a:lnTo>
                    <a:pt x="47" y="65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6" y="46"/>
                  </a:lnTo>
                  <a:lnTo>
                    <a:pt x="45" y="44"/>
                  </a:lnTo>
                  <a:lnTo>
                    <a:pt x="42" y="43"/>
                  </a:lnTo>
                  <a:lnTo>
                    <a:pt x="40" y="43"/>
                  </a:lnTo>
                  <a:lnTo>
                    <a:pt x="37" y="43"/>
                  </a:lnTo>
                  <a:lnTo>
                    <a:pt x="16" y="48"/>
                  </a:lnTo>
                  <a:lnTo>
                    <a:pt x="15" y="48"/>
                  </a:lnTo>
                  <a:lnTo>
                    <a:pt x="13" y="50"/>
                  </a:lnTo>
                  <a:lnTo>
                    <a:pt x="11" y="51"/>
                  </a:lnTo>
                  <a:lnTo>
                    <a:pt x="11" y="52"/>
                  </a:lnTo>
                  <a:lnTo>
                    <a:pt x="9" y="56"/>
                  </a:lnTo>
                  <a:lnTo>
                    <a:pt x="9" y="63"/>
                  </a:lnTo>
                  <a:lnTo>
                    <a:pt x="9" y="64"/>
                  </a:lnTo>
                  <a:lnTo>
                    <a:pt x="11" y="65"/>
                  </a:lnTo>
                  <a:lnTo>
                    <a:pt x="12" y="68"/>
                  </a:lnTo>
                  <a:lnTo>
                    <a:pt x="15" y="69"/>
                  </a:lnTo>
                  <a:lnTo>
                    <a:pt x="19" y="69"/>
                  </a:lnTo>
                  <a:lnTo>
                    <a:pt x="34" y="64"/>
                  </a:lnTo>
                  <a:lnTo>
                    <a:pt x="36" y="64"/>
                  </a:lnTo>
                  <a:lnTo>
                    <a:pt x="37" y="63"/>
                  </a:lnTo>
                  <a:lnTo>
                    <a:pt x="36" y="55"/>
                  </a:lnTo>
                  <a:lnTo>
                    <a:pt x="34" y="52"/>
                  </a:lnTo>
                  <a:lnTo>
                    <a:pt x="33" y="52"/>
                  </a:lnTo>
                  <a:lnTo>
                    <a:pt x="25" y="55"/>
                  </a:lnTo>
                  <a:lnTo>
                    <a:pt x="24" y="56"/>
                  </a:lnTo>
                  <a:lnTo>
                    <a:pt x="24" y="57"/>
                  </a:lnTo>
                  <a:lnTo>
                    <a:pt x="25" y="59"/>
                  </a:lnTo>
                  <a:lnTo>
                    <a:pt x="26" y="59"/>
                  </a:lnTo>
                  <a:lnTo>
                    <a:pt x="28" y="59"/>
                  </a:lnTo>
                  <a:lnTo>
                    <a:pt x="29" y="59"/>
                  </a:lnTo>
                  <a:lnTo>
                    <a:pt x="30" y="57"/>
                  </a:lnTo>
                  <a:lnTo>
                    <a:pt x="32" y="59"/>
                  </a:lnTo>
                  <a:lnTo>
                    <a:pt x="32" y="60"/>
                  </a:lnTo>
                  <a:lnTo>
                    <a:pt x="29" y="61"/>
                  </a:lnTo>
                  <a:lnTo>
                    <a:pt x="26" y="61"/>
                  </a:lnTo>
                  <a:lnTo>
                    <a:pt x="24" y="63"/>
                  </a:lnTo>
                  <a:lnTo>
                    <a:pt x="20" y="63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6" y="64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5" y="56"/>
                  </a:lnTo>
                  <a:lnTo>
                    <a:pt x="15" y="55"/>
                  </a:lnTo>
                  <a:lnTo>
                    <a:pt x="16" y="53"/>
                  </a:lnTo>
                  <a:lnTo>
                    <a:pt x="17" y="53"/>
                  </a:lnTo>
                  <a:lnTo>
                    <a:pt x="38" y="47"/>
                  </a:lnTo>
                  <a:lnTo>
                    <a:pt x="40" y="47"/>
                  </a:lnTo>
                  <a:lnTo>
                    <a:pt x="41" y="47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42" y="65"/>
                  </a:lnTo>
                  <a:lnTo>
                    <a:pt x="42" y="67"/>
                  </a:lnTo>
                  <a:lnTo>
                    <a:pt x="41" y="68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9" y="74"/>
                  </a:lnTo>
                  <a:lnTo>
                    <a:pt x="8" y="74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5" y="73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40" y="39"/>
                  </a:lnTo>
                  <a:lnTo>
                    <a:pt x="43" y="36"/>
                  </a:lnTo>
                  <a:lnTo>
                    <a:pt x="45" y="35"/>
                  </a:lnTo>
                  <a:lnTo>
                    <a:pt x="47" y="32"/>
                  </a:lnTo>
                  <a:lnTo>
                    <a:pt x="47" y="31"/>
                  </a:lnTo>
                  <a:lnTo>
                    <a:pt x="47" y="30"/>
                  </a:lnTo>
                  <a:lnTo>
                    <a:pt x="47" y="29"/>
                  </a:lnTo>
                  <a:lnTo>
                    <a:pt x="47" y="9"/>
                  </a:lnTo>
                  <a:lnTo>
                    <a:pt x="47" y="5"/>
                  </a:lnTo>
                  <a:lnTo>
                    <a:pt x="46" y="2"/>
                  </a:lnTo>
                  <a:lnTo>
                    <a:pt x="43" y="1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8" y="0"/>
                  </a:lnTo>
                  <a:close/>
                  <a:moveTo>
                    <a:pt x="8" y="40"/>
                  </a:move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59" name="Freeform 36"/>
            <p:cNvSpPr>
              <a:spLocks noEditPoints="1"/>
            </p:cNvSpPr>
            <p:nvPr/>
          </p:nvSpPr>
          <p:spPr bwMode="auto">
            <a:xfrm>
              <a:off x="6134101" y="1343025"/>
              <a:ext cx="74613" cy="128588"/>
            </a:xfrm>
            <a:custGeom>
              <a:avLst/>
              <a:gdLst>
                <a:gd name="T0" fmla="*/ 5 w 47"/>
                <a:gd name="T1" fmla="*/ 6 h 81"/>
                <a:gd name="T2" fmla="*/ 0 w 47"/>
                <a:gd name="T3" fmla="*/ 11 h 81"/>
                <a:gd name="T4" fmla="*/ 0 w 47"/>
                <a:gd name="T5" fmla="*/ 31 h 81"/>
                <a:gd name="T6" fmla="*/ 5 w 47"/>
                <a:gd name="T7" fmla="*/ 38 h 81"/>
                <a:gd name="T8" fmla="*/ 36 w 47"/>
                <a:gd name="T9" fmla="*/ 30 h 81"/>
                <a:gd name="T10" fmla="*/ 38 w 47"/>
                <a:gd name="T11" fmla="*/ 25 h 81"/>
                <a:gd name="T12" fmla="*/ 37 w 47"/>
                <a:gd name="T13" fmla="*/ 13 h 81"/>
                <a:gd name="T14" fmla="*/ 32 w 47"/>
                <a:gd name="T15" fmla="*/ 10 h 81"/>
                <a:gd name="T16" fmla="*/ 12 w 47"/>
                <a:gd name="T17" fmla="*/ 14 h 81"/>
                <a:gd name="T18" fmla="*/ 11 w 47"/>
                <a:gd name="T19" fmla="*/ 26 h 81"/>
                <a:gd name="T20" fmla="*/ 15 w 47"/>
                <a:gd name="T21" fmla="*/ 27 h 81"/>
                <a:gd name="T22" fmla="*/ 28 w 47"/>
                <a:gd name="T23" fmla="*/ 21 h 81"/>
                <a:gd name="T24" fmla="*/ 24 w 47"/>
                <a:gd name="T25" fmla="*/ 19 h 81"/>
                <a:gd name="T26" fmla="*/ 16 w 47"/>
                <a:gd name="T27" fmla="*/ 21 h 81"/>
                <a:gd name="T28" fmla="*/ 21 w 47"/>
                <a:gd name="T29" fmla="*/ 18 h 81"/>
                <a:gd name="T30" fmla="*/ 30 w 47"/>
                <a:gd name="T31" fmla="*/ 15 h 81"/>
                <a:gd name="T32" fmla="*/ 33 w 47"/>
                <a:gd name="T33" fmla="*/ 15 h 81"/>
                <a:gd name="T34" fmla="*/ 33 w 47"/>
                <a:gd name="T35" fmla="*/ 25 h 81"/>
                <a:gd name="T36" fmla="*/ 30 w 47"/>
                <a:gd name="T37" fmla="*/ 27 h 81"/>
                <a:gd name="T38" fmla="*/ 5 w 47"/>
                <a:gd name="T39" fmla="*/ 31 h 81"/>
                <a:gd name="T40" fmla="*/ 5 w 47"/>
                <a:gd name="T41" fmla="*/ 11 h 81"/>
                <a:gd name="T42" fmla="*/ 38 w 47"/>
                <a:gd name="T43" fmla="*/ 5 h 81"/>
                <a:gd name="T44" fmla="*/ 42 w 47"/>
                <a:gd name="T45" fmla="*/ 6 h 81"/>
                <a:gd name="T46" fmla="*/ 42 w 47"/>
                <a:gd name="T47" fmla="*/ 31 h 81"/>
                <a:gd name="T48" fmla="*/ 37 w 47"/>
                <a:gd name="T49" fmla="*/ 34 h 81"/>
                <a:gd name="T50" fmla="*/ 19 w 47"/>
                <a:gd name="T51" fmla="*/ 39 h 81"/>
                <a:gd name="T52" fmla="*/ 5 w 47"/>
                <a:gd name="T53" fmla="*/ 40 h 81"/>
                <a:gd name="T54" fmla="*/ 2 w 47"/>
                <a:gd name="T55" fmla="*/ 44 h 81"/>
                <a:gd name="T56" fmla="*/ 0 w 47"/>
                <a:gd name="T57" fmla="*/ 73 h 81"/>
                <a:gd name="T58" fmla="*/ 3 w 47"/>
                <a:gd name="T59" fmla="*/ 78 h 81"/>
                <a:gd name="T60" fmla="*/ 9 w 47"/>
                <a:gd name="T61" fmla="*/ 80 h 81"/>
                <a:gd name="T62" fmla="*/ 42 w 47"/>
                <a:gd name="T63" fmla="*/ 72 h 81"/>
                <a:gd name="T64" fmla="*/ 47 w 47"/>
                <a:gd name="T65" fmla="*/ 65 h 81"/>
                <a:gd name="T66" fmla="*/ 46 w 47"/>
                <a:gd name="T67" fmla="*/ 47 h 81"/>
                <a:gd name="T68" fmla="*/ 40 w 47"/>
                <a:gd name="T69" fmla="*/ 43 h 81"/>
                <a:gd name="T70" fmla="*/ 13 w 47"/>
                <a:gd name="T71" fmla="*/ 49 h 81"/>
                <a:gd name="T72" fmla="*/ 9 w 47"/>
                <a:gd name="T73" fmla="*/ 53 h 81"/>
                <a:gd name="T74" fmla="*/ 9 w 47"/>
                <a:gd name="T75" fmla="*/ 65 h 81"/>
                <a:gd name="T76" fmla="*/ 15 w 47"/>
                <a:gd name="T77" fmla="*/ 69 h 81"/>
                <a:gd name="T78" fmla="*/ 36 w 47"/>
                <a:gd name="T79" fmla="*/ 64 h 81"/>
                <a:gd name="T80" fmla="*/ 34 w 47"/>
                <a:gd name="T81" fmla="*/ 53 h 81"/>
                <a:gd name="T82" fmla="*/ 32 w 47"/>
                <a:gd name="T83" fmla="*/ 53 h 81"/>
                <a:gd name="T84" fmla="*/ 23 w 47"/>
                <a:gd name="T85" fmla="*/ 57 h 81"/>
                <a:gd name="T86" fmla="*/ 26 w 47"/>
                <a:gd name="T87" fmla="*/ 60 h 81"/>
                <a:gd name="T88" fmla="*/ 30 w 47"/>
                <a:gd name="T89" fmla="*/ 60 h 81"/>
                <a:gd name="T90" fmla="*/ 25 w 47"/>
                <a:gd name="T91" fmla="*/ 63 h 81"/>
                <a:gd name="T92" fmla="*/ 19 w 47"/>
                <a:gd name="T93" fmla="*/ 64 h 81"/>
                <a:gd name="T94" fmla="*/ 15 w 47"/>
                <a:gd name="T95" fmla="*/ 64 h 81"/>
                <a:gd name="T96" fmla="*/ 15 w 47"/>
                <a:gd name="T97" fmla="*/ 55 h 81"/>
                <a:gd name="T98" fmla="*/ 37 w 47"/>
                <a:gd name="T99" fmla="*/ 48 h 81"/>
                <a:gd name="T100" fmla="*/ 41 w 47"/>
                <a:gd name="T101" fmla="*/ 48 h 81"/>
                <a:gd name="T102" fmla="*/ 42 w 47"/>
                <a:gd name="T103" fmla="*/ 65 h 81"/>
                <a:gd name="T104" fmla="*/ 40 w 47"/>
                <a:gd name="T105" fmla="*/ 68 h 81"/>
                <a:gd name="T106" fmla="*/ 7 w 47"/>
                <a:gd name="T107" fmla="*/ 76 h 81"/>
                <a:gd name="T108" fmla="*/ 5 w 47"/>
                <a:gd name="T109" fmla="*/ 73 h 81"/>
                <a:gd name="T110" fmla="*/ 5 w 47"/>
                <a:gd name="T111" fmla="*/ 47 h 81"/>
                <a:gd name="T112" fmla="*/ 8 w 47"/>
                <a:gd name="T113" fmla="*/ 45 h 81"/>
                <a:gd name="T114" fmla="*/ 45 w 47"/>
                <a:gd name="T115" fmla="*/ 35 h 81"/>
                <a:gd name="T116" fmla="*/ 47 w 47"/>
                <a:gd name="T117" fmla="*/ 30 h 81"/>
                <a:gd name="T118" fmla="*/ 46 w 47"/>
                <a:gd name="T119" fmla="*/ 6 h 81"/>
                <a:gd name="T120" fmla="*/ 41 w 47"/>
                <a:gd name="T121" fmla="*/ 0 h 81"/>
                <a:gd name="T122" fmla="*/ 8 w 47"/>
                <a:gd name="T123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81">
                  <a:moveTo>
                    <a:pt x="37" y="0"/>
                  </a:moveTo>
                  <a:lnTo>
                    <a:pt x="9" y="5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27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5" y="38"/>
                  </a:lnTo>
                  <a:lnTo>
                    <a:pt x="8" y="36"/>
                  </a:lnTo>
                  <a:lnTo>
                    <a:pt x="32" y="31"/>
                  </a:lnTo>
                  <a:lnTo>
                    <a:pt x="36" y="30"/>
                  </a:lnTo>
                  <a:lnTo>
                    <a:pt x="37" y="27"/>
                  </a:lnTo>
                  <a:lnTo>
                    <a:pt x="38" y="26"/>
                  </a:lnTo>
                  <a:lnTo>
                    <a:pt x="38" y="25"/>
                  </a:lnTo>
                  <a:lnTo>
                    <a:pt x="38" y="17"/>
                  </a:lnTo>
                  <a:lnTo>
                    <a:pt x="38" y="14"/>
                  </a:lnTo>
                  <a:lnTo>
                    <a:pt x="37" y="13"/>
                  </a:lnTo>
                  <a:lnTo>
                    <a:pt x="36" y="11"/>
                  </a:lnTo>
                  <a:lnTo>
                    <a:pt x="33" y="10"/>
                  </a:lnTo>
                  <a:lnTo>
                    <a:pt x="32" y="10"/>
                  </a:lnTo>
                  <a:lnTo>
                    <a:pt x="30" y="10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7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2" y="26"/>
                  </a:lnTo>
                  <a:lnTo>
                    <a:pt x="13" y="27"/>
                  </a:lnTo>
                  <a:lnTo>
                    <a:pt x="15" y="27"/>
                  </a:lnTo>
                  <a:lnTo>
                    <a:pt x="25" y="23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26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19" y="21"/>
                  </a:lnTo>
                  <a:lnTo>
                    <a:pt x="16" y="21"/>
                  </a:lnTo>
                  <a:lnTo>
                    <a:pt x="16" y="18"/>
                  </a:lnTo>
                  <a:lnTo>
                    <a:pt x="19" y="18"/>
                  </a:lnTo>
                  <a:lnTo>
                    <a:pt x="21" y="18"/>
                  </a:lnTo>
                  <a:lnTo>
                    <a:pt x="25" y="17"/>
                  </a:lnTo>
                  <a:lnTo>
                    <a:pt x="28" y="17"/>
                  </a:lnTo>
                  <a:lnTo>
                    <a:pt x="30" y="15"/>
                  </a:lnTo>
                  <a:lnTo>
                    <a:pt x="32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3" y="25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0" y="27"/>
                  </a:lnTo>
                  <a:lnTo>
                    <a:pt x="7" y="32"/>
                  </a:lnTo>
                  <a:lnTo>
                    <a:pt x="5" y="32"/>
                  </a:lnTo>
                  <a:lnTo>
                    <a:pt x="5" y="31"/>
                  </a:lnTo>
                  <a:lnTo>
                    <a:pt x="5" y="27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38" y="5"/>
                  </a:lnTo>
                  <a:lnTo>
                    <a:pt x="40" y="5"/>
                  </a:lnTo>
                  <a:lnTo>
                    <a:pt x="41" y="5"/>
                  </a:lnTo>
                  <a:lnTo>
                    <a:pt x="42" y="6"/>
                  </a:lnTo>
                  <a:lnTo>
                    <a:pt x="42" y="10"/>
                  </a:lnTo>
                  <a:lnTo>
                    <a:pt x="42" y="30"/>
                  </a:lnTo>
                  <a:lnTo>
                    <a:pt x="42" y="31"/>
                  </a:lnTo>
                  <a:lnTo>
                    <a:pt x="41" y="32"/>
                  </a:lnTo>
                  <a:lnTo>
                    <a:pt x="40" y="32"/>
                  </a:lnTo>
                  <a:lnTo>
                    <a:pt x="37" y="34"/>
                  </a:lnTo>
                  <a:lnTo>
                    <a:pt x="34" y="35"/>
                  </a:lnTo>
                  <a:lnTo>
                    <a:pt x="26" y="36"/>
                  </a:lnTo>
                  <a:lnTo>
                    <a:pt x="19" y="39"/>
                  </a:lnTo>
                  <a:lnTo>
                    <a:pt x="11" y="40"/>
                  </a:lnTo>
                  <a:lnTo>
                    <a:pt x="7" y="40"/>
                  </a:lnTo>
                  <a:lnTo>
                    <a:pt x="5" y="40"/>
                  </a:lnTo>
                  <a:lnTo>
                    <a:pt x="4" y="42"/>
                  </a:lnTo>
                  <a:lnTo>
                    <a:pt x="3" y="43"/>
                  </a:lnTo>
                  <a:lnTo>
                    <a:pt x="2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3" y="78"/>
                  </a:lnTo>
                  <a:lnTo>
                    <a:pt x="4" y="80"/>
                  </a:lnTo>
                  <a:lnTo>
                    <a:pt x="7" y="81"/>
                  </a:lnTo>
                  <a:lnTo>
                    <a:pt x="9" y="80"/>
                  </a:lnTo>
                  <a:lnTo>
                    <a:pt x="40" y="73"/>
                  </a:lnTo>
                  <a:lnTo>
                    <a:pt x="41" y="73"/>
                  </a:lnTo>
                  <a:lnTo>
                    <a:pt x="42" y="72"/>
                  </a:lnTo>
                  <a:lnTo>
                    <a:pt x="45" y="70"/>
                  </a:lnTo>
                  <a:lnTo>
                    <a:pt x="46" y="68"/>
                  </a:lnTo>
                  <a:lnTo>
                    <a:pt x="47" y="65"/>
                  </a:lnTo>
                  <a:lnTo>
                    <a:pt x="47" y="49"/>
                  </a:lnTo>
                  <a:lnTo>
                    <a:pt x="46" y="48"/>
                  </a:lnTo>
                  <a:lnTo>
                    <a:pt x="46" y="47"/>
                  </a:lnTo>
                  <a:lnTo>
                    <a:pt x="45" y="44"/>
                  </a:lnTo>
                  <a:lnTo>
                    <a:pt x="42" y="43"/>
                  </a:lnTo>
                  <a:lnTo>
                    <a:pt x="40" y="43"/>
                  </a:lnTo>
                  <a:lnTo>
                    <a:pt x="36" y="43"/>
                  </a:lnTo>
                  <a:lnTo>
                    <a:pt x="15" y="48"/>
                  </a:lnTo>
                  <a:lnTo>
                    <a:pt x="13" y="49"/>
                  </a:lnTo>
                  <a:lnTo>
                    <a:pt x="12" y="49"/>
                  </a:lnTo>
                  <a:lnTo>
                    <a:pt x="11" y="51"/>
                  </a:lnTo>
                  <a:lnTo>
                    <a:pt x="9" y="53"/>
                  </a:lnTo>
                  <a:lnTo>
                    <a:pt x="9" y="56"/>
                  </a:lnTo>
                  <a:lnTo>
                    <a:pt x="9" y="64"/>
                  </a:lnTo>
                  <a:lnTo>
                    <a:pt x="9" y="65"/>
                  </a:lnTo>
                  <a:lnTo>
                    <a:pt x="11" y="66"/>
                  </a:lnTo>
                  <a:lnTo>
                    <a:pt x="12" y="68"/>
                  </a:lnTo>
                  <a:lnTo>
                    <a:pt x="15" y="69"/>
                  </a:lnTo>
                  <a:lnTo>
                    <a:pt x="19" y="69"/>
                  </a:lnTo>
                  <a:lnTo>
                    <a:pt x="34" y="65"/>
                  </a:lnTo>
                  <a:lnTo>
                    <a:pt x="36" y="64"/>
                  </a:lnTo>
                  <a:lnTo>
                    <a:pt x="36" y="63"/>
                  </a:lnTo>
                  <a:lnTo>
                    <a:pt x="36" y="5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33" y="52"/>
                  </a:lnTo>
                  <a:lnTo>
                    <a:pt x="32" y="53"/>
                  </a:lnTo>
                  <a:lnTo>
                    <a:pt x="25" y="55"/>
                  </a:lnTo>
                  <a:lnTo>
                    <a:pt x="24" y="56"/>
                  </a:lnTo>
                  <a:lnTo>
                    <a:pt x="23" y="57"/>
                  </a:lnTo>
                  <a:lnTo>
                    <a:pt x="24" y="59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8" y="59"/>
                  </a:lnTo>
                  <a:lnTo>
                    <a:pt x="30" y="59"/>
                  </a:lnTo>
                  <a:lnTo>
                    <a:pt x="30" y="60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5" y="63"/>
                  </a:lnTo>
                  <a:lnTo>
                    <a:pt x="23" y="63"/>
                  </a:lnTo>
                  <a:lnTo>
                    <a:pt x="20" y="64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3" y="63"/>
                  </a:lnTo>
                  <a:lnTo>
                    <a:pt x="15" y="56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6" y="53"/>
                  </a:lnTo>
                  <a:lnTo>
                    <a:pt x="37" y="48"/>
                  </a:lnTo>
                  <a:lnTo>
                    <a:pt x="40" y="48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65"/>
                  </a:lnTo>
                  <a:lnTo>
                    <a:pt x="41" y="66"/>
                  </a:lnTo>
                  <a:lnTo>
                    <a:pt x="41" y="68"/>
                  </a:lnTo>
                  <a:lnTo>
                    <a:pt x="40" y="68"/>
                  </a:lnTo>
                  <a:lnTo>
                    <a:pt x="38" y="68"/>
                  </a:lnTo>
                  <a:lnTo>
                    <a:pt x="8" y="76"/>
                  </a:lnTo>
                  <a:lnTo>
                    <a:pt x="7" y="7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73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8" y="45"/>
                  </a:lnTo>
                  <a:lnTo>
                    <a:pt x="38" y="39"/>
                  </a:lnTo>
                  <a:lnTo>
                    <a:pt x="42" y="38"/>
                  </a:lnTo>
                  <a:lnTo>
                    <a:pt x="45" y="35"/>
                  </a:lnTo>
                  <a:lnTo>
                    <a:pt x="46" y="32"/>
                  </a:lnTo>
                  <a:lnTo>
                    <a:pt x="46" y="31"/>
                  </a:lnTo>
                  <a:lnTo>
                    <a:pt x="47" y="30"/>
                  </a:lnTo>
                  <a:lnTo>
                    <a:pt x="46" y="30"/>
                  </a:lnTo>
                  <a:lnTo>
                    <a:pt x="47" y="10"/>
                  </a:lnTo>
                  <a:lnTo>
                    <a:pt x="46" y="6"/>
                  </a:lnTo>
                  <a:lnTo>
                    <a:pt x="45" y="4"/>
                  </a:lnTo>
                  <a:lnTo>
                    <a:pt x="43" y="1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7" y="0"/>
                  </a:lnTo>
                  <a:close/>
                  <a:moveTo>
                    <a:pt x="8" y="40"/>
                  </a:move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0" name="Freeform 37"/>
            <p:cNvSpPr/>
            <p:nvPr/>
          </p:nvSpPr>
          <p:spPr bwMode="auto">
            <a:xfrm>
              <a:off x="6219826" y="1316038"/>
              <a:ext cx="74613" cy="134938"/>
            </a:xfrm>
            <a:custGeom>
              <a:avLst/>
              <a:gdLst>
                <a:gd name="T0" fmla="*/ 3 w 47"/>
                <a:gd name="T1" fmla="*/ 13 h 85"/>
                <a:gd name="T2" fmla="*/ 1 w 47"/>
                <a:gd name="T3" fmla="*/ 18 h 85"/>
                <a:gd name="T4" fmla="*/ 4 w 47"/>
                <a:gd name="T5" fmla="*/ 40 h 85"/>
                <a:gd name="T6" fmla="*/ 35 w 47"/>
                <a:gd name="T7" fmla="*/ 30 h 85"/>
                <a:gd name="T8" fmla="*/ 39 w 47"/>
                <a:gd name="T9" fmla="*/ 25 h 85"/>
                <a:gd name="T10" fmla="*/ 37 w 47"/>
                <a:gd name="T11" fmla="*/ 11 h 85"/>
                <a:gd name="T12" fmla="*/ 13 w 47"/>
                <a:gd name="T13" fmla="*/ 17 h 85"/>
                <a:gd name="T14" fmla="*/ 12 w 47"/>
                <a:gd name="T15" fmla="*/ 28 h 85"/>
                <a:gd name="T16" fmla="*/ 26 w 47"/>
                <a:gd name="T17" fmla="*/ 26 h 85"/>
                <a:gd name="T18" fmla="*/ 26 w 47"/>
                <a:gd name="T19" fmla="*/ 21 h 85"/>
                <a:gd name="T20" fmla="*/ 20 w 47"/>
                <a:gd name="T21" fmla="*/ 23 h 85"/>
                <a:gd name="T22" fmla="*/ 21 w 47"/>
                <a:gd name="T23" fmla="*/ 19 h 85"/>
                <a:gd name="T24" fmla="*/ 31 w 47"/>
                <a:gd name="T25" fmla="*/ 17 h 85"/>
                <a:gd name="T26" fmla="*/ 34 w 47"/>
                <a:gd name="T27" fmla="*/ 15 h 85"/>
                <a:gd name="T28" fmla="*/ 33 w 47"/>
                <a:gd name="T29" fmla="*/ 26 h 85"/>
                <a:gd name="T30" fmla="*/ 7 w 47"/>
                <a:gd name="T31" fmla="*/ 36 h 85"/>
                <a:gd name="T32" fmla="*/ 5 w 47"/>
                <a:gd name="T33" fmla="*/ 28 h 85"/>
                <a:gd name="T34" fmla="*/ 7 w 47"/>
                <a:gd name="T35" fmla="*/ 15 h 85"/>
                <a:gd name="T36" fmla="*/ 41 w 47"/>
                <a:gd name="T37" fmla="*/ 4 h 85"/>
                <a:gd name="T38" fmla="*/ 42 w 47"/>
                <a:gd name="T39" fmla="*/ 8 h 85"/>
                <a:gd name="T40" fmla="*/ 41 w 47"/>
                <a:gd name="T41" fmla="*/ 32 h 85"/>
                <a:gd name="T42" fmla="*/ 18 w 47"/>
                <a:gd name="T43" fmla="*/ 42 h 85"/>
                <a:gd name="T44" fmla="*/ 3 w 47"/>
                <a:gd name="T45" fmla="*/ 47 h 85"/>
                <a:gd name="T46" fmla="*/ 0 w 47"/>
                <a:gd name="T47" fmla="*/ 78 h 85"/>
                <a:gd name="T48" fmla="*/ 5 w 47"/>
                <a:gd name="T49" fmla="*/ 83 h 85"/>
                <a:gd name="T50" fmla="*/ 42 w 47"/>
                <a:gd name="T51" fmla="*/ 72 h 85"/>
                <a:gd name="T52" fmla="*/ 47 w 47"/>
                <a:gd name="T53" fmla="*/ 64 h 85"/>
                <a:gd name="T54" fmla="*/ 45 w 47"/>
                <a:gd name="T55" fmla="*/ 43 h 85"/>
                <a:gd name="T56" fmla="*/ 16 w 47"/>
                <a:gd name="T57" fmla="*/ 52 h 85"/>
                <a:gd name="T58" fmla="*/ 9 w 47"/>
                <a:gd name="T59" fmla="*/ 60 h 85"/>
                <a:gd name="T60" fmla="*/ 12 w 47"/>
                <a:gd name="T61" fmla="*/ 72 h 85"/>
                <a:gd name="T62" fmla="*/ 35 w 47"/>
                <a:gd name="T63" fmla="*/ 64 h 85"/>
                <a:gd name="T64" fmla="*/ 34 w 47"/>
                <a:gd name="T65" fmla="*/ 53 h 85"/>
                <a:gd name="T66" fmla="*/ 24 w 47"/>
                <a:gd name="T67" fmla="*/ 57 h 85"/>
                <a:gd name="T68" fmla="*/ 27 w 47"/>
                <a:gd name="T69" fmla="*/ 60 h 85"/>
                <a:gd name="T70" fmla="*/ 31 w 47"/>
                <a:gd name="T71" fmla="*/ 61 h 85"/>
                <a:gd name="T72" fmla="*/ 20 w 47"/>
                <a:gd name="T73" fmla="*/ 65 h 85"/>
                <a:gd name="T74" fmla="*/ 14 w 47"/>
                <a:gd name="T75" fmla="*/ 66 h 85"/>
                <a:gd name="T76" fmla="*/ 16 w 47"/>
                <a:gd name="T77" fmla="*/ 56 h 85"/>
                <a:gd name="T78" fmla="*/ 42 w 47"/>
                <a:gd name="T79" fmla="*/ 47 h 85"/>
                <a:gd name="T80" fmla="*/ 42 w 47"/>
                <a:gd name="T81" fmla="*/ 65 h 85"/>
                <a:gd name="T82" fmla="*/ 9 w 47"/>
                <a:gd name="T83" fmla="*/ 80 h 85"/>
                <a:gd name="T84" fmla="*/ 5 w 47"/>
                <a:gd name="T85" fmla="*/ 78 h 85"/>
                <a:gd name="T86" fmla="*/ 8 w 47"/>
                <a:gd name="T87" fmla="*/ 49 h 85"/>
                <a:gd name="T88" fmla="*/ 43 w 47"/>
                <a:gd name="T89" fmla="*/ 36 h 85"/>
                <a:gd name="T90" fmla="*/ 47 w 47"/>
                <a:gd name="T91" fmla="*/ 28 h 85"/>
                <a:gd name="T92" fmla="*/ 46 w 47"/>
                <a:gd name="T93" fmla="*/ 2 h 85"/>
                <a:gd name="T94" fmla="*/ 38 w 47"/>
                <a:gd name="T9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7" h="85">
                  <a:moveTo>
                    <a:pt x="37" y="0"/>
                  </a:moveTo>
                  <a:lnTo>
                    <a:pt x="9" y="9"/>
                  </a:lnTo>
                  <a:lnTo>
                    <a:pt x="5" y="10"/>
                  </a:lnTo>
                  <a:lnTo>
                    <a:pt x="3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1" y="17"/>
                  </a:lnTo>
                  <a:lnTo>
                    <a:pt x="1" y="18"/>
                  </a:lnTo>
                  <a:lnTo>
                    <a:pt x="1" y="32"/>
                  </a:lnTo>
                  <a:lnTo>
                    <a:pt x="1" y="36"/>
                  </a:lnTo>
                  <a:lnTo>
                    <a:pt x="3" y="39"/>
                  </a:lnTo>
                  <a:lnTo>
                    <a:pt x="4" y="40"/>
                  </a:lnTo>
                  <a:lnTo>
                    <a:pt x="7" y="42"/>
                  </a:lnTo>
                  <a:lnTo>
                    <a:pt x="9" y="40"/>
                  </a:lnTo>
                  <a:lnTo>
                    <a:pt x="33" y="32"/>
                  </a:lnTo>
                  <a:lnTo>
                    <a:pt x="35" y="30"/>
                  </a:lnTo>
                  <a:lnTo>
                    <a:pt x="38" y="28"/>
                  </a:lnTo>
                  <a:lnTo>
                    <a:pt x="38" y="26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38" y="15"/>
                  </a:lnTo>
                  <a:lnTo>
                    <a:pt x="38" y="14"/>
                  </a:lnTo>
                  <a:lnTo>
                    <a:pt x="38" y="13"/>
                  </a:lnTo>
                  <a:lnTo>
                    <a:pt x="37" y="11"/>
                  </a:lnTo>
                  <a:lnTo>
                    <a:pt x="34" y="10"/>
                  </a:lnTo>
                  <a:lnTo>
                    <a:pt x="31" y="11"/>
                  </a:lnTo>
                  <a:lnTo>
                    <a:pt x="30" y="11"/>
                  </a:lnTo>
                  <a:lnTo>
                    <a:pt x="13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4" y="30"/>
                  </a:lnTo>
                  <a:lnTo>
                    <a:pt x="26" y="26"/>
                  </a:lnTo>
                  <a:lnTo>
                    <a:pt x="27" y="25"/>
                  </a:lnTo>
                  <a:lnTo>
                    <a:pt x="27" y="23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20" y="23"/>
                  </a:lnTo>
                  <a:lnTo>
                    <a:pt x="17" y="23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21" y="19"/>
                  </a:lnTo>
                  <a:lnTo>
                    <a:pt x="24" y="19"/>
                  </a:lnTo>
                  <a:lnTo>
                    <a:pt x="27" y="18"/>
                  </a:lnTo>
                  <a:lnTo>
                    <a:pt x="30" y="17"/>
                  </a:lnTo>
                  <a:lnTo>
                    <a:pt x="31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4" y="17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3" y="26"/>
                  </a:lnTo>
                  <a:lnTo>
                    <a:pt x="30" y="27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5"/>
                  </a:lnTo>
                  <a:lnTo>
                    <a:pt x="5" y="32"/>
                  </a:lnTo>
                  <a:lnTo>
                    <a:pt x="5" y="31"/>
                  </a:lnTo>
                  <a:lnTo>
                    <a:pt x="5" y="28"/>
                  </a:lnTo>
                  <a:lnTo>
                    <a:pt x="5" y="25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39" y="5"/>
                  </a:lnTo>
                  <a:lnTo>
                    <a:pt x="41" y="4"/>
                  </a:lnTo>
                  <a:lnTo>
                    <a:pt x="42" y="4"/>
                  </a:lnTo>
                  <a:lnTo>
                    <a:pt x="42" y="5"/>
                  </a:lnTo>
                  <a:lnTo>
                    <a:pt x="42" y="6"/>
                  </a:lnTo>
                  <a:lnTo>
                    <a:pt x="42" y="8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1"/>
                  </a:lnTo>
                  <a:lnTo>
                    <a:pt x="41" y="32"/>
                  </a:lnTo>
                  <a:lnTo>
                    <a:pt x="38" y="34"/>
                  </a:lnTo>
                  <a:lnTo>
                    <a:pt x="34" y="35"/>
                  </a:lnTo>
                  <a:lnTo>
                    <a:pt x="26" y="38"/>
                  </a:lnTo>
                  <a:lnTo>
                    <a:pt x="18" y="42"/>
                  </a:lnTo>
                  <a:lnTo>
                    <a:pt x="10" y="44"/>
                  </a:lnTo>
                  <a:lnTo>
                    <a:pt x="8" y="44"/>
                  </a:lnTo>
                  <a:lnTo>
                    <a:pt x="5" y="45"/>
                  </a:lnTo>
                  <a:lnTo>
                    <a:pt x="3" y="47"/>
                  </a:lnTo>
                  <a:lnTo>
                    <a:pt x="1" y="48"/>
                  </a:lnTo>
                  <a:lnTo>
                    <a:pt x="1" y="51"/>
                  </a:lnTo>
                  <a:lnTo>
                    <a:pt x="0" y="53"/>
                  </a:lnTo>
                  <a:lnTo>
                    <a:pt x="0" y="78"/>
                  </a:lnTo>
                  <a:lnTo>
                    <a:pt x="1" y="80"/>
                  </a:lnTo>
                  <a:lnTo>
                    <a:pt x="1" y="81"/>
                  </a:lnTo>
                  <a:lnTo>
                    <a:pt x="3" y="83"/>
                  </a:lnTo>
                  <a:lnTo>
                    <a:pt x="5" y="83"/>
                  </a:lnTo>
                  <a:lnTo>
                    <a:pt x="8" y="85"/>
                  </a:lnTo>
                  <a:lnTo>
                    <a:pt x="10" y="83"/>
                  </a:lnTo>
                  <a:lnTo>
                    <a:pt x="41" y="73"/>
                  </a:lnTo>
                  <a:lnTo>
                    <a:pt x="42" y="72"/>
                  </a:lnTo>
                  <a:lnTo>
                    <a:pt x="43" y="70"/>
                  </a:lnTo>
                  <a:lnTo>
                    <a:pt x="46" y="69"/>
                  </a:lnTo>
                  <a:lnTo>
                    <a:pt x="47" y="66"/>
                  </a:lnTo>
                  <a:lnTo>
                    <a:pt x="47" y="64"/>
                  </a:lnTo>
                  <a:lnTo>
                    <a:pt x="47" y="48"/>
                  </a:lnTo>
                  <a:lnTo>
                    <a:pt x="47" y="47"/>
                  </a:lnTo>
                  <a:lnTo>
                    <a:pt x="46" y="45"/>
                  </a:lnTo>
                  <a:lnTo>
                    <a:pt x="45" y="43"/>
                  </a:lnTo>
                  <a:lnTo>
                    <a:pt x="42" y="43"/>
                  </a:lnTo>
                  <a:lnTo>
                    <a:pt x="39" y="42"/>
                  </a:lnTo>
                  <a:lnTo>
                    <a:pt x="37" y="43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2" y="53"/>
                  </a:lnTo>
                  <a:lnTo>
                    <a:pt x="10" y="56"/>
                  </a:lnTo>
                  <a:lnTo>
                    <a:pt x="9" y="60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10" y="69"/>
                  </a:lnTo>
                  <a:lnTo>
                    <a:pt x="12" y="72"/>
                  </a:lnTo>
                  <a:lnTo>
                    <a:pt x="16" y="72"/>
                  </a:lnTo>
                  <a:lnTo>
                    <a:pt x="20" y="72"/>
                  </a:lnTo>
                  <a:lnTo>
                    <a:pt x="34" y="65"/>
                  </a:lnTo>
                  <a:lnTo>
                    <a:pt x="35" y="64"/>
                  </a:lnTo>
                  <a:lnTo>
                    <a:pt x="37" y="62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34" y="53"/>
                  </a:lnTo>
                  <a:lnTo>
                    <a:pt x="33" y="53"/>
                  </a:lnTo>
                  <a:lnTo>
                    <a:pt x="31" y="53"/>
                  </a:lnTo>
                  <a:lnTo>
                    <a:pt x="25" y="56"/>
                  </a:lnTo>
                  <a:lnTo>
                    <a:pt x="24" y="57"/>
                  </a:lnTo>
                  <a:lnTo>
                    <a:pt x="24" y="60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27" y="60"/>
                  </a:lnTo>
                  <a:lnTo>
                    <a:pt x="29" y="60"/>
                  </a:lnTo>
                  <a:lnTo>
                    <a:pt x="31" y="59"/>
                  </a:lnTo>
                  <a:lnTo>
                    <a:pt x="31" y="60"/>
                  </a:lnTo>
                  <a:lnTo>
                    <a:pt x="31" y="61"/>
                  </a:lnTo>
                  <a:lnTo>
                    <a:pt x="29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0" y="65"/>
                  </a:lnTo>
                  <a:lnTo>
                    <a:pt x="18" y="66"/>
                  </a:lnTo>
                  <a:lnTo>
                    <a:pt x="17" y="66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0"/>
                  </a:lnTo>
                  <a:lnTo>
                    <a:pt x="16" y="57"/>
                  </a:lnTo>
                  <a:lnTo>
                    <a:pt x="16" y="56"/>
                  </a:lnTo>
                  <a:lnTo>
                    <a:pt x="17" y="56"/>
                  </a:lnTo>
                  <a:lnTo>
                    <a:pt x="38" y="48"/>
                  </a:lnTo>
                  <a:lnTo>
                    <a:pt x="41" y="4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2" y="48"/>
                  </a:lnTo>
                  <a:lnTo>
                    <a:pt x="42" y="64"/>
                  </a:lnTo>
                  <a:lnTo>
                    <a:pt x="42" y="65"/>
                  </a:lnTo>
                  <a:lnTo>
                    <a:pt x="41" y="66"/>
                  </a:lnTo>
                  <a:lnTo>
                    <a:pt x="39" y="68"/>
                  </a:lnTo>
                  <a:lnTo>
                    <a:pt x="39" y="68"/>
                  </a:lnTo>
                  <a:lnTo>
                    <a:pt x="9" y="80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5" y="53"/>
                  </a:lnTo>
                  <a:lnTo>
                    <a:pt x="5" y="52"/>
                  </a:lnTo>
                  <a:lnTo>
                    <a:pt x="7" y="51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9" y="49"/>
                  </a:lnTo>
                  <a:lnTo>
                    <a:pt x="39" y="39"/>
                  </a:lnTo>
                  <a:lnTo>
                    <a:pt x="43" y="36"/>
                  </a:lnTo>
                  <a:lnTo>
                    <a:pt x="46" y="34"/>
                  </a:lnTo>
                  <a:lnTo>
                    <a:pt x="47" y="31"/>
                  </a:lnTo>
                  <a:lnTo>
                    <a:pt x="47" y="30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8"/>
                  </a:lnTo>
                  <a:lnTo>
                    <a:pt x="47" y="5"/>
                  </a:lnTo>
                  <a:lnTo>
                    <a:pt x="46" y="2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1" name="Freeform 38"/>
            <p:cNvSpPr>
              <a:spLocks noEditPoints="1"/>
            </p:cNvSpPr>
            <p:nvPr/>
          </p:nvSpPr>
          <p:spPr bwMode="auto">
            <a:xfrm>
              <a:off x="6064251" y="1639888"/>
              <a:ext cx="74613" cy="128588"/>
            </a:xfrm>
            <a:custGeom>
              <a:avLst/>
              <a:gdLst>
                <a:gd name="T0" fmla="*/ 5 w 47"/>
                <a:gd name="T1" fmla="*/ 6 h 81"/>
                <a:gd name="T2" fmla="*/ 1 w 47"/>
                <a:gd name="T3" fmla="*/ 12 h 81"/>
                <a:gd name="T4" fmla="*/ 1 w 47"/>
                <a:gd name="T5" fmla="*/ 33 h 81"/>
                <a:gd name="T6" fmla="*/ 6 w 47"/>
                <a:gd name="T7" fmla="*/ 38 h 81"/>
                <a:gd name="T8" fmla="*/ 35 w 47"/>
                <a:gd name="T9" fmla="*/ 30 h 81"/>
                <a:gd name="T10" fmla="*/ 38 w 47"/>
                <a:gd name="T11" fmla="*/ 25 h 81"/>
                <a:gd name="T12" fmla="*/ 36 w 47"/>
                <a:gd name="T13" fmla="*/ 13 h 81"/>
                <a:gd name="T14" fmla="*/ 31 w 47"/>
                <a:gd name="T15" fmla="*/ 12 h 81"/>
                <a:gd name="T16" fmla="*/ 11 w 47"/>
                <a:gd name="T17" fmla="*/ 16 h 81"/>
                <a:gd name="T18" fmla="*/ 11 w 47"/>
                <a:gd name="T19" fmla="*/ 26 h 81"/>
                <a:gd name="T20" fmla="*/ 14 w 47"/>
                <a:gd name="T21" fmla="*/ 27 h 81"/>
                <a:gd name="T22" fmla="*/ 27 w 47"/>
                <a:gd name="T23" fmla="*/ 22 h 81"/>
                <a:gd name="T24" fmla="*/ 25 w 47"/>
                <a:gd name="T25" fmla="*/ 20 h 81"/>
                <a:gd name="T26" fmla="*/ 18 w 47"/>
                <a:gd name="T27" fmla="*/ 21 h 81"/>
                <a:gd name="T28" fmla="*/ 18 w 47"/>
                <a:gd name="T29" fmla="*/ 18 h 81"/>
                <a:gd name="T30" fmla="*/ 29 w 47"/>
                <a:gd name="T31" fmla="*/ 17 h 81"/>
                <a:gd name="T32" fmla="*/ 32 w 47"/>
                <a:gd name="T33" fmla="*/ 16 h 81"/>
                <a:gd name="T34" fmla="*/ 32 w 47"/>
                <a:gd name="T35" fmla="*/ 17 h 81"/>
                <a:gd name="T36" fmla="*/ 32 w 47"/>
                <a:gd name="T37" fmla="*/ 26 h 81"/>
                <a:gd name="T38" fmla="*/ 6 w 47"/>
                <a:gd name="T39" fmla="*/ 33 h 81"/>
                <a:gd name="T40" fmla="*/ 5 w 47"/>
                <a:gd name="T41" fmla="*/ 13 h 81"/>
                <a:gd name="T42" fmla="*/ 10 w 47"/>
                <a:gd name="T43" fmla="*/ 10 h 81"/>
                <a:gd name="T44" fmla="*/ 40 w 47"/>
                <a:gd name="T45" fmla="*/ 5 h 81"/>
                <a:gd name="T46" fmla="*/ 42 w 47"/>
                <a:gd name="T47" fmla="*/ 31 h 81"/>
                <a:gd name="T48" fmla="*/ 39 w 47"/>
                <a:gd name="T49" fmla="*/ 34 h 81"/>
                <a:gd name="T50" fmla="*/ 27 w 47"/>
                <a:gd name="T51" fmla="*/ 37 h 81"/>
                <a:gd name="T52" fmla="*/ 8 w 47"/>
                <a:gd name="T53" fmla="*/ 42 h 81"/>
                <a:gd name="T54" fmla="*/ 2 w 47"/>
                <a:gd name="T55" fmla="*/ 43 h 81"/>
                <a:gd name="T56" fmla="*/ 0 w 47"/>
                <a:gd name="T57" fmla="*/ 50 h 81"/>
                <a:gd name="T58" fmla="*/ 1 w 47"/>
                <a:gd name="T59" fmla="*/ 77 h 81"/>
                <a:gd name="T60" fmla="*/ 6 w 47"/>
                <a:gd name="T61" fmla="*/ 81 h 81"/>
                <a:gd name="T62" fmla="*/ 40 w 47"/>
                <a:gd name="T63" fmla="*/ 73 h 81"/>
                <a:gd name="T64" fmla="*/ 46 w 47"/>
                <a:gd name="T65" fmla="*/ 69 h 81"/>
                <a:gd name="T66" fmla="*/ 47 w 47"/>
                <a:gd name="T67" fmla="*/ 48 h 81"/>
                <a:gd name="T68" fmla="*/ 42 w 47"/>
                <a:gd name="T69" fmla="*/ 44 h 81"/>
                <a:gd name="T70" fmla="*/ 15 w 47"/>
                <a:gd name="T71" fmla="*/ 50 h 81"/>
                <a:gd name="T72" fmla="*/ 10 w 47"/>
                <a:gd name="T73" fmla="*/ 52 h 81"/>
                <a:gd name="T74" fmla="*/ 9 w 47"/>
                <a:gd name="T75" fmla="*/ 64 h 81"/>
                <a:gd name="T76" fmla="*/ 11 w 47"/>
                <a:gd name="T77" fmla="*/ 69 h 81"/>
                <a:gd name="T78" fmla="*/ 34 w 47"/>
                <a:gd name="T79" fmla="*/ 65 h 81"/>
                <a:gd name="T80" fmla="*/ 35 w 47"/>
                <a:gd name="T81" fmla="*/ 56 h 81"/>
                <a:gd name="T82" fmla="*/ 31 w 47"/>
                <a:gd name="T83" fmla="*/ 54 h 81"/>
                <a:gd name="T84" fmla="*/ 23 w 47"/>
                <a:gd name="T85" fmla="*/ 59 h 81"/>
                <a:gd name="T86" fmla="*/ 27 w 47"/>
                <a:gd name="T87" fmla="*/ 60 h 81"/>
                <a:gd name="T88" fmla="*/ 30 w 47"/>
                <a:gd name="T89" fmla="*/ 60 h 81"/>
                <a:gd name="T90" fmla="*/ 26 w 47"/>
                <a:gd name="T91" fmla="*/ 63 h 81"/>
                <a:gd name="T92" fmla="*/ 18 w 47"/>
                <a:gd name="T93" fmla="*/ 65 h 81"/>
                <a:gd name="T94" fmla="*/ 14 w 47"/>
                <a:gd name="T95" fmla="*/ 64 h 81"/>
                <a:gd name="T96" fmla="*/ 14 w 47"/>
                <a:gd name="T97" fmla="*/ 55 h 81"/>
                <a:gd name="T98" fmla="*/ 36 w 47"/>
                <a:gd name="T99" fmla="*/ 48 h 81"/>
                <a:gd name="T100" fmla="*/ 42 w 47"/>
                <a:gd name="T101" fmla="*/ 50 h 81"/>
                <a:gd name="T102" fmla="*/ 42 w 47"/>
                <a:gd name="T103" fmla="*/ 65 h 81"/>
                <a:gd name="T104" fmla="*/ 39 w 47"/>
                <a:gd name="T105" fmla="*/ 69 h 81"/>
                <a:gd name="T106" fmla="*/ 6 w 47"/>
                <a:gd name="T107" fmla="*/ 76 h 81"/>
                <a:gd name="T108" fmla="*/ 5 w 47"/>
                <a:gd name="T109" fmla="*/ 74 h 81"/>
                <a:gd name="T110" fmla="*/ 5 w 47"/>
                <a:gd name="T111" fmla="*/ 47 h 81"/>
                <a:gd name="T112" fmla="*/ 8 w 47"/>
                <a:gd name="T113" fmla="*/ 47 h 81"/>
                <a:gd name="T114" fmla="*/ 44 w 47"/>
                <a:gd name="T115" fmla="*/ 35 h 81"/>
                <a:gd name="T116" fmla="*/ 47 w 47"/>
                <a:gd name="T117" fmla="*/ 30 h 81"/>
                <a:gd name="T118" fmla="*/ 47 w 47"/>
                <a:gd name="T119" fmla="*/ 6 h 81"/>
                <a:gd name="T120" fmla="*/ 40 w 47"/>
                <a:gd name="T121" fmla="*/ 0 h 81"/>
                <a:gd name="T122" fmla="*/ 8 w 47"/>
                <a:gd name="T123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" h="81">
                  <a:moveTo>
                    <a:pt x="36" y="1"/>
                  </a:moveTo>
                  <a:lnTo>
                    <a:pt x="9" y="5"/>
                  </a:lnTo>
                  <a:lnTo>
                    <a:pt x="5" y="6"/>
                  </a:lnTo>
                  <a:lnTo>
                    <a:pt x="2" y="9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29"/>
                  </a:lnTo>
                  <a:lnTo>
                    <a:pt x="1" y="33"/>
                  </a:lnTo>
                  <a:lnTo>
                    <a:pt x="1" y="35"/>
                  </a:lnTo>
                  <a:lnTo>
                    <a:pt x="4" y="37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31" y="33"/>
                  </a:lnTo>
                  <a:lnTo>
                    <a:pt x="35" y="30"/>
                  </a:lnTo>
                  <a:lnTo>
                    <a:pt x="38" y="29"/>
                  </a:lnTo>
                  <a:lnTo>
                    <a:pt x="38" y="26"/>
                  </a:lnTo>
                  <a:lnTo>
                    <a:pt x="38" y="25"/>
                  </a:lnTo>
                  <a:lnTo>
                    <a:pt x="38" y="17"/>
                  </a:lnTo>
                  <a:lnTo>
                    <a:pt x="38" y="14"/>
                  </a:lnTo>
                  <a:lnTo>
                    <a:pt x="36" y="13"/>
                  </a:lnTo>
                  <a:lnTo>
                    <a:pt x="36" y="12"/>
                  </a:lnTo>
                  <a:lnTo>
                    <a:pt x="34" y="12"/>
                  </a:lnTo>
                  <a:lnTo>
                    <a:pt x="31" y="12"/>
                  </a:lnTo>
                  <a:lnTo>
                    <a:pt x="30" y="12"/>
                  </a:lnTo>
                  <a:lnTo>
                    <a:pt x="13" y="14"/>
                  </a:lnTo>
                  <a:lnTo>
                    <a:pt x="11" y="16"/>
                  </a:lnTo>
                  <a:lnTo>
                    <a:pt x="11" y="17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3" y="27"/>
                  </a:lnTo>
                  <a:lnTo>
                    <a:pt x="14" y="27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7" y="22"/>
                  </a:lnTo>
                  <a:lnTo>
                    <a:pt x="26" y="21"/>
                  </a:lnTo>
                  <a:lnTo>
                    <a:pt x="26" y="20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1" y="21"/>
                  </a:lnTo>
                  <a:lnTo>
                    <a:pt x="18" y="21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5" y="17"/>
                  </a:lnTo>
                  <a:lnTo>
                    <a:pt x="29" y="17"/>
                  </a:lnTo>
                  <a:lnTo>
                    <a:pt x="30" y="17"/>
                  </a:lnTo>
                  <a:lnTo>
                    <a:pt x="31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4" y="25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0" y="27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5" y="31"/>
                  </a:lnTo>
                  <a:lnTo>
                    <a:pt x="5" y="2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8" y="12"/>
                  </a:lnTo>
                  <a:lnTo>
                    <a:pt x="10" y="10"/>
                  </a:lnTo>
                  <a:lnTo>
                    <a:pt x="38" y="5"/>
                  </a:lnTo>
                  <a:lnTo>
                    <a:pt x="39" y="5"/>
                  </a:lnTo>
                  <a:lnTo>
                    <a:pt x="40" y="5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39" y="34"/>
                  </a:lnTo>
                  <a:lnTo>
                    <a:pt x="36" y="35"/>
                  </a:lnTo>
                  <a:lnTo>
                    <a:pt x="34" y="35"/>
                  </a:lnTo>
                  <a:lnTo>
                    <a:pt x="27" y="37"/>
                  </a:lnTo>
                  <a:lnTo>
                    <a:pt x="18" y="39"/>
                  </a:lnTo>
                  <a:lnTo>
                    <a:pt x="10" y="40"/>
                  </a:lnTo>
                  <a:lnTo>
                    <a:pt x="8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3"/>
                  </a:lnTo>
                  <a:lnTo>
                    <a:pt x="1" y="44"/>
                  </a:lnTo>
                  <a:lnTo>
                    <a:pt x="1" y="47"/>
                  </a:lnTo>
                  <a:lnTo>
                    <a:pt x="0" y="5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7"/>
                  </a:lnTo>
                  <a:lnTo>
                    <a:pt x="2" y="80"/>
                  </a:lnTo>
                  <a:lnTo>
                    <a:pt x="4" y="81"/>
                  </a:lnTo>
                  <a:lnTo>
                    <a:pt x="6" y="81"/>
                  </a:lnTo>
                  <a:lnTo>
                    <a:pt x="10" y="81"/>
                  </a:lnTo>
                  <a:lnTo>
                    <a:pt x="39" y="74"/>
                  </a:lnTo>
                  <a:lnTo>
                    <a:pt x="40" y="73"/>
                  </a:lnTo>
                  <a:lnTo>
                    <a:pt x="43" y="73"/>
                  </a:lnTo>
                  <a:lnTo>
                    <a:pt x="44" y="72"/>
                  </a:lnTo>
                  <a:lnTo>
                    <a:pt x="46" y="69"/>
                  </a:lnTo>
                  <a:lnTo>
                    <a:pt x="47" y="65"/>
                  </a:lnTo>
                  <a:lnTo>
                    <a:pt x="47" y="50"/>
                  </a:lnTo>
                  <a:lnTo>
                    <a:pt x="47" y="48"/>
                  </a:lnTo>
                  <a:lnTo>
                    <a:pt x="46" y="47"/>
                  </a:lnTo>
                  <a:lnTo>
                    <a:pt x="44" y="46"/>
                  </a:lnTo>
                  <a:lnTo>
                    <a:pt x="42" y="44"/>
                  </a:lnTo>
                  <a:lnTo>
                    <a:pt x="39" y="43"/>
                  </a:lnTo>
                  <a:lnTo>
                    <a:pt x="36" y="44"/>
                  </a:lnTo>
                  <a:lnTo>
                    <a:pt x="15" y="50"/>
                  </a:lnTo>
                  <a:lnTo>
                    <a:pt x="14" y="50"/>
                  </a:lnTo>
                  <a:lnTo>
                    <a:pt x="11" y="51"/>
                  </a:lnTo>
                  <a:lnTo>
                    <a:pt x="10" y="52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64"/>
                  </a:lnTo>
                  <a:lnTo>
                    <a:pt x="9" y="65"/>
                  </a:lnTo>
                  <a:lnTo>
                    <a:pt x="10" y="67"/>
                  </a:lnTo>
                  <a:lnTo>
                    <a:pt x="11" y="69"/>
                  </a:lnTo>
                  <a:lnTo>
                    <a:pt x="14" y="69"/>
                  </a:lnTo>
                  <a:lnTo>
                    <a:pt x="18" y="69"/>
                  </a:lnTo>
                  <a:lnTo>
                    <a:pt x="34" y="65"/>
                  </a:lnTo>
                  <a:lnTo>
                    <a:pt x="35" y="65"/>
                  </a:lnTo>
                  <a:lnTo>
                    <a:pt x="35" y="63"/>
                  </a:lnTo>
                  <a:lnTo>
                    <a:pt x="35" y="56"/>
                  </a:lnTo>
                  <a:lnTo>
                    <a:pt x="34" y="54"/>
                  </a:lnTo>
                  <a:lnTo>
                    <a:pt x="32" y="54"/>
                  </a:lnTo>
                  <a:lnTo>
                    <a:pt x="31" y="54"/>
                  </a:lnTo>
                  <a:lnTo>
                    <a:pt x="25" y="55"/>
                  </a:lnTo>
                  <a:lnTo>
                    <a:pt x="23" y="56"/>
                  </a:lnTo>
                  <a:lnTo>
                    <a:pt x="23" y="59"/>
                  </a:lnTo>
                  <a:lnTo>
                    <a:pt x="25" y="60"/>
                  </a:lnTo>
                  <a:lnTo>
                    <a:pt x="26" y="60"/>
                  </a:lnTo>
                  <a:lnTo>
                    <a:pt x="27" y="60"/>
                  </a:lnTo>
                  <a:lnTo>
                    <a:pt x="29" y="60"/>
                  </a:lnTo>
                  <a:lnTo>
                    <a:pt x="30" y="59"/>
                  </a:lnTo>
                  <a:lnTo>
                    <a:pt x="30" y="60"/>
                  </a:lnTo>
                  <a:lnTo>
                    <a:pt x="30" y="61"/>
                  </a:lnTo>
                  <a:lnTo>
                    <a:pt x="29" y="61"/>
                  </a:lnTo>
                  <a:lnTo>
                    <a:pt x="26" y="63"/>
                  </a:lnTo>
                  <a:lnTo>
                    <a:pt x="22" y="64"/>
                  </a:lnTo>
                  <a:lnTo>
                    <a:pt x="19" y="64"/>
                  </a:lnTo>
                  <a:lnTo>
                    <a:pt x="18" y="65"/>
                  </a:lnTo>
                  <a:lnTo>
                    <a:pt x="17" y="65"/>
                  </a:lnTo>
                  <a:lnTo>
                    <a:pt x="15" y="65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4" y="56"/>
                  </a:lnTo>
                  <a:lnTo>
                    <a:pt x="14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36" y="48"/>
                  </a:lnTo>
                  <a:lnTo>
                    <a:pt x="39" y="48"/>
                  </a:lnTo>
                  <a:lnTo>
                    <a:pt x="40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65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9" y="76"/>
                  </a:lnTo>
                  <a:lnTo>
                    <a:pt x="6" y="76"/>
                  </a:lnTo>
                  <a:lnTo>
                    <a:pt x="5" y="76"/>
                  </a:lnTo>
                  <a:lnTo>
                    <a:pt x="5" y="74"/>
                  </a:lnTo>
                  <a:lnTo>
                    <a:pt x="5" y="74"/>
                  </a:lnTo>
                  <a:lnTo>
                    <a:pt x="5" y="50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8" y="47"/>
                  </a:lnTo>
                  <a:lnTo>
                    <a:pt x="38" y="39"/>
                  </a:lnTo>
                  <a:lnTo>
                    <a:pt x="42" y="38"/>
                  </a:lnTo>
                  <a:lnTo>
                    <a:pt x="44" y="35"/>
                  </a:lnTo>
                  <a:lnTo>
                    <a:pt x="46" y="34"/>
                  </a:lnTo>
                  <a:lnTo>
                    <a:pt x="47" y="31"/>
                  </a:lnTo>
                  <a:lnTo>
                    <a:pt x="47" y="30"/>
                  </a:lnTo>
                  <a:lnTo>
                    <a:pt x="47" y="30"/>
                  </a:lnTo>
                  <a:lnTo>
                    <a:pt x="47" y="10"/>
                  </a:lnTo>
                  <a:lnTo>
                    <a:pt x="47" y="6"/>
                  </a:lnTo>
                  <a:lnTo>
                    <a:pt x="46" y="4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1"/>
                  </a:lnTo>
                  <a:close/>
                  <a:moveTo>
                    <a:pt x="8" y="42"/>
                  </a:moveTo>
                  <a:lnTo>
                    <a:pt x="8" y="42"/>
                  </a:lnTo>
                  <a:lnTo>
                    <a:pt x="8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2" name="Freeform 39"/>
            <p:cNvSpPr>
              <a:spLocks noEditPoints="1"/>
            </p:cNvSpPr>
            <p:nvPr/>
          </p:nvSpPr>
          <p:spPr bwMode="auto">
            <a:xfrm>
              <a:off x="6151563" y="1620838"/>
              <a:ext cx="73025" cy="128588"/>
            </a:xfrm>
            <a:custGeom>
              <a:avLst/>
              <a:gdLst>
                <a:gd name="T0" fmla="*/ 5 w 46"/>
                <a:gd name="T1" fmla="*/ 7 h 81"/>
                <a:gd name="T2" fmla="*/ 0 w 46"/>
                <a:gd name="T3" fmla="*/ 12 h 81"/>
                <a:gd name="T4" fmla="*/ 0 w 46"/>
                <a:gd name="T5" fmla="*/ 33 h 81"/>
                <a:gd name="T6" fmla="*/ 5 w 46"/>
                <a:gd name="T7" fmla="*/ 38 h 81"/>
                <a:gd name="T8" fmla="*/ 35 w 46"/>
                <a:gd name="T9" fmla="*/ 30 h 81"/>
                <a:gd name="T10" fmla="*/ 38 w 46"/>
                <a:gd name="T11" fmla="*/ 25 h 81"/>
                <a:gd name="T12" fmla="*/ 36 w 46"/>
                <a:gd name="T13" fmla="*/ 13 h 81"/>
                <a:gd name="T14" fmla="*/ 31 w 46"/>
                <a:gd name="T15" fmla="*/ 11 h 81"/>
                <a:gd name="T16" fmla="*/ 12 w 46"/>
                <a:gd name="T17" fmla="*/ 16 h 81"/>
                <a:gd name="T18" fmla="*/ 12 w 46"/>
                <a:gd name="T19" fmla="*/ 28 h 81"/>
                <a:gd name="T20" fmla="*/ 26 w 46"/>
                <a:gd name="T21" fmla="*/ 24 h 81"/>
                <a:gd name="T22" fmla="*/ 23 w 46"/>
                <a:gd name="T23" fmla="*/ 20 h 81"/>
                <a:gd name="T24" fmla="*/ 18 w 46"/>
                <a:gd name="T25" fmla="*/ 21 h 81"/>
                <a:gd name="T26" fmla="*/ 18 w 46"/>
                <a:gd name="T27" fmla="*/ 18 h 81"/>
                <a:gd name="T28" fmla="*/ 27 w 46"/>
                <a:gd name="T29" fmla="*/ 17 h 81"/>
                <a:gd name="T30" fmla="*/ 32 w 46"/>
                <a:gd name="T31" fmla="*/ 16 h 81"/>
                <a:gd name="T32" fmla="*/ 32 w 46"/>
                <a:gd name="T33" fmla="*/ 17 h 81"/>
                <a:gd name="T34" fmla="*/ 32 w 46"/>
                <a:gd name="T35" fmla="*/ 25 h 81"/>
                <a:gd name="T36" fmla="*/ 6 w 46"/>
                <a:gd name="T37" fmla="*/ 33 h 81"/>
                <a:gd name="T38" fmla="*/ 5 w 46"/>
                <a:gd name="T39" fmla="*/ 29 h 81"/>
                <a:gd name="T40" fmla="*/ 6 w 46"/>
                <a:gd name="T41" fmla="*/ 12 h 81"/>
                <a:gd name="T42" fmla="*/ 39 w 46"/>
                <a:gd name="T43" fmla="*/ 5 h 81"/>
                <a:gd name="T44" fmla="*/ 42 w 46"/>
                <a:gd name="T45" fmla="*/ 11 h 81"/>
                <a:gd name="T46" fmla="*/ 40 w 46"/>
                <a:gd name="T47" fmla="*/ 33 h 81"/>
                <a:gd name="T48" fmla="*/ 34 w 46"/>
                <a:gd name="T49" fmla="*/ 35 h 81"/>
                <a:gd name="T50" fmla="*/ 10 w 46"/>
                <a:gd name="T51" fmla="*/ 41 h 81"/>
                <a:gd name="T52" fmla="*/ 4 w 46"/>
                <a:gd name="T53" fmla="*/ 42 h 81"/>
                <a:gd name="T54" fmla="*/ 0 w 46"/>
                <a:gd name="T55" fmla="*/ 47 h 81"/>
                <a:gd name="T56" fmla="*/ 0 w 46"/>
                <a:gd name="T57" fmla="*/ 75 h 81"/>
                <a:gd name="T58" fmla="*/ 4 w 46"/>
                <a:gd name="T59" fmla="*/ 80 h 81"/>
                <a:gd name="T60" fmla="*/ 39 w 46"/>
                <a:gd name="T61" fmla="*/ 73 h 81"/>
                <a:gd name="T62" fmla="*/ 44 w 46"/>
                <a:gd name="T63" fmla="*/ 71 h 81"/>
                <a:gd name="T64" fmla="*/ 46 w 46"/>
                <a:gd name="T65" fmla="*/ 50 h 81"/>
                <a:gd name="T66" fmla="*/ 44 w 46"/>
                <a:gd name="T67" fmla="*/ 46 h 81"/>
                <a:gd name="T68" fmla="*/ 35 w 46"/>
                <a:gd name="T69" fmla="*/ 43 h 81"/>
                <a:gd name="T70" fmla="*/ 12 w 46"/>
                <a:gd name="T71" fmla="*/ 51 h 81"/>
                <a:gd name="T72" fmla="*/ 9 w 46"/>
                <a:gd name="T73" fmla="*/ 56 h 81"/>
                <a:gd name="T74" fmla="*/ 9 w 46"/>
                <a:gd name="T75" fmla="*/ 67 h 81"/>
                <a:gd name="T76" fmla="*/ 18 w 46"/>
                <a:gd name="T77" fmla="*/ 69 h 81"/>
                <a:gd name="T78" fmla="*/ 35 w 46"/>
                <a:gd name="T79" fmla="*/ 63 h 81"/>
                <a:gd name="T80" fmla="*/ 34 w 46"/>
                <a:gd name="T81" fmla="*/ 54 h 81"/>
                <a:gd name="T82" fmla="*/ 25 w 46"/>
                <a:gd name="T83" fmla="*/ 55 h 81"/>
                <a:gd name="T84" fmla="*/ 23 w 46"/>
                <a:gd name="T85" fmla="*/ 60 h 81"/>
                <a:gd name="T86" fmla="*/ 27 w 46"/>
                <a:gd name="T87" fmla="*/ 59 h 81"/>
                <a:gd name="T88" fmla="*/ 30 w 46"/>
                <a:gd name="T89" fmla="*/ 62 h 81"/>
                <a:gd name="T90" fmla="*/ 22 w 46"/>
                <a:gd name="T91" fmla="*/ 63 h 81"/>
                <a:gd name="T92" fmla="*/ 17 w 46"/>
                <a:gd name="T93" fmla="*/ 66 h 81"/>
                <a:gd name="T94" fmla="*/ 13 w 46"/>
                <a:gd name="T95" fmla="*/ 64 h 81"/>
                <a:gd name="T96" fmla="*/ 14 w 46"/>
                <a:gd name="T97" fmla="*/ 55 h 81"/>
                <a:gd name="T98" fmla="*/ 39 w 46"/>
                <a:gd name="T99" fmla="*/ 49 h 81"/>
                <a:gd name="T100" fmla="*/ 42 w 46"/>
                <a:gd name="T101" fmla="*/ 50 h 81"/>
                <a:gd name="T102" fmla="*/ 40 w 46"/>
                <a:gd name="T103" fmla="*/ 67 h 81"/>
                <a:gd name="T104" fmla="*/ 38 w 46"/>
                <a:gd name="T105" fmla="*/ 69 h 81"/>
                <a:gd name="T106" fmla="*/ 5 w 46"/>
                <a:gd name="T107" fmla="*/ 76 h 81"/>
                <a:gd name="T108" fmla="*/ 5 w 46"/>
                <a:gd name="T109" fmla="*/ 50 h 81"/>
                <a:gd name="T110" fmla="*/ 6 w 46"/>
                <a:gd name="T111" fmla="*/ 47 h 81"/>
                <a:gd name="T112" fmla="*/ 38 w 46"/>
                <a:gd name="T113" fmla="*/ 39 h 81"/>
                <a:gd name="T114" fmla="*/ 46 w 46"/>
                <a:gd name="T115" fmla="*/ 34 h 81"/>
                <a:gd name="T116" fmla="*/ 46 w 46"/>
                <a:gd name="T117" fmla="*/ 30 h 81"/>
                <a:gd name="T118" fmla="*/ 44 w 46"/>
                <a:gd name="T119" fmla="*/ 4 h 81"/>
                <a:gd name="T120" fmla="*/ 38 w 46"/>
                <a:gd name="T121" fmla="*/ 0 h 81"/>
                <a:gd name="T122" fmla="*/ 6 w 46"/>
                <a:gd name="T123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1">
                  <a:moveTo>
                    <a:pt x="36" y="1"/>
                  </a:moveTo>
                  <a:lnTo>
                    <a:pt x="9" y="5"/>
                  </a:lnTo>
                  <a:lnTo>
                    <a:pt x="5" y="7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1" y="35"/>
                  </a:lnTo>
                  <a:lnTo>
                    <a:pt x="2" y="37"/>
                  </a:lnTo>
                  <a:lnTo>
                    <a:pt x="5" y="38"/>
                  </a:lnTo>
                  <a:lnTo>
                    <a:pt x="8" y="38"/>
                  </a:lnTo>
                  <a:lnTo>
                    <a:pt x="31" y="33"/>
                  </a:lnTo>
                  <a:lnTo>
                    <a:pt x="35" y="30"/>
                  </a:lnTo>
                  <a:lnTo>
                    <a:pt x="36" y="29"/>
                  </a:lnTo>
                  <a:lnTo>
                    <a:pt x="38" y="26"/>
                  </a:lnTo>
                  <a:lnTo>
                    <a:pt x="38" y="25"/>
                  </a:lnTo>
                  <a:lnTo>
                    <a:pt x="38" y="17"/>
                  </a:lnTo>
                  <a:lnTo>
                    <a:pt x="38" y="14"/>
                  </a:lnTo>
                  <a:lnTo>
                    <a:pt x="36" y="13"/>
                  </a:lnTo>
                  <a:lnTo>
                    <a:pt x="35" y="12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30" y="12"/>
                  </a:lnTo>
                  <a:lnTo>
                    <a:pt x="13" y="14"/>
                  </a:lnTo>
                  <a:lnTo>
                    <a:pt x="12" y="16"/>
                  </a:lnTo>
                  <a:lnTo>
                    <a:pt x="10" y="17"/>
                  </a:lnTo>
                  <a:lnTo>
                    <a:pt x="10" y="25"/>
                  </a:lnTo>
                  <a:lnTo>
                    <a:pt x="12" y="28"/>
                  </a:lnTo>
                  <a:lnTo>
                    <a:pt x="13" y="28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1"/>
                  </a:lnTo>
                  <a:lnTo>
                    <a:pt x="26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1" y="21"/>
                  </a:lnTo>
                  <a:lnTo>
                    <a:pt x="18" y="21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30" y="16"/>
                  </a:lnTo>
                  <a:lnTo>
                    <a:pt x="31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1" y="26"/>
                  </a:lnTo>
                  <a:lnTo>
                    <a:pt x="30" y="28"/>
                  </a:lnTo>
                  <a:lnTo>
                    <a:pt x="6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5" y="29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9" y="11"/>
                  </a:lnTo>
                  <a:lnTo>
                    <a:pt x="38" y="5"/>
                  </a:lnTo>
                  <a:lnTo>
                    <a:pt x="39" y="5"/>
                  </a:lnTo>
                  <a:lnTo>
                    <a:pt x="40" y="5"/>
                  </a:lnTo>
                  <a:lnTo>
                    <a:pt x="40" y="8"/>
                  </a:lnTo>
                  <a:lnTo>
                    <a:pt x="42" y="11"/>
                  </a:lnTo>
                  <a:lnTo>
                    <a:pt x="42" y="30"/>
                  </a:lnTo>
                  <a:lnTo>
                    <a:pt x="42" y="32"/>
                  </a:lnTo>
                  <a:lnTo>
                    <a:pt x="40" y="33"/>
                  </a:lnTo>
                  <a:lnTo>
                    <a:pt x="39" y="34"/>
                  </a:lnTo>
                  <a:lnTo>
                    <a:pt x="36" y="35"/>
                  </a:lnTo>
                  <a:lnTo>
                    <a:pt x="34" y="35"/>
                  </a:lnTo>
                  <a:lnTo>
                    <a:pt x="26" y="37"/>
                  </a:lnTo>
                  <a:lnTo>
                    <a:pt x="18" y="39"/>
                  </a:lnTo>
                  <a:lnTo>
                    <a:pt x="10" y="41"/>
                  </a:lnTo>
                  <a:lnTo>
                    <a:pt x="6" y="42"/>
                  </a:lnTo>
                  <a:lnTo>
                    <a:pt x="5" y="42"/>
                  </a:lnTo>
                  <a:lnTo>
                    <a:pt x="4" y="42"/>
                  </a:lnTo>
                  <a:lnTo>
                    <a:pt x="1" y="43"/>
                  </a:lnTo>
                  <a:lnTo>
                    <a:pt x="1" y="45"/>
                  </a:lnTo>
                  <a:lnTo>
                    <a:pt x="0" y="47"/>
                  </a:lnTo>
                  <a:lnTo>
                    <a:pt x="0" y="50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1" y="80"/>
                  </a:lnTo>
                  <a:lnTo>
                    <a:pt x="4" y="80"/>
                  </a:lnTo>
                  <a:lnTo>
                    <a:pt x="6" y="81"/>
                  </a:lnTo>
                  <a:lnTo>
                    <a:pt x="9" y="81"/>
                  </a:lnTo>
                  <a:lnTo>
                    <a:pt x="39" y="73"/>
                  </a:lnTo>
                  <a:lnTo>
                    <a:pt x="40" y="73"/>
                  </a:lnTo>
                  <a:lnTo>
                    <a:pt x="42" y="73"/>
                  </a:lnTo>
                  <a:lnTo>
                    <a:pt x="44" y="71"/>
                  </a:lnTo>
                  <a:lnTo>
                    <a:pt x="46" y="69"/>
                  </a:lnTo>
                  <a:lnTo>
                    <a:pt x="46" y="66"/>
                  </a:lnTo>
                  <a:lnTo>
                    <a:pt x="46" y="50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4" y="46"/>
                  </a:lnTo>
                  <a:lnTo>
                    <a:pt x="42" y="45"/>
                  </a:lnTo>
                  <a:lnTo>
                    <a:pt x="39" y="43"/>
                  </a:lnTo>
                  <a:lnTo>
                    <a:pt x="35" y="43"/>
                  </a:lnTo>
                  <a:lnTo>
                    <a:pt x="14" y="50"/>
                  </a:lnTo>
                  <a:lnTo>
                    <a:pt x="13" y="50"/>
                  </a:lnTo>
                  <a:lnTo>
                    <a:pt x="12" y="51"/>
                  </a:lnTo>
                  <a:lnTo>
                    <a:pt x="10" y="52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64"/>
                  </a:lnTo>
                  <a:lnTo>
                    <a:pt x="9" y="66"/>
                  </a:lnTo>
                  <a:lnTo>
                    <a:pt x="9" y="67"/>
                  </a:lnTo>
                  <a:lnTo>
                    <a:pt x="12" y="68"/>
                  </a:lnTo>
                  <a:lnTo>
                    <a:pt x="14" y="69"/>
                  </a:lnTo>
                  <a:lnTo>
                    <a:pt x="18" y="69"/>
                  </a:lnTo>
                  <a:lnTo>
                    <a:pt x="34" y="66"/>
                  </a:lnTo>
                  <a:lnTo>
                    <a:pt x="35" y="64"/>
                  </a:lnTo>
                  <a:lnTo>
                    <a:pt x="35" y="63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4"/>
                  </a:lnTo>
                  <a:lnTo>
                    <a:pt x="32" y="54"/>
                  </a:lnTo>
                  <a:lnTo>
                    <a:pt x="31" y="54"/>
                  </a:lnTo>
                  <a:lnTo>
                    <a:pt x="25" y="55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27" y="62"/>
                  </a:lnTo>
                  <a:lnTo>
                    <a:pt x="25" y="63"/>
                  </a:lnTo>
                  <a:lnTo>
                    <a:pt x="22" y="63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6"/>
                  </a:lnTo>
                  <a:lnTo>
                    <a:pt x="14" y="66"/>
                  </a:lnTo>
                  <a:lnTo>
                    <a:pt x="14" y="64"/>
                  </a:lnTo>
                  <a:lnTo>
                    <a:pt x="13" y="64"/>
                  </a:lnTo>
                  <a:lnTo>
                    <a:pt x="13" y="56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5" y="54"/>
                  </a:lnTo>
                  <a:lnTo>
                    <a:pt x="36" y="49"/>
                  </a:lnTo>
                  <a:lnTo>
                    <a:pt x="39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66"/>
                  </a:lnTo>
                  <a:lnTo>
                    <a:pt x="40" y="67"/>
                  </a:lnTo>
                  <a:lnTo>
                    <a:pt x="40" y="68"/>
                  </a:lnTo>
                  <a:lnTo>
                    <a:pt x="39" y="69"/>
                  </a:lnTo>
                  <a:lnTo>
                    <a:pt x="38" y="69"/>
                  </a:lnTo>
                  <a:lnTo>
                    <a:pt x="8" y="76"/>
                  </a:lnTo>
                  <a:lnTo>
                    <a:pt x="6" y="76"/>
                  </a:lnTo>
                  <a:lnTo>
                    <a:pt x="5" y="76"/>
                  </a:lnTo>
                  <a:lnTo>
                    <a:pt x="5" y="75"/>
                  </a:lnTo>
                  <a:lnTo>
                    <a:pt x="5" y="75"/>
                  </a:lnTo>
                  <a:lnTo>
                    <a:pt x="5" y="50"/>
                  </a:lnTo>
                  <a:lnTo>
                    <a:pt x="5" y="49"/>
                  </a:lnTo>
                  <a:lnTo>
                    <a:pt x="5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38" y="39"/>
                  </a:lnTo>
                  <a:lnTo>
                    <a:pt x="42" y="38"/>
                  </a:lnTo>
                  <a:lnTo>
                    <a:pt x="44" y="35"/>
                  </a:lnTo>
                  <a:lnTo>
                    <a:pt x="46" y="34"/>
                  </a:lnTo>
                  <a:lnTo>
                    <a:pt x="46" y="32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6" y="11"/>
                  </a:lnTo>
                  <a:lnTo>
                    <a:pt x="46" y="7"/>
                  </a:lnTo>
                  <a:lnTo>
                    <a:pt x="44" y="4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1"/>
                  </a:lnTo>
                  <a:close/>
                  <a:moveTo>
                    <a:pt x="8" y="42"/>
                  </a:moveTo>
                  <a:lnTo>
                    <a:pt x="6" y="42"/>
                  </a:lnTo>
                  <a:lnTo>
                    <a:pt x="8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3" name="Freeform 40"/>
            <p:cNvSpPr/>
            <p:nvPr/>
          </p:nvSpPr>
          <p:spPr bwMode="auto">
            <a:xfrm>
              <a:off x="6235701" y="1593850"/>
              <a:ext cx="76200" cy="134938"/>
            </a:xfrm>
            <a:custGeom>
              <a:avLst/>
              <a:gdLst>
                <a:gd name="T0" fmla="*/ 3 w 48"/>
                <a:gd name="T1" fmla="*/ 13 h 85"/>
                <a:gd name="T2" fmla="*/ 2 w 48"/>
                <a:gd name="T3" fmla="*/ 18 h 85"/>
                <a:gd name="T4" fmla="*/ 4 w 48"/>
                <a:gd name="T5" fmla="*/ 42 h 85"/>
                <a:gd name="T6" fmla="*/ 36 w 48"/>
                <a:gd name="T7" fmla="*/ 31 h 85"/>
                <a:gd name="T8" fmla="*/ 40 w 48"/>
                <a:gd name="T9" fmla="*/ 25 h 85"/>
                <a:gd name="T10" fmla="*/ 37 w 48"/>
                <a:gd name="T11" fmla="*/ 13 h 85"/>
                <a:gd name="T12" fmla="*/ 14 w 48"/>
                <a:gd name="T13" fmla="*/ 18 h 85"/>
                <a:gd name="T14" fmla="*/ 12 w 48"/>
                <a:gd name="T15" fmla="*/ 30 h 85"/>
                <a:gd name="T16" fmla="*/ 27 w 48"/>
                <a:gd name="T17" fmla="*/ 26 h 85"/>
                <a:gd name="T18" fmla="*/ 24 w 48"/>
                <a:gd name="T19" fmla="*/ 22 h 85"/>
                <a:gd name="T20" fmla="*/ 16 w 48"/>
                <a:gd name="T21" fmla="*/ 25 h 85"/>
                <a:gd name="T22" fmla="*/ 24 w 48"/>
                <a:gd name="T23" fmla="*/ 20 h 85"/>
                <a:gd name="T24" fmla="*/ 33 w 48"/>
                <a:gd name="T25" fmla="*/ 17 h 85"/>
                <a:gd name="T26" fmla="*/ 35 w 48"/>
                <a:gd name="T27" fmla="*/ 26 h 85"/>
                <a:gd name="T28" fmla="*/ 7 w 48"/>
                <a:gd name="T29" fmla="*/ 38 h 85"/>
                <a:gd name="T30" fmla="*/ 6 w 48"/>
                <a:gd name="T31" fmla="*/ 34 h 85"/>
                <a:gd name="T32" fmla="*/ 6 w 48"/>
                <a:gd name="T33" fmla="*/ 18 h 85"/>
                <a:gd name="T34" fmla="*/ 11 w 48"/>
                <a:gd name="T35" fmla="*/ 14 h 85"/>
                <a:gd name="T36" fmla="*/ 42 w 48"/>
                <a:gd name="T37" fmla="*/ 7 h 85"/>
                <a:gd name="T38" fmla="*/ 42 w 48"/>
                <a:gd name="T39" fmla="*/ 30 h 85"/>
                <a:gd name="T40" fmla="*/ 35 w 48"/>
                <a:gd name="T41" fmla="*/ 37 h 85"/>
                <a:gd name="T42" fmla="*/ 7 w 48"/>
                <a:gd name="T43" fmla="*/ 46 h 85"/>
                <a:gd name="T44" fmla="*/ 2 w 48"/>
                <a:gd name="T45" fmla="*/ 51 h 85"/>
                <a:gd name="T46" fmla="*/ 2 w 48"/>
                <a:gd name="T47" fmla="*/ 83 h 85"/>
                <a:gd name="T48" fmla="*/ 11 w 48"/>
                <a:gd name="T49" fmla="*/ 85 h 85"/>
                <a:gd name="T50" fmla="*/ 45 w 48"/>
                <a:gd name="T51" fmla="*/ 71 h 85"/>
                <a:gd name="T52" fmla="*/ 48 w 48"/>
                <a:gd name="T53" fmla="*/ 49 h 85"/>
                <a:gd name="T54" fmla="*/ 40 w 48"/>
                <a:gd name="T55" fmla="*/ 43 h 85"/>
                <a:gd name="T56" fmla="*/ 12 w 48"/>
                <a:gd name="T57" fmla="*/ 55 h 85"/>
                <a:gd name="T58" fmla="*/ 10 w 48"/>
                <a:gd name="T59" fmla="*/ 69 h 85"/>
                <a:gd name="T60" fmla="*/ 19 w 48"/>
                <a:gd name="T61" fmla="*/ 72 h 85"/>
                <a:gd name="T62" fmla="*/ 36 w 48"/>
                <a:gd name="T63" fmla="*/ 56 h 85"/>
                <a:gd name="T64" fmla="*/ 32 w 48"/>
                <a:gd name="T65" fmla="*/ 55 h 85"/>
                <a:gd name="T66" fmla="*/ 25 w 48"/>
                <a:gd name="T67" fmla="*/ 62 h 85"/>
                <a:gd name="T68" fmla="*/ 29 w 48"/>
                <a:gd name="T69" fmla="*/ 62 h 85"/>
                <a:gd name="T70" fmla="*/ 29 w 48"/>
                <a:gd name="T71" fmla="*/ 63 h 85"/>
                <a:gd name="T72" fmla="*/ 19 w 48"/>
                <a:gd name="T73" fmla="*/ 68 h 85"/>
                <a:gd name="T74" fmla="*/ 15 w 48"/>
                <a:gd name="T75" fmla="*/ 68 h 85"/>
                <a:gd name="T76" fmla="*/ 16 w 48"/>
                <a:gd name="T77" fmla="*/ 58 h 85"/>
                <a:gd name="T78" fmla="*/ 41 w 48"/>
                <a:gd name="T79" fmla="*/ 49 h 85"/>
                <a:gd name="T80" fmla="*/ 42 w 48"/>
                <a:gd name="T81" fmla="*/ 67 h 85"/>
                <a:gd name="T82" fmla="*/ 10 w 48"/>
                <a:gd name="T83" fmla="*/ 80 h 85"/>
                <a:gd name="T84" fmla="*/ 6 w 48"/>
                <a:gd name="T85" fmla="*/ 79 h 85"/>
                <a:gd name="T86" fmla="*/ 7 w 48"/>
                <a:gd name="T87" fmla="*/ 51 h 85"/>
                <a:gd name="T88" fmla="*/ 44 w 48"/>
                <a:gd name="T89" fmla="*/ 38 h 85"/>
                <a:gd name="T90" fmla="*/ 48 w 48"/>
                <a:gd name="T91" fmla="*/ 30 h 85"/>
                <a:gd name="T92" fmla="*/ 46 w 48"/>
                <a:gd name="T93" fmla="*/ 3 h 85"/>
                <a:gd name="T94" fmla="*/ 38 w 48"/>
                <a:gd name="T95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85">
                  <a:moveTo>
                    <a:pt x="37" y="1"/>
                  </a:moveTo>
                  <a:lnTo>
                    <a:pt x="10" y="11"/>
                  </a:lnTo>
                  <a:lnTo>
                    <a:pt x="6" y="12"/>
                  </a:lnTo>
                  <a:lnTo>
                    <a:pt x="3" y="13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34"/>
                  </a:lnTo>
                  <a:lnTo>
                    <a:pt x="2" y="37"/>
                  </a:lnTo>
                  <a:lnTo>
                    <a:pt x="3" y="41"/>
                  </a:lnTo>
                  <a:lnTo>
                    <a:pt x="4" y="42"/>
                  </a:lnTo>
                  <a:lnTo>
                    <a:pt x="7" y="42"/>
                  </a:lnTo>
                  <a:lnTo>
                    <a:pt x="10" y="42"/>
                  </a:lnTo>
                  <a:lnTo>
                    <a:pt x="33" y="33"/>
                  </a:lnTo>
                  <a:lnTo>
                    <a:pt x="36" y="31"/>
                  </a:lnTo>
                  <a:lnTo>
                    <a:pt x="38" y="29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0" y="25"/>
                  </a:lnTo>
                  <a:lnTo>
                    <a:pt x="38" y="17"/>
                  </a:lnTo>
                  <a:lnTo>
                    <a:pt x="38" y="14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5" y="12"/>
                  </a:lnTo>
                  <a:lnTo>
                    <a:pt x="32" y="12"/>
                  </a:lnTo>
                  <a:lnTo>
                    <a:pt x="31" y="13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9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4" y="31"/>
                  </a:lnTo>
                  <a:lnTo>
                    <a:pt x="15" y="31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28" y="24"/>
                  </a:lnTo>
                  <a:lnTo>
                    <a:pt x="27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1" y="22"/>
                  </a:lnTo>
                  <a:lnTo>
                    <a:pt x="19" y="24"/>
                  </a:lnTo>
                  <a:lnTo>
                    <a:pt x="16" y="25"/>
                  </a:lnTo>
                  <a:lnTo>
                    <a:pt x="16" y="22"/>
                  </a:lnTo>
                  <a:lnTo>
                    <a:pt x="19" y="22"/>
                  </a:lnTo>
                  <a:lnTo>
                    <a:pt x="21" y="21"/>
                  </a:lnTo>
                  <a:lnTo>
                    <a:pt x="24" y="20"/>
                  </a:lnTo>
                  <a:lnTo>
                    <a:pt x="27" y="18"/>
                  </a:lnTo>
                  <a:lnTo>
                    <a:pt x="31" y="18"/>
                  </a:lnTo>
                  <a:lnTo>
                    <a:pt x="32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3" y="28"/>
                  </a:lnTo>
                  <a:lnTo>
                    <a:pt x="31" y="29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7"/>
                  </a:lnTo>
                  <a:lnTo>
                    <a:pt x="6" y="37"/>
                  </a:lnTo>
                  <a:lnTo>
                    <a:pt x="6" y="34"/>
                  </a:lnTo>
                  <a:lnTo>
                    <a:pt x="6" y="33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7" y="17"/>
                  </a:lnTo>
                  <a:lnTo>
                    <a:pt x="8" y="16"/>
                  </a:lnTo>
                  <a:lnTo>
                    <a:pt x="11" y="14"/>
                  </a:lnTo>
                  <a:lnTo>
                    <a:pt x="40" y="5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7"/>
                  </a:lnTo>
                  <a:lnTo>
                    <a:pt x="42" y="8"/>
                  </a:lnTo>
                  <a:lnTo>
                    <a:pt x="42" y="9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1"/>
                  </a:lnTo>
                  <a:lnTo>
                    <a:pt x="40" y="34"/>
                  </a:lnTo>
                  <a:lnTo>
                    <a:pt x="37" y="35"/>
                  </a:lnTo>
                  <a:lnTo>
                    <a:pt x="35" y="37"/>
                  </a:lnTo>
                  <a:lnTo>
                    <a:pt x="27" y="39"/>
                  </a:lnTo>
                  <a:lnTo>
                    <a:pt x="19" y="42"/>
                  </a:lnTo>
                  <a:lnTo>
                    <a:pt x="11" y="45"/>
                  </a:lnTo>
                  <a:lnTo>
                    <a:pt x="7" y="46"/>
                  </a:lnTo>
                  <a:lnTo>
                    <a:pt x="6" y="47"/>
                  </a:lnTo>
                  <a:lnTo>
                    <a:pt x="3" y="49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0" y="54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2" y="83"/>
                  </a:lnTo>
                  <a:lnTo>
                    <a:pt x="3" y="84"/>
                  </a:lnTo>
                  <a:lnTo>
                    <a:pt x="6" y="85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40" y="73"/>
                  </a:lnTo>
                  <a:lnTo>
                    <a:pt x="42" y="73"/>
                  </a:lnTo>
                  <a:lnTo>
                    <a:pt x="44" y="72"/>
                  </a:lnTo>
                  <a:lnTo>
                    <a:pt x="45" y="71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6" y="46"/>
                  </a:lnTo>
                  <a:lnTo>
                    <a:pt x="45" y="45"/>
                  </a:lnTo>
                  <a:lnTo>
                    <a:pt x="42" y="43"/>
                  </a:lnTo>
                  <a:lnTo>
                    <a:pt x="40" y="43"/>
                  </a:lnTo>
                  <a:lnTo>
                    <a:pt x="37" y="45"/>
                  </a:lnTo>
                  <a:lnTo>
                    <a:pt x="16" y="52"/>
                  </a:lnTo>
                  <a:lnTo>
                    <a:pt x="14" y="54"/>
                  </a:lnTo>
                  <a:lnTo>
                    <a:pt x="12" y="55"/>
                  </a:lnTo>
                  <a:lnTo>
                    <a:pt x="11" y="58"/>
                  </a:lnTo>
                  <a:lnTo>
                    <a:pt x="10" y="60"/>
                  </a:lnTo>
                  <a:lnTo>
                    <a:pt x="10" y="68"/>
                  </a:lnTo>
                  <a:lnTo>
                    <a:pt x="10" y="69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16" y="73"/>
                  </a:lnTo>
                  <a:lnTo>
                    <a:pt x="19" y="72"/>
                  </a:lnTo>
                  <a:lnTo>
                    <a:pt x="35" y="67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6" y="56"/>
                  </a:lnTo>
                  <a:lnTo>
                    <a:pt x="36" y="55"/>
                  </a:lnTo>
                  <a:lnTo>
                    <a:pt x="35" y="55"/>
                  </a:lnTo>
                  <a:lnTo>
                    <a:pt x="33" y="54"/>
                  </a:lnTo>
                  <a:lnTo>
                    <a:pt x="32" y="55"/>
                  </a:lnTo>
                  <a:lnTo>
                    <a:pt x="25" y="58"/>
                  </a:lnTo>
                  <a:lnTo>
                    <a:pt x="24" y="59"/>
                  </a:lnTo>
                  <a:lnTo>
                    <a:pt x="24" y="60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7" y="62"/>
                  </a:lnTo>
                  <a:lnTo>
                    <a:pt x="28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2" y="62"/>
                  </a:lnTo>
                  <a:lnTo>
                    <a:pt x="32" y="63"/>
                  </a:lnTo>
                  <a:lnTo>
                    <a:pt x="29" y="63"/>
                  </a:lnTo>
                  <a:lnTo>
                    <a:pt x="27" y="64"/>
                  </a:lnTo>
                  <a:lnTo>
                    <a:pt x="24" y="66"/>
                  </a:lnTo>
                  <a:lnTo>
                    <a:pt x="20" y="67"/>
                  </a:lnTo>
                  <a:lnTo>
                    <a:pt x="19" y="68"/>
                  </a:lnTo>
                  <a:lnTo>
                    <a:pt x="17" y="68"/>
                  </a:lnTo>
                  <a:lnTo>
                    <a:pt x="16" y="68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0"/>
                  </a:lnTo>
                  <a:lnTo>
                    <a:pt x="15" y="59"/>
                  </a:lnTo>
                  <a:lnTo>
                    <a:pt x="16" y="58"/>
                  </a:lnTo>
                  <a:lnTo>
                    <a:pt x="17" y="58"/>
                  </a:lnTo>
                  <a:lnTo>
                    <a:pt x="38" y="49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2" y="49"/>
                  </a:lnTo>
                  <a:lnTo>
                    <a:pt x="42" y="50"/>
                  </a:lnTo>
                  <a:lnTo>
                    <a:pt x="42" y="66"/>
                  </a:lnTo>
                  <a:lnTo>
                    <a:pt x="42" y="67"/>
                  </a:lnTo>
                  <a:lnTo>
                    <a:pt x="41" y="68"/>
                  </a:lnTo>
                  <a:lnTo>
                    <a:pt x="40" y="69"/>
                  </a:lnTo>
                  <a:lnTo>
                    <a:pt x="38" y="69"/>
                  </a:lnTo>
                  <a:lnTo>
                    <a:pt x="10" y="80"/>
                  </a:lnTo>
                  <a:lnTo>
                    <a:pt x="7" y="81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6" y="79"/>
                  </a:lnTo>
                  <a:lnTo>
                    <a:pt x="6" y="55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8" y="51"/>
                  </a:lnTo>
                  <a:lnTo>
                    <a:pt x="10" y="51"/>
                  </a:lnTo>
                  <a:lnTo>
                    <a:pt x="40" y="39"/>
                  </a:lnTo>
                  <a:lnTo>
                    <a:pt x="44" y="38"/>
                  </a:lnTo>
                  <a:lnTo>
                    <a:pt x="45" y="35"/>
                  </a:lnTo>
                  <a:lnTo>
                    <a:pt x="46" y="33"/>
                  </a:lnTo>
                  <a:lnTo>
                    <a:pt x="48" y="31"/>
                  </a:lnTo>
                  <a:lnTo>
                    <a:pt x="48" y="30"/>
                  </a:lnTo>
                  <a:lnTo>
                    <a:pt x="48" y="29"/>
                  </a:lnTo>
                  <a:lnTo>
                    <a:pt x="48" y="9"/>
                  </a:lnTo>
                  <a:lnTo>
                    <a:pt x="48" y="5"/>
                  </a:lnTo>
                  <a:lnTo>
                    <a:pt x="46" y="3"/>
                  </a:lnTo>
                  <a:lnTo>
                    <a:pt x="44" y="1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8" y="1"/>
                  </a:lnTo>
                  <a:lnTo>
                    <a:pt x="3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4" name="Freeform 41"/>
            <p:cNvSpPr>
              <a:spLocks noEditPoints="1"/>
            </p:cNvSpPr>
            <p:nvPr/>
          </p:nvSpPr>
          <p:spPr bwMode="auto">
            <a:xfrm>
              <a:off x="5648326" y="1363663"/>
              <a:ext cx="71438" cy="127000"/>
            </a:xfrm>
            <a:custGeom>
              <a:avLst/>
              <a:gdLst>
                <a:gd name="T0" fmla="*/ 0 w 45"/>
                <a:gd name="T1" fmla="*/ 5 h 80"/>
                <a:gd name="T2" fmla="*/ 0 w 45"/>
                <a:gd name="T3" fmla="*/ 30 h 80"/>
                <a:gd name="T4" fmla="*/ 1 w 45"/>
                <a:gd name="T5" fmla="*/ 35 h 80"/>
                <a:gd name="T6" fmla="*/ 38 w 45"/>
                <a:gd name="T7" fmla="*/ 46 h 80"/>
                <a:gd name="T8" fmla="*/ 40 w 45"/>
                <a:gd name="T9" fmla="*/ 46 h 80"/>
                <a:gd name="T10" fmla="*/ 40 w 45"/>
                <a:gd name="T11" fmla="*/ 73 h 80"/>
                <a:gd name="T12" fmla="*/ 39 w 45"/>
                <a:gd name="T13" fmla="*/ 74 h 80"/>
                <a:gd name="T14" fmla="*/ 6 w 45"/>
                <a:gd name="T15" fmla="*/ 68 h 80"/>
                <a:gd name="T16" fmla="*/ 4 w 45"/>
                <a:gd name="T17" fmla="*/ 64 h 80"/>
                <a:gd name="T18" fmla="*/ 5 w 45"/>
                <a:gd name="T19" fmla="*/ 48 h 80"/>
                <a:gd name="T20" fmla="*/ 9 w 45"/>
                <a:gd name="T21" fmla="*/ 47 h 80"/>
                <a:gd name="T22" fmla="*/ 31 w 45"/>
                <a:gd name="T23" fmla="*/ 55 h 80"/>
                <a:gd name="T24" fmla="*/ 31 w 45"/>
                <a:gd name="T25" fmla="*/ 64 h 80"/>
                <a:gd name="T26" fmla="*/ 28 w 45"/>
                <a:gd name="T27" fmla="*/ 64 h 80"/>
                <a:gd name="T28" fmla="*/ 21 w 45"/>
                <a:gd name="T29" fmla="*/ 61 h 80"/>
                <a:gd name="T30" fmla="*/ 15 w 45"/>
                <a:gd name="T31" fmla="*/ 59 h 80"/>
                <a:gd name="T32" fmla="*/ 19 w 45"/>
                <a:gd name="T33" fmla="*/ 59 h 80"/>
                <a:gd name="T34" fmla="*/ 23 w 45"/>
                <a:gd name="T35" fmla="*/ 57 h 80"/>
                <a:gd name="T36" fmla="*/ 14 w 45"/>
                <a:gd name="T37" fmla="*/ 52 h 80"/>
                <a:gd name="T38" fmla="*/ 11 w 45"/>
                <a:gd name="T39" fmla="*/ 55 h 80"/>
                <a:gd name="T40" fmla="*/ 13 w 45"/>
                <a:gd name="T41" fmla="*/ 64 h 80"/>
                <a:gd name="T42" fmla="*/ 34 w 45"/>
                <a:gd name="T43" fmla="*/ 68 h 80"/>
                <a:gd name="T44" fmla="*/ 36 w 45"/>
                <a:gd name="T45" fmla="*/ 64 h 80"/>
                <a:gd name="T46" fmla="*/ 35 w 45"/>
                <a:gd name="T47" fmla="*/ 51 h 80"/>
                <a:gd name="T48" fmla="*/ 30 w 45"/>
                <a:gd name="T49" fmla="*/ 48 h 80"/>
                <a:gd name="T50" fmla="*/ 4 w 45"/>
                <a:gd name="T51" fmla="*/ 43 h 80"/>
                <a:gd name="T52" fmla="*/ 0 w 45"/>
                <a:gd name="T53" fmla="*/ 48 h 80"/>
                <a:gd name="T54" fmla="*/ 0 w 45"/>
                <a:gd name="T55" fmla="*/ 68 h 80"/>
                <a:gd name="T56" fmla="*/ 5 w 45"/>
                <a:gd name="T57" fmla="*/ 73 h 80"/>
                <a:gd name="T58" fmla="*/ 39 w 45"/>
                <a:gd name="T59" fmla="*/ 80 h 80"/>
                <a:gd name="T60" fmla="*/ 45 w 45"/>
                <a:gd name="T61" fmla="*/ 76 h 80"/>
                <a:gd name="T62" fmla="*/ 45 w 45"/>
                <a:gd name="T63" fmla="*/ 48 h 80"/>
                <a:gd name="T64" fmla="*/ 43 w 45"/>
                <a:gd name="T65" fmla="*/ 42 h 80"/>
                <a:gd name="T66" fmla="*/ 39 w 45"/>
                <a:gd name="T67" fmla="*/ 40 h 80"/>
                <a:gd name="T68" fmla="*/ 19 w 45"/>
                <a:gd name="T69" fmla="*/ 36 h 80"/>
                <a:gd name="T70" fmla="*/ 6 w 45"/>
                <a:gd name="T71" fmla="*/ 32 h 80"/>
                <a:gd name="T72" fmla="*/ 4 w 45"/>
                <a:gd name="T73" fmla="*/ 30 h 80"/>
                <a:gd name="T74" fmla="*/ 5 w 45"/>
                <a:gd name="T75" fmla="*/ 5 h 80"/>
                <a:gd name="T76" fmla="*/ 36 w 45"/>
                <a:gd name="T77" fmla="*/ 9 h 80"/>
                <a:gd name="T78" fmla="*/ 40 w 45"/>
                <a:gd name="T79" fmla="*/ 13 h 80"/>
                <a:gd name="T80" fmla="*/ 40 w 45"/>
                <a:gd name="T81" fmla="*/ 31 h 80"/>
                <a:gd name="T82" fmla="*/ 15 w 45"/>
                <a:gd name="T83" fmla="*/ 26 h 80"/>
                <a:gd name="T84" fmla="*/ 13 w 45"/>
                <a:gd name="T85" fmla="*/ 23 h 80"/>
                <a:gd name="T86" fmla="*/ 13 w 45"/>
                <a:gd name="T87" fmla="*/ 15 h 80"/>
                <a:gd name="T88" fmla="*/ 15 w 45"/>
                <a:gd name="T89" fmla="*/ 15 h 80"/>
                <a:gd name="T90" fmla="*/ 24 w 45"/>
                <a:gd name="T91" fmla="*/ 17 h 80"/>
                <a:gd name="T92" fmla="*/ 30 w 45"/>
                <a:gd name="T93" fmla="*/ 21 h 80"/>
                <a:gd name="T94" fmla="*/ 22 w 45"/>
                <a:gd name="T95" fmla="*/ 19 h 80"/>
                <a:gd name="T96" fmla="*/ 19 w 45"/>
                <a:gd name="T97" fmla="*/ 21 h 80"/>
                <a:gd name="T98" fmla="*/ 32 w 45"/>
                <a:gd name="T99" fmla="*/ 26 h 80"/>
                <a:gd name="T100" fmla="*/ 35 w 45"/>
                <a:gd name="T101" fmla="*/ 25 h 80"/>
                <a:gd name="T102" fmla="*/ 34 w 45"/>
                <a:gd name="T103" fmla="*/ 14 h 80"/>
                <a:gd name="T104" fmla="*/ 14 w 45"/>
                <a:gd name="T105" fmla="*/ 10 h 80"/>
                <a:gd name="T106" fmla="*/ 9 w 45"/>
                <a:gd name="T107" fmla="*/ 12 h 80"/>
                <a:gd name="T108" fmla="*/ 7 w 45"/>
                <a:gd name="T109" fmla="*/ 23 h 80"/>
                <a:gd name="T110" fmla="*/ 10 w 45"/>
                <a:gd name="T111" fmla="*/ 30 h 80"/>
                <a:gd name="T112" fmla="*/ 40 w 45"/>
                <a:gd name="T113" fmla="*/ 36 h 80"/>
                <a:gd name="T114" fmla="*/ 45 w 45"/>
                <a:gd name="T115" fmla="*/ 31 h 80"/>
                <a:gd name="T116" fmla="*/ 45 w 45"/>
                <a:gd name="T117" fmla="*/ 12 h 80"/>
                <a:gd name="T118" fmla="*/ 40 w 45"/>
                <a:gd name="T119" fmla="*/ 6 h 80"/>
                <a:gd name="T120" fmla="*/ 7 w 45"/>
                <a:gd name="T121" fmla="*/ 0 h 80"/>
                <a:gd name="T122" fmla="*/ 2 w 45"/>
                <a:gd name="T123" fmla="*/ 1 h 80"/>
                <a:gd name="T124" fmla="*/ 39 w 45"/>
                <a:gd name="T12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80">
                  <a:moveTo>
                    <a:pt x="2" y="1"/>
                  </a:moveTo>
                  <a:lnTo>
                    <a:pt x="1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0" y="32"/>
                  </a:lnTo>
                  <a:lnTo>
                    <a:pt x="1" y="35"/>
                  </a:lnTo>
                  <a:lnTo>
                    <a:pt x="4" y="36"/>
                  </a:lnTo>
                  <a:lnTo>
                    <a:pt x="7" y="39"/>
                  </a:lnTo>
                  <a:lnTo>
                    <a:pt x="38" y="46"/>
                  </a:lnTo>
                  <a:lnTo>
                    <a:pt x="39" y="46"/>
                  </a:lnTo>
                  <a:lnTo>
                    <a:pt x="39" y="46"/>
                  </a:lnTo>
                  <a:lnTo>
                    <a:pt x="40" y="46"/>
                  </a:lnTo>
                  <a:lnTo>
                    <a:pt x="40" y="47"/>
                  </a:lnTo>
                  <a:lnTo>
                    <a:pt x="40" y="48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4"/>
                  </a:lnTo>
                  <a:lnTo>
                    <a:pt x="39" y="74"/>
                  </a:lnTo>
                  <a:lnTo>
                    <a:pt x="38" y="74"/>
                  </a:lnTo>
                  <a:lnTo>
                    <a:pt x="7" y="68"/>
                  </a:lnTo>
                  <a:lnTo>
                    <a:pt x="6" y="68"/>
                  </a:lnTo>
                  <a:lnTo>
                    <a:pt x="5" y="68"/>
                  </a:lnTo>
                  <a:lnTo>
                    <a:pt x="5" y="67"/>
                  </a:lnTo>
                  <a:lnTo>
                    <a:pt x="4" y="64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47"/>
                  </a:lnTo>
                  <a:lnTo>
                    <a:pt x="9" y="47"/>
                  </a:lnTo>
                  <a:lnTo>
                    <a:pt x="30" y="53"/>
                  </a:lnTo>
                  <a:lnTo>
                    <a:pt x="31" y="53"/>
                  </a:lnTo>
                  <a:lnTo>
                    <a:pt x="31" y="55"/>
                  </a:lnTo>
                  <a:lnTo>
                    <a:pt x="32" y="56"/>
                  </a:lnTo>
                  <a:lnTo>
                    <a:pt x="32" y="63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26" y="63"/>
                  </a:lnTo>
                  <a:lnTo>
                    <a:pt x="23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5" y="59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23" y="57"/>
                  </a:lnTo>
                  <a:lnTo>
                    <a:pt x="23" y="56"/>
                  </a:lnTo>
                  <a:lnTo>
                    <a:pt x="21" y="55"/>
                  </a:lnTo>
                  <a:lnTo>
                    <a:pt x="14" y="52"/>
                  </a:lnTo>
                  <a:lnTo>
                    <a:pt x="13" y="52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0" y="63"/>
                  </a:lnTo>
                  <a:lnTo>
                    <a:pt x="10" y="64"/>
                  </a:lnTo>
                  <a:lnTo>
                    <a:pt x="13" y="64"/>
                  </a:lnTo>
                  <a:lnTo>
                    <a:pt x="27" y="69"/>
                  </a:lnTo>
                  <a:lnTo>
                    <a:pt x="31" y="69"/>
                  </a:lnTo>
                  <a:lnTo>
                    <a:pt x="34" y="68"/>
                  </a:lnTo>
                  <a:lnTo>
                    <a:pt x="36" y="67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56"/>
                  </a:lnTo>
                  <a:lnTo>
                    <a:pt x="36" y="52"/>
                  </a:lnTo>
                  <a:lnTo>
                    <a:pt x="35" y="51"/>
                  </a:lnTo>
                  <a:lnTo>
                    <a:pt x="34" y="50"/>
                  </a:lnTo>
                  <a:lnTo>
                    <a:pt x="32" y="48"/>
                  </a:lnTo>
                  <a:lnTo>
                    <a:pt x="30" y="48"/>
                  </a:lnTo>
                  <a:lnTo>
                    <a:pt x="10" y="43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1" y="4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4" y="72"/>
                  </a:lnTo>
                  <a:lnTo>
                    <a:pt x="5" y="73"/>
                  </a:lnTo>
                  <a:lnTo>
                    <a:pt x="7" y="73"/>
                  </a:lnTo>
                  <a:lnTo>
                    <a:pt x="36" y="80"/>
                  </a:lnTo>
                  <a:lnTo>
                    <a:pt x="39" y="80"/>
                  </a:lnTo>
                  <a:lnTo>
                    <a:pt x="42" y="80"/>
                  </a:lnTo>
                  <a:lnTo>
                    <a:pt x="43" y="78"/>
                  </a:lnTo>
                  <a:lnTo>
                    <a:pt x="45" y="76"/>
                  </a:lnTo>
                  <a:lnTo>
                    <a:pt x="45" y="74"/>
                  </a:lnTo>
                  <a:lnTo>
                    <a:pt x="45" y="73"/>
                  </a:lnTo>
                  <a:lnTo>
                    <a:pt x="45" y="48"/>
                  </a:lnTo>
                  <a:lnTo>
                    <a:pt x="45" y="46"/>
                  </a:lnTo>
                  <a:lnTo>
                    <a:pt x="44" y="43"/>
                  </a:lnTo>
                  <a:lnTo>
                    <a:pt x="43" y="42"/>
                  </a:lnTo>
                  <a:lnTo>
                    <a:pt x="42" y="40"/>
                  </a:lnTo>
                  <a:lnTo>
                    <a:pt x="40" y="40"/>
                  </a:lnTo>
                  <a:lnTo>
                    <a:pt x="39" y="40"/>
                  </a:lnTo>
                  <a:lnTo>
                    <a:pt x="35" y="39"/>
                  </a:lnTo>
                  <a:lnTo>
                    <a:pt x="27" y="38"/>
                  </a:lnTo>
                  <a:lnTo>
                    <a:pt x="19" y="36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2"/>
                  </a:lnTo>
                  <a:lnTo>
                    <a:pt x="5" y="31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9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7" y="4"/>
                  </a:lnTo>
                  <a:lnTo>
                    <a:pt x="36" y="9"/>
                  </a:lnTo>
                  <a:lnTo>
                    <a:pt x="39" y="10"/>
                  </a:lnTo>
                  <a:lnTo>
                    <a:pt x="40" y="12"/>
                  </a:lnTo>
                  <a:lnTo>
                    <a:pt x="40" y="13"/>
                  </a:lnTo>
                  <a:lnTo>
                    <a:pt x="40" y="27"/>
                  </a:lnTo>
                  <a:lnTo>
                    <a:pt x="40" y="30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15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3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4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8" y="15"/>
                  </a:lnTo>
                  <a:lnTo>
                    <a:pt x="21" y="17"/>
                  </a:lnTo>
                  <a:lnTo>
                    <a:pt x="24" y="17"/>
                  </a:lnTo>
                  <a:lnTo>
                    <a:pt x="27" y="18"/>
                  </a:lnTo>
                  <a:lnTo>
                    <a:pt x="30" y="18"/>
                  </a:lnTo>
                  <a:lnTo>
                    <a:pt x="30" y="21"/>
                  </a:lnTo>
                  <a:lnTo>
                    <a:pt x="27" y="19"/>
                  </a:lnTo>
                  <a:lnTo>
                    <a:pt x="24" y="19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19" y="19"/>
                  </a:lnTo>
                  <a:lnTo>
                    <a:pt x="19" y="21"/>
                  </a:lnTo>
                  <a:lnTo>
                    <a:pt x="19" y="22"/>
                  </a:lnTo>
                  <a:lnTo>
                    <a:pt x="21" y="23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6"/>
                  </a:lnTo>
                  <a:lnTo>
                    <a:pt x="35" y="25"/>
                  </a:lnTo>
                  <a:lnTo>
                    <a:pt x="35" y="23"/>
                  </a:lnTo>
                  <a:lnTo>
                    <a:pt x="35" y="15"/>
                  </a:lnTo>
                  <a:lnTo>
                    <a:pt x="34" y="14"/>
                  </a:lnTo>
                  <a:lnTo>
                    <a:pt x="32" y="13"/>
                  </a:lnTo>
                  <a:lnTo>
                    <a:pt x="15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9" y="12"/>
                  </a:lnTo>
                  <a:lnTo>
                    <a:pt x="7" y="13"/>
                  </a:lnTo>
                  <a:lnTo>
                    <a:pt x="7" y="15"/>
                  </a:lnTo>
                  <a:lnTo>
                    <a:pt x="7" y="23"/>
                  </a:lnTo>
                  <a:lnTo>
                    <a:pt x="7" y="26"/>
                  </a:lnTo>
                  <a:lnTo>
                    <a:pt x="9" y="27"/>
                  </a:lnTo>
                  <a:lnTo>
                    <a:pt x="10" y="30"/>
                  </a:lnTo>
                  <a:lnTo>
                    <a:pt x="14" y="31"/>
                  </a:lnTo>
                  <a:lnTo>
                    <a:pt x="39" y="36"/>
                  </a:lnTo>
                  <a:lnTo>
                    <a:pt x="40" y="36"/>
                  </a:lnTo>
                  <a:lnTo>
                    <a:pt x="43" y="36"/>
                  </a:lnTo>
                  <a:lnTo>
                    <a:pt x="44" y="34"/>
                  </a:lnTo>
                  <a:lnTo>
                    <a:pt x="45" y="31"/>
                  </a:lnTo>
                  <a:lnTo>
                    <a:pt x="45" y="27"/>
                  </a:lnTo>
                  <a:lnTo>
                    <a:pt x="45" y="13"/>
                  </a:lnTo>
                  <a:lnTo>
                    <a:pt x="45" y="12"/>
                  </a:lnTo>
                  <a:lnTo>
                    <a:pt x="44" y="9"/>
                  </a:lnTo>
                  <a:lnTo>
                    <a:pt x="43" y="8"/>
                  </a:lnTo>
                  <a:lnTo>
                    <a:pt x="40" y="6"/>
                  </a:lnTo>
                  <a:lnTo>
                    <a:pt x="36" y="5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1"/>
                  </a:lnTo>
                  <a:close/>
                  <a:moveTo>
                    <a:pt x="39" y="40"/>
                  </a:moveTo>
                  <a:lnTo>
                    <a:pt x="38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5" name="Freeform 42"/>
            <p:cNvSpPr>
              <a:spLocks noEditPoints="1"/>
            </p:cNvSpPr>
            <p:nvPr/>
          </p:nvSpPr>
          <p:spPr bwMode="auto">
            <a:xfrm>
              <a:off x="5561013" y="1343025"/>
              <a:ext cx="71438" cy="130175"/>
            </a:xfrm>
            <a:custGeom>
              <a:avLst/>
              <a:gdLst>
                <a:gd name="T0" fmla="*/ 0 w 45"/>
                <a:gd name="T1" fmla="*/ 9 h 82"/>
                <a:gd name="T2" fmla="*/ 0 w 45"/>
                <a:gd name="T3" fmla="*/ 32 h 82"/>
                <a:gd name="T4" fmla="*/ 38 w 45"/>
                <a:gd name="T5" fmla="*/ 48 h 82"/>
                <a:gd name="T6" fmla="*/ 41 w 45"/>
                <a:gd name="T7" fmla="*/ 49 h 82"/>
                <a:gd name="T8" fmla="*/ 40 w 45"/>
                <a:gd name="T9" fmla="*/ 77 h 82"/>
                <a:gd name="T10" fmla="*/ 7 w 45"/>
                <a:gd name="T11" fmla="*/ 68 h 82"/>
                <a:gd name="T12" fmla="*/ 5 w 45"/>
                <a:gd name="T13" fmla="*/ 49 h 82"/>
                <a:gd name="T14" fmla="*/ 6 w 45"/>
                <a:gd name="T15" fmla="*/ 48 h 82"/>
                <a:gd name="T16" fmla="*/ 31 w 45"/>
                <a:gd name="T17" fmla="*/ 56 h 82"/>
                <a:gd name="T18" fmla="*/ 32 w 45"/>
                <a:gd name="T19" fmla="*/ 63 h 82"/>
                <a:gd name="T20" fmla="*/ 31 w 45"/>
                <a:gd name="T21" fmla="*/ 65 h 82"/>
                <a:gd name="T22" fmla="*/ 26 w 45"/>
                <a:gd name="T23" fmla="*/ 65 h 82"/>
                <a:gd name="T24" fmla="*/ 15 w 45"/>
                <a:gd name="T25" fmla="*/ 61 h 82"/>
                <a:gd name="T26" fmla="*/ 19 w 45"/>
                <a:gd name="T27" fmla="*/ 60 h 82"/>
                <a:gd name="T28" fmla="*/ 23 w 45"/>
                <a:gd name="T29" fmla="*/ 57 h 82"/>
                <a:gd name="T30" fmla="*/ 11 w 45"/>
                <a:gd name="T31" fmla="*/ 55 h 82"/>
                <a:gd name="T32" fmla="*/ 13 w 45"/>
                <a:gd name="T33" fmla="*/ 65 h 82"/>
                <a:gd name="T34" fmla="*/ 36 w 45"/>
                <a:gd name="T35" fmla="*/ 68 h 82"/>
                <a:gd name="T36" fmla="*/ 36 w 45"/>
                <a:gd name="T37" fmla="*/ 55 h 82"/>
                <a:gd name="T38" fmla="*/ 31 w 45"/>
                <a:gd name="T39" fmla="*/ 49 h 82"/>
                <a:gd name="T40" fmla="*/ 2 w 45"/>
                <a:gd name="T41" fmla="*/ 44 h 82"/>
                <a:gd name="T42" fmla="*/ 0 w 45"/>
                <a:gd name="T43" fmla="*/ 65 h 82"/>
                <a:gd name="T44" fmla="*/ 5 w 45"/>
                <a:gd name="T45" fmla="*/ 73 h 82"/>
                <a:gd name="T46" fmla="*/ 41 w 45"/>
                <a:gd name="T47" fmla="*/ 82 h 82"/>
                <a:gd name="T48" fmla="*/ 45 w 45"/>
                <a:gd name="T49" fmla="*/ 76 h 82"/>
                <a:gd name="T50" fmla="*/ 44 w 45"/>
                <a:gd name="T51" fmla="*/ 44 h 82"/>
                <a:gd name="T52" fmla="*/ 36 w 45"/>
                <a:gd name="T53" fmla="*/ 42 h 82"/>
                <a:gd name="T54" fmla="*/ 9 w 45"/>
                <a:gd name="T55" fmla="*/ 34 h 82"/>
                <a:gd name="T56" fmla="*/ 5 w 45"/>
                <a:gd name="T57" fmla="*/ 30 h 82"/>
                <a:gd name="T58" fmla="*/ 5 w 45"/>
                <a:gd name="T59" fmla="*/ 17 h 82"/>
                <a:gd name="T60" fmla="*/ 5 w 45"/>
                <a:gd name="T61" fmla="*/ 5 h 82"/>
                <a:gd name="T62" fmla="*/ 39 w 45"/>
                <a:gd name="T63" fmla="*/ 13 h 82"/>
                <a:gd name="T64" fmla="*/ 40 w 45"/>
                <a:gd name="T65" fmla="*/ 32 h 82"/>
                <a:gd name="T66" fmla="*/ 14 w 45"/>
                <a:gd name="T67" fmla="*/ 26 h 82"/>
                <a:gd name="T68" fmla="*/ 13 w 45"/>
                <a:gd name="T69" fmla="*/ 15 h 82"/>
                <a:gd name="T70" fmla="*/ 15 w 45"/>
                <a:gd name="T71" fmla="*/ 15 h 82"/>
                <a:gd name="T72" fmla="*/ 26 w 45"/>
                <a:gd name="T73" fmla="*/ 18 h 82"/>
                <a:gd name="T74" fmla="*/ 27 w 45"/>
                <a:gd name="T75" fmla="*/ 22 h 82"/>
                <a:gd name="T76" fmla="*/ 21 w 45"/>
                <a:gd name="T77" fmla="*/ 21 h 82"/>
                <a:gd name="T78" fmla="*/ 32 w 45"/>
                <a:gd name="T79" fmla="*/ 28 h 82"/>
                <a:gd name="T80" fmla="*/ 35 w 45"/>
                <a:gd name="T81" fmla="*/ 26 h 82"/>
                <a:gd name="T82" fmla="*/ 15 w 45"/>
                <a:gd name="T83" fmla="*/ 11 h 82"/>
                <a:gd name="T84" fmla="*/ 9 w 45"/>
                <a:gd name="T85" fmla="*/ 13 h 82"/>
                <a:gd name="T86" fmla="*/ 7 w 45"/>
                <a:gd name="T87" fmla="*/ 25 h 82"/>
                <a:gd name="T88" fmla="*/ 14 w 45"/>
                <a:gd name="T89" fmla="*/ 32 h 82"/>
                <a:gd name="T90" fmla="*/ 44 w 45"/>
                <a:gd name="T91" fmla="*/ 36 h 82"/>
                <a:gd name="T92" fmla="*/ 45 w 45"/>
                <a:gd name="T93" fmla="*/ 14 h 82"/>
                <a:gd name="T94" fmla="*/ 41 w 45"/>
                <a:gd name="T95" fmla="*/ 8 h 82"/>
                <a:gd name="T96" fmla="*/ 6 w 45"/>
                <a:gd name="T97" fmla="*/ 0 h 82"/>
                <a:gd name="T98" fmla="*/ 39 w 45"/>
                <a:gd name="T99" fmla="*/ 4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" h="82">
                  <a:moveTo>
                    <a:pt x="2" y="1"/>
                  </a:moveTo>
                  <a:lnTo>
                    <a:pt x="1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0" y="32"/>
                  </a:lnTo>
                  <a:lnTo>
                    <a:pt x="1" y="35"/>
                  </a:lnTo>
                  <a:lnTo>
                    <a:pt x="3" y="38"/>
                  </a:lnTo>
                  <a:lnTo>
                    <a:pt x="7" y="39"/>
                  </a:lnTo>
                  <a:lnTo>
                    <a:pt x="38" y="48"/>
                  </a:lnTo>
                  <a:lnTo>
                    <a:pt x="39" y="48"/>
                  </a:lnTo>
                  <a:lnTo>
                    <a:pt x="39" y="48"/>
                  </a:lnTo>
                  <a:lnTo>
                    <a:pt x="40" y="48"/>
                  </a:lnTo>
                  <a:lnTo>
                    <a:pt x="41" y="49"/>
                  </a:lnTo>
                  <a:lnTo>
                    <a:pt x="41" y="51"/>
                  </a:lnTo>
                  <a:lnTo>
                    <a:pt x="41" y="76"/>
                  </a:lnTo>
                  <a:lnTo>
                    <a:pt x="41" y="76"/>
                  </a:lnTo>
                  <a:lnTo>
                    <a:pt x="40" y="77"/>
                  </a:lnTo>
                  <a:lnTo>
                    <a:pt x="39" y="77"/>
                  </a:lnTo>
                  <a:lnTo>
                    <a:pt x="38" y="77"/>
                  </a:lnTo>
                  <a:lnTo>
                    <a:pt x="7" y="69"/>
                  </a:lnTo>
                  <a:lnTo>
                    <a:pt x="7" y="68"/>
                  </a:lnTo>
                  <a:lnTo>
                    <a:pt x="6" y="68"/>
                  </a:lnTo>
                  <a:lnTo>
                    <a:pt x="5" y="66"/>
                  </a:lnTo>
                  <a:lnTo>
                    <a:pt x="5" y="65"/>
                  </a:lnTo>
                  <a:lnTo>
                    <a:pt x="5" y="49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6" y="48"/>
                  </a:lnTo>
                  <a:lnTo>
                    <a:pt x="9" y="48"/>
                  </a:lnTo>
                  <a:lnTo>
                    <a:pt x="30" y="55"/>
                  </a:lnTo>
                  <a:lnTo>
                    <a:pt x="31" y="55"/>
                  </a:lnTo>
                  <a:lnTo>
                    <a:pt x="31" y="56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32" y="60"/>
                  </a:lnTo>
                  <a:lnTo>
                    <a:pt x="32" y="63"/>
                  </a:lnTo>
                  <a:lnTo>
                    <a:pt x="32" y="64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6" y="65"/>
                  </a:lnTo>
                  <a:lnTo>
                    <a:pt x="23" y="64"/>
                  </a:lnTo>
                  <a:lnTo>
                    <a:pt x="21" y="63"/>
                  </a:lnTo>
                  <a:lnTo>
                    <a:pt x="18" y="61"/>
                  </a:lnTo>
                  <a:lnTo>
                    <a:pt x="15" y="61"/>
                  </a:lnTo>
                  <a:lnTo>
                    <a:pt x="15" y="60"/>
                  </a:lnTo>
                  <a:lnTo>
                    <a:pt x="15" y="59"/>
                  </a:lnTo>
                  <a:lnTo>
                    <a:pt x="18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2" y="60"/>
                  </a:lnTo>
                  <a:lnTo>
                    <a:pt x="23" y="59"/>
                  </a:lnTo>
                  <a:lnTo>
                    <a:pt x="23" y="57"/>
                  </a:lnTo>
                  <a:lnTo>
                    <a:pt x="22" y="56"/>
                  </a:lnTo>
                  <a:lnTo>
                    <a:pt x="14" y="53"/>
                  </a:lnTo>
                  <a:lnTo>
                    <a:pt x="13" y="53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0" y="63"/>
                  </a:lnTo>
                  <a:lnTo>
                    <a:pt x="11" y="64"/>
                  </a:lnTo>
                  <a:lnTo>
                    <a:pt x="13" y="65"/>
                  </a:lnTo>
                  <a:lnTo>
                    <a:pt x="27" y="70"/>
                  </a:lnTo>
                  <a:lnTo>
                    <a:pt x="31" y="70"/>
                  </a:lnTo>
                  <a:lnTo>
                    <a:pt x="35" y="69"/>
                  </a:lnTo>
                  <a:lnTo>
                    <a:pt x="36" y="68"/>
                  </a:lnTo>
                  <a:lnTo>
                    <a:pt x="36" y="66"/>
                  </a:lnTo>
                  <a:lnTo>
                    <a:pt x="38" y="65"/>
                  </a:lnTo>
                  <a:lnTo>
                    <a:pt x="38" y="57"/>
                  </a:lnTo>
                  <a:lnTo>
                    <a:pt x="36" y="55"/>
                  </a:lnTo>
                  <a:lnTo>
                    <a:pt x="35" y="53"/>
                  </a:lnTo>
                  <a:lnTo>
                    <a:pt x="34" y="51"/>
                  </a:lnTo>
                  <a:lnTo>
                    <a:pt x="32" y="51"/>
                  </a:lnTo>
                  <a:lnTo>
                    <a:pt x="31" y="49"/>
                  </a:lnTo>
                  <a:lnTo>
                    <a:pt x="10" y="43"/>
                  </a:lnTo>
                  <a:lnTo>
                    <a:pt x="7" y="43"/>
                  </a:lnTo>
                  <a:lnTo>
                    <a:pt x="3" y="43"/>
                  </a:lnTo>
                  <a:lnTo>
                    <a:pt x="2" y="44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3"/>
                  </a:lnTo>
                  <a:lnTo>
                    <a:pt x="7" y="73"/>
                  </a:lnTo>
                  <a:lnTo>
                    <a:pt x="36" y="82"/>
                  </a:lnTo>
                  <a:lnTo>
                    <a:pt x="39" y="82"/>
                  </a:lnTo>
                  <a:lnTo>
                    <a:pt x="41" y="82"/>
                  </a:lnTo>
                  <a:lnTo>
                    <a:pt x="44" y="81"/>
                  </a:lnTo>
                  <a:lnTo>
                    <a:pt x="45" y="78"/>
                  </a:lnTo>
                  <a:lnTo>
                    <a:pt x="45" y="77"/>
                  </a:lnTo>
                  <a:lnTo>
                    <a:pt x="45" y="76"/>
                  </a:lnTo>
                  <a:lnTo>
                    <a:pt x="45" y="51"/>
                  </a:lnTo>
                  <a:lnTo>
                    <a:pt x="45" y="48"/>
                  </a:lnTo>
                  <a:lnTo>
                    <a:pt x="44" y="45"/>
                  </a:lnTo>
                  <a:lnTo>
                    <a:pt x="44" y="44"/>
                  </a:lnTo>
                  <a:lnTo>
                    <a:pt x="41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6" y="42"/>
                  </a:lnTo>
                  <a:lnTo>
                    <a:pt x="28" y="40"/>
                  </a:lnTo>
                  <a:lnTo>
                    <a:pt x="19" y="38"/>
                  </a:lnTo>
                  <a:lnTo>
                    <a:pt x="11" y="35"/>
                  </a:lnTo>
                  <a:lnTo>
                    <a:pt x="9" y="34"/>
                  </a:lnTo>
                  <a:lnTo>
                    <a:pt x="6" y="32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5" y="17"/>
                  </a:lnTo>
                  <a:lnTo>
                    <a:pt x="5" y="9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7" y="5"/>
                  </a:lnTo>
                  <a:lnTo>
                    <a:pt x="36" y="11"/>
                  </a:lnTo>
                  <a:lnTo>
                    <a:pt x="39" y="13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30"/>
                  </a:lnTo>
                  <a:lnTo>
                    <a:pt x="40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15" y="27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17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5" y="15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23" y="18"/>
                  </a:lnTo>
                  <a:lnTo>
                    <a:pt x="26" y="18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2" y="19"/>
                  </a:lnTo>
                  <a:lnTo>
                    <a:pt x="21" y="21"/>
                  </a:lnTo>
                  <a:lnTo>
                    <a:pt x="19" y="22"/>
                  </a:lnTo>
                  <a:lnTo>
                    <a:pt x="19" y="23"/>
                  </a:lnTo>
                  <a:lnTo>
                    <a:pt x="21" y="25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4" y="27"/>
                  </a:lnTo>
                  <a:lnTo>
                    <a:pt x="35" y="27"/>
                  </a:lnTo>
                  <a:lnTo>
                    <a:pt x="35" y="26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4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0"/>
                  </a:lnTo>
                  <a:lnTo>
                    <a:pt x="10" y="11"/>
                  </a:lnTo>
                  <a:lnTo>
                    <a:pt x="9" y="13"/>
                  </a:lnTo>
                  <a:lnTo>
                    <a:pt x="9" y="14"/>
                  </a:lnTo>
                  <a:lnTo>
                    <a:pt x="7" y="17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9" y="27"/>
                  </a:lnTo>
                  <a:lnTo>
                    <a:pt x="9" y="28"/>
                  </a:lnTo>
                  <a:lnTo>
                    <a:pt x="11" y="30"/>
                  </a:lnTo>
                  <a:lnTo>
                    <a:pt x="14" y="32"/>
                  </a:lnTo>
                  <a:lnTo>
                    <a:pt x="39" y="39"/>
                  </a:lnTo>
                  <a:lnTo>
                    <a:pt x="40" y="39"/>
                  </a:lnTo>
                  <a:lnTo>
                    <a:pt x="43" y="38"/>
                  </a:lnTo>
                  <a:lnTo>
                    <a:pt x="44" y="36"/>
                  </a:lnTo>
                  <a:lnTo>
                    <a:pt x="45" y="34"/>
                  </a:lnTo>
                  <a:lnTo>
                    <a:pt x="45" y="30"/>
                  </a:lnTo>
                  <a:lnTo>
                    <a:pt x="45" y="15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3" y="10"/>
                  </a:lnTo>
                  <a:lnTo>
                    <a:pt x="41" y="8"/>
                  </a:lnTo>
                  <a:lnTo>
                    <a:pt x="38" y="6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1"/>
                  </a:lnTo>
                  <a:close/>
                  <a:moveTo>
                    <a:pt x="39" y="43"/>
                  </a:moveTo>
                  <a:lnTo>
                    <a:pt x="39" y="43"/>
                  </a:lnTo>
                  <a:lnTo>
                    <a:pt x="39" y="4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6" name="Freeform 43"/>
            <p:cNvSpPr/>
            <p:nvPr/>
          </p:nvSpPr>
          <p:spPr bwMode="auto">
            <a:xfrm>
              <a:off x="5472113" y="1316038"/>
              <a:ext cx="76200" cy="134938"/>
            </a:xfrm>
            <a:custGeom>
              <a:avLst/>
              <a:gdLst>
                <a:gd name="T0" fmla="*/ 2 w 48"/>
                <a:gd name="T1" fmla="*/ 5 h 85"/>
                <a:gd name="T2" fmla="*/ 0 w 48"/>
                <a:gd name="T3" fmla="*/ 28 h 85"/>
                <a:gd name="T4" fmla="*/ 3 w 48"/>
                <a:gd name="T5" fmla="*/ 34 h 85"/>
                <a:gd name="T6" fmla="*/ 40 w 48"/>
                <a:gd name="T7" fmla="*/ 49 h 85"/>
                <a:gd name="T8" fmla="*/ 42 w 48"/>
                <a:gd name="T9" fmla="*/ 51 h 85"/>
                <a:gd name="T10" fmla="*/ 42 w 48"/>
                <a:gd name="T11" fmla="*/ 78 h 85"/>
                <a:gd name="T12" fmla="*/ 41 w 48"/>
                <a:gd name="T13" fmla="*/ 80 h 85"/>
                <a:gd name="T14" fmla="*/ 10 w 48"/>
                <a:gd name="T15" fmla="*/ 68 h 85"/>
                <a:gd name="T16" fmla="*/ 6 w 48"/>
                <a:gd name="T17" fmla="*/ 64 h 85"/>
                <a:gd name="T18" fmla="*/ 8 w 48"/>
                <a:gd name="T19" fmla="*/ 47 h 85"/>
                <a:gd name="T20" fmla="*/ 32 w 48"/>
                <a:gd name="T21" fmla="*/ 56 h 85"/>
                <a:gd name="T22" fmla="*/ 33 w 48"/>
                <a:gd name="T23" fmla="*/ 66 h 85"/>
                <a:gd name="T24" fmla="*/ 31 w 48"/>
                <a:gd name="T25" fmla="*/ 66 h 85"/>
                <a:gd name="T26" fmla="*/ 21 w 48"/>
                <a:gd name="T27" fmla="*/ 64 h 85"/>
                <a:gd name="T28" fmla="*/ 18 w 48"/>
                <a:gd name="T29" fmla="*/ 60 h 85"/>
                <a:gd name="T30" fmla="*/ 21 w 48"/>
                <a:gd name="T31" fmla="*/ 60 h 85"/>
                <a:gd name="T32" fmla="*/ 25 w 48"/>
                <a:gd name="T33" fmla="*/ 60 h 85"/>
                <a:gd name="T34" fmla="*/ 16 w 48"/>
                <a:gd name="T35" fmla="*/ 53 h 85"/>
                <a:gd name="T36" fmla="*/ 14 w 48"/>
                <a:gd name="T37" fmla="*/ 55 h 85"/>
                <a:gd name="T38" fmla="*/ 12 w 48"/>
                <a:gd name="T39" fmla="*/ 64 h 85"/>
                <a:gd name="T40" fmla="*/ 33 w 48"/>
                <a:gd name="T41" fmla="*/ 72 h 85"/>
                <a:gd name="T42" fmla="*/ 38 w 48"/>
                <a:gd name="T43" fmla="*/ 68 h 85"/>
                <a:gd name="T44" fmla="*/ 38 w 48"/>
                <a:gd name="T45" fmla="*/ 56 h 85"/>
                <a:gd name="T46" fmla="*/ 32 w 48"/>
                <a:gd name="T47" fmla="*/ 51 h 85"/>
                <a:gd name="T48" fmla="*/ 6 w 48"/>
                <a:gd name="T49" fmla="*/ 43 h 85"/>
                <a:gd name="T50" fmla="*/ 2 w 48"/>
                <a:gd name="T51" fmla="*/ 47 h 85"/>
                <a:gd name="T52" fmla="*/ 2 w 48"/>
                <a:gd name="T53" fmla="*/ 66 h 85"/>
                <a:gd name="T54" fmla="*/ 7 w 48"/>
                <a:gd name="T55" fmla="*/ 72 h 85"/>
                <a:gd name="T56" fmla="*/ 41 w 48"/>
                <a:gd name="T57" fmla="*/ 85 h 85"/>
                <a:gd name="T58" fmla="*/ 46 w 48"/>
                <a:gd name="T59" fmla="*/ 81 h 85"/>
                <a:gd name="T60" fmla="*/ 48 w 48"/>
                <a:gd name="T61" fmla="*/ 53 h 85"/>
                <a:gd name="T62" fmla="*/ 45 w 48"/>
                <a:gd name="T63" fmla="*/ 47 h 85"/>
                <a:gd name="T64" fmla="*/ 38 w 48"/>
                <a:gd name="T65" fmla="*/ 44 h 85"/>
                <a:gd name="T66" fmla="*/ 14 w 48"/>
                <a:gd name="T67" fmla="*/ 35 h 85"/>
                <a:gd name="T68" fmla="*/ 7 w 48"/>
                <a:gd name="T69" fmla="*/ 31 h 85"/>
                <a:gd name="T70" fmla="*/ 6 w 48"/>
                <a:gd name="T71" fmla="*/ 21 h 85"/>
                <a:gd name="T72" fmla="*/ 6 w 48"/>
                <a:gd name="T73" fmla="*/ 9 h 85"/>
                <a:gd name="T74" fmla="*/ 7 w 48"/>
                <a:gd name="T75" fmla="*/ 4 h 85"/>
                <a:gd name="T76" fmla="*/ 37 w 48"/>
                <a:gd name="T77" fmla="*/ 14 h 85"/>
                <a:gd name="T78" fmla="*/ 42 w 48"/>
                <a:gd name="T79" fmla="*/ 17 h 85"/>
                <a:gd name="T80" fmla="*/ 42 w 48"/>
                <a:gd name="T81" fmla="*/ 35 h 85"/>
                <a:gd name="T82" fmla="*/ 18 w 48"/>
                <a:gd name="T83" fmla="*/ 27 h 85"/>
                <a:gd name="T84" fmla="*/ 15 w 48"/>
                <a:gd name="T85" fmla="*/ 25 h 85"/>
                <a:gd name="T86" fmla="*/ 15 w 48"/>
                <a:gd name="T87" fmla="*/ 15 h 85"/>
                <a:gd name="T88" fmla="*/ 16 w 48"/>
                <a:gd name="T89" fmla="*/ 17 h 85"/>
                <a:gd name="T90" fmla="*/ 24 w 48"/>
                <a:gd name="T91" fmla="*/ 19 h 85"/>
                <a:gd name="T92" fmla="*/ 32 w 48"/>
                <a:gd name="T93" fmla="*/ 21 h 85"/>
                <a:gd name="T94" fmla="*/ 27 w 48"/>
                <a:gd name="T95" fmla="*/ 22 h 85"/>
                <a:gd name="T96" fmla="*/ 23 w 48"/>
                <a:gd name="T97" fmla="*/ 21 h 85"/>
                <a:gd name="T98" fmla="*/ 21 w 48"/>
                <a:gd name="T99" fmla="*/ 25 h 85"/>
                <a:gd name="T100" fmla="*/ 35 w 48"/>
                <a:gd name="T101" fmla="*/ 30 h 85"/>
                <a:gd name="T102" fmla="*/ 37 w 48"/>
                <a:gd name="T103" fmla="*/ 27 h 85"/>
                <a:gd name="T104" fmla="*/ 35 w 48"/>
                <a:gd name="T105" fmla="*/ 17 h 85"/>
                <a:gd name="T106" fmla="*/ 15 w 48"/>
                <a:gd name="T107" fmla="*/ 10 h 85"/>
                <a:gd name="T108" fmla="*/ 10 w 48"/>
                <a:gd name="T109" fmla="*/ 14 h 85"/>
                <a:gd name="T110" fmla="*/ 10 w 48"/>
                <a:gd name="T111" fmla="*/ 25 h 85"/>
                <a:gd name="T112" fmla="*/ 12 w 48"/>
                <a:gd name="T113" fmla="*/ 30 h 85"/>
                <a:gd name="T114" fmla="*/ 42 w 48"/>
                <a:gd name="T115" fmla="*/ 42 h 85"/>
                <a:gd name="T116" fmla="*/ 48 w 48"/>
                <a:gd name="T117" fmla="*/ 36 h 85"/>
                <a:gd name="T118" fmla="*/ 48 w 48"/>
                <a:gd name="T119" fmla="*/ 17 h 85"/>
                <a:gd name="T120" fmla="*/ 45 w 48"/>
                <a:gd name="T121" fmla="*/ 13 h 85"/>
                <a:gd name="T122" fmla="*/ 11 w 48"/>
                <a:gd name="T123" fmla="*/ 0 h 85"/>
                <a:gd name="T124" fmla="*/ 7 w 48"/>
                <a:gd name="T1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8" h="85">
                  <a:moveTo>
                    <a:pt x="4" y="0"/>
                  </a:moveTo>
                  <a:lnTo>
                    <a:pt x="3" y="2"/>
                  </a:lnTo>
                  <a:lnTo>
                    <a:pt x="2" y="5"/>
                  </a:lnTo>
                  <a:lnTo>
                    <a:pt x="2" y="9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1"/>
                  </a:lnTo>
                  <a:lnTo>
                    <a:pt x="3" y="34"/>
                  </a:lnTo>
                  <a:lnTo>
                    <a:pt x="6" y="36"/>
                  </a:lnTo>
                  <a:lnTo>
                    <a:pt x="10" y="3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1" y="49"/>
                  </a:lnTo>
                  <a:lnTo>
                    <a:pt x="42" y="51"/>
                  </a:lnTo>
                  <a:lnTo>
                    <a:pt x="42" y="52"/>
                  </a:lnTo>
                  <a:lnTo>
                    <a:pt x="42" y="53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42" y="80"/>
                  </a:lnTo>
                  <a:lnTo>
                    <a:pt x="41" y="80"/>
                  </a:lnTo>
                  <a:lnTo>
                    <a:pt x="40" y="8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8" y="66"/>
                  </a:lnTo>
                  <a:lnTo>
                    <a:pt x="7" y="65"/>
                  </a:lnTo>
                  <a:lnTo>
                    <a:pt x="6" y="64"/>
                  </a:lnTo>
                  <a:lnTo>
                    <a:pt x="6" y="48"/>
                  </a:lnTo>
                  <a:lnTo>
                    <a:pt x="7" y="47"/>
                  </a:lnTo>
                  <a:lnTo>
                    <a:pt x="8" y="47"/>
                  </a:lnTo>
                  <a:lnTo>
                    <a:pt x="11" y="48"/>
                  </a:lnTo>
                  <a:lnTo>
                    <a:pt x="31" y="56"/>
                  </a:lnTo>
                  <a:lnTo>
                    <a:pt x="32" y="56"/>
                  </a:lnTo>
                  <a:lnTo>
                    <a:pt x="33" y="57"/>
                  </a:lnTo>
                  <a:lnTo>
                    <a:pt x="33" y="60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28" y="65"/>
                  </a:lnTo>
                  <a:lnTo>
                    <a:pt x="25" y="64"/>
                  </a:lnTo>
                  <a:lnTo>
                    <a:pt x="21" y="64"/>
                  </a:lnTo>
                  <a:lnTo>
                    <a:pt x="19" y="62"/>
                  </a:lnTo>
                  <a:lnTo>
                    <a:pt x="18" y="61"/>
                  </a:lnTo>
                  <a:lnTo>
                    <a:pt x="18" y="60"/>
                  </a:lnTo>
                  <a:lnTo>
                    <a:pt x="18" y="59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5" y="60"/>
                  </a:lnTo>
                  <a:lnTo>
                    <a:pt x="25" y="57"/>
                  </a:lnTo>
                  <a:lnTo>
                    <a:pt x="23" y="56"/>
                  </a:lnTo>
                  <a:lnTo>
                    <a:pt x="16" y="53"/>
                  </a:lnTo>
                  <a:lnTo>
                    <a:pt x="15" y="53"/>
                  </a:lnTo>
                  <a:lnTo>
                    <a:pt x="14" y="53"/>
                  </a:lnTo>
                  <a:lnTo>
                    <a:pt x="14" y="55"/>
                  </a:lnTo>
                  <a:lnTo>
                    <a:pt x="12" y="55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4" y="65"/>
                  </a:lnTo>
                  <a:lnTo>
                    <a:pt x="29" y="72"/>
                  </a:lnTo>
                  <a:lnTo>
                    <a:pt x="33" y="72"/>
                  </a:lnTo>
                  <a:lnTo>
                    <a:pt x="36" y="72"/>
                  </a:lnTo>
                  <a:lnTo>
                    <a:pt x="38" y="69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0"/>
                  </a:lnTo>
                  <a:lnTo>
                    <a:pt x="38" y="56"/>
                  </a:lnTo>
                  <a:lnTo>
                    <a:pt x="37" y="53"/>
                  </a:lnTo>
                  <a:lnTo>
                    <a:pt x="35" y="52"/>
                  </a:lnTo>
                  <a:lnTo>
                    <a:pt x="32" y="51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6" y="43"/>
                  </a:lnTo>
                  <a:lnTo>
                    <a:pt x="3" y="43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2" y="48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3" y="69"/>
                  </a:lnTo>
                  <a:lnTo>
                    <a:pt x="4" y="72"/>
                  </a:lnTo>
                  <a:lnTo>
                    <a:pt x="7" y="72"/>
                  </a:lnTo>
                  <a:lnTo>
                    <a:pt x="8" y="73"/>
                  </a:lnTo>
                  <a:lnTo>
                    <a:pt x="37" y="83"/>
                  </a:lnTo>
                  <a:lnTo>
                    <a:pt x="41" y="85"/>
                  </a:lnTo>
                  <a:lnTo>
                    <a:pt x="44" y="83"/>
                  </a:lnTo>
                  <a:lnTo>
                    <a:pt x="45" y="83"/>
                  </a:lnTo>
                  <a:lnTo>
                    <a:pt x="46" y="81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48" y="53"/>
                  </a:lnTo>
                  <a:lnTo>
                    <a:pt x="48" y="51"/>
                  </a:lnTo>
                  <a:lnTo>
                    <a:pt x="46" y="48"/>
                  </a:lnTo>
                  <a:lnTo>
                    <a:pt x="45" y="47"/>
                  </a:lnTo>
                  <a:lnTo>
                    <a:pt x="44" y="45"/>
                  </a:lnTo>
                  <a:lnTo>
                    <a:pt x="41" y="45"/>
                  </a:lnTo>
                  <a:lnTo>
                    <a:pt x="38" y="44"/>
                  </a:lnTo>
                  <a:lnTo>
                    <a:pt x="31" y="42"/>
                  </a:lnTo>
                  <a:lnTo>
                    <a:pt x="21" y="38"/>
                  </a:lnTo>
                  <a:lnTo>
                    <a:pt x="14" y="35"/>
                  </a:lnTo>
                  <a:lnTo>
                    <a:pt x="11" y="34"/>
                  </a:lnTo>
                  <a:lnTo>
                    <a:pt x="8" y="32"/>
                  </a:lnTo>
                  <a:lnTo>
                    <a:pt x="7" y="31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1"/>
                  </a:lnTo>
                  <a:lnTo>
                    <a:pt x="6" y="17"/>
                  </a:lnTo>
                  <a:lnTo>
                    <a:pt x="6" y="13"/>
                  </a:lnTo>
                  <a:lnTo>
                    <a:pt x="6" y="9"/>
                  </a:lnTo>
                  <a:lnTo>
                    <a:pt x="6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5"/>
                  </a:lnTo>
                  <a:lnTo>
                    <a:pt x="37" y="14"/>
                  </a:lnTo>
                  <a:lnTo>
                    <a:pt x="41" y="14"/>
                  </a:lnTo>
                  <a:lnTo>
                    <a:pt x="42" y="15"/>
                  </a:lnTo>
                  <a:lnTo>
                    <a:pt x="42" y="17"/>
                  </a:lnTo>
                  <a:lnTo>
                    <a:pt x="42" y="17"/>
                  </a:lnTo>
                  <a:lnTo>
                    <a:pt x="42" y="32"/>
                  </a:lnTo>
                  <a:lnTo>
                    <a:pt x="42" y="35"/>
                  </a:lnTo>
                  <a:lnTo>
                    <a:pt x="42" y="36"/>
                  </a:lnTo>
                  <a:lnTo>
                    <a:pt x="42" y="36"/>
                  </a:lnTo>
                  <a:lnTo>
                    <a:pt x="18" y="27"/>
                  </a:lnTo>
                  <a:lnTo>
                    <a:pt x="15" y="26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5" y="17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6" y="17"/>
                  </a:lnTo>
                  <a:lnTo>
                    <a:pt x="19" y="17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8" y="19"/>
                  </a:lnTo>
                  <a:lnTo>
                    <a:pt x="31" y="21"/>
                  </a:lnTo>
                  <a:lnTo>
                    <a:pt x="32" y="21"/>
                  </a:lnTo>
                  <a:lnTo>
                    <a:pt x="32" y="23"/>
                  </a:lnTo>
                  <a:lnTo>
                    <a:pt x="29" y="23"/>
                  </a:lnTo>
                  <a:lnTo>
                    <a:pt x="27" y="22"/>
                  </a:lnTo>
                  <a:lnTo>
                    <a:pt x="25" y="21"/>
                  </a:lnTo>
                  <a:lnTo>
                    <a:pt x="24" y="21"/>
                  </a:lnTo>
                  <a:lnTo>
                    <a:pt x="23" y="21"/>
                  </a:lnTo>
                  <a:lnTo>
                    <a:pt x="21" y="22"/>
                  </a:lnTo>
                  <a:lnTo>
                    <a:pt x="20" y="23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33" y="30"/>
                  </a:lnTo>
                  <a:lnTo>
                    <a:pt x="35" y="30"/>
                  </a:lnTo>
                  <a:lnTo>
                    <a:pt x="36" y="30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37" y="19"/>
                  </a:lnTo>
                  <a:lnTo>
                    <a:pt x="36" y="18"/>
                  </a:lnTo>
                  <a:lnTo>
                    <a:pt x="35" y="17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5" y="10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10" y="17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6"/>
                  </a:lnTo>
                  <a:lnTo>
                    <a:pt x="11" y="28"/>
                  </a:lnTo>
                  <a:lnTo>
                    <a:pt x="12" y="30"/>
                  </a:lnTo>
                  <a:lnTo>
                    <a:pt x="16" y="32"/>
                  </a:lnTo>
                  <a:lnTo>
                    <a:pt x="40" y="40"/>
                  </a:lnTo>
                  <a:lnTo>
                    <a:pt x="42" y="42"/>
                  </a:lnTo>
                  <a:lnTo>
                    <a:pt x="45" y="40"/>
                  </a:lnTo>
                  <a:lnTo>
                    <a:pt x="46" y="39"/>
                  </a:lnTo>
                  <a:lnTo>
                    <a:pt x="48" y="36"/>
                  </a:lnTo>
                  <a:lnTo>
                    <a:pt x="48" y="32"/>
                  </a:lnTo>
                  <a:lnTo>
                    <a:pt x="48" y="18"/>
                  </a:lnTo>
                  <a:lnTo>
                    <a:pt x="48" y="17"/>
                  </a:lnTo>
                  <a:lnTo>
                    <a:pt x="48" y="15"/>
                  </a:lnTo>
                  <a:lnTo>
                    <a:pt x="46" y="14"/>
                  </a:lnTo>
                  <a:lnTo>
                    <a:pt x="45" y="13"/>
                  </a:lnTo>
                  <a:lnTo>
                    <a:pt x="42" y="10"/>
                  </a:lnTo>
                  <a:lnTo>
                    <a:pt x="38" y="9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7" name="Freeform 44"/>
            <p:cNvSpPr>
              <a:spLocks noEditPoints="1"/>
            </p:cNvSpPr>
            <p:nvPr/>
          </p:nvSpPr>
          <p:spPr bwMode="auto">
            <a:xfrm>
              <a:off x="5624513" y="1639888"/>
              <a:ext cx="74613" cy="123825"/>
            </a:xfrm>
            <a:custGeom>
              <a:avLst/>
              <a:gdLst>
                <a:gd name="T0" fmla="*/ 1 w 47"/>
                <a:gd name="T1" fmla="*/ 6 h 78"/>
                <a:gd name="T2" fmla="*/ 0 w 47"/>
                <a:gd name="T3" fmla="*/ 30 h 78"/>
                <a:gd name="T4" fmla="*/ 3 w 47"/>
                <a:gd name="T5" fmla="*/ 34 h 78"/>
                <a:gd name="T6" fmla="*/ 39 w 47"/>
                <a:gd name="T7" fmla="*/ 44 h 78"/>
                <a:gd name="T8" fmla="*/ 42 w 47"/>
                <a:gd name="T9" fmla="*/ 46 h 78"/>
                <a:gd name="T10" fmla="*/ 42 w 47"/>
                <a:gd name="T11" fmla="*/ 72 h 78"/>
                <a:gd name="T12" fmla="*/ 41 w 47"/>
                <a:gd name="T13" fmla="*/ 73 h 78"/>
                <a:gd name="T14" fmla="*/ 8 w 47"/>
                <a:gd name="T15" fmla="*/ 67 h 78"/>
                <a:gd name="T16" fmla="*/ 5 w 47"/>
                <a:gd name="T17" fmla="*/ 64 h 78"/>
                <a:gd name="T18" fmla="*/ 5 w 47"/>
                <a:gd name="T19" fmla="*/ 47 h 78"/>
                <a:gd name="T20" fmla="*/ 11 w 47"/>
                <a:gd name="T21" fmla="*/ 47 h 78"/>
                <a:gd name="T22" fmla="*/ 33 w 47"/>
                <a:gd name="T23" fmla="*/ 54 h 78"/>
                <a:gd name="T24" fmla="*/ 33 w 47"/>
                <a:gd name="T25" fmla="*/ 63 h 78"/>
                <a:gd name="T26" fmla="*/ 29 w 47"/>
                <a:gd name="T27" fmla="*/ 63 h 78"/>
                <a:gd name="T28" fmla="*/ 21 w 47"/>
                <a:gd name="T29" fmla="*/ 60 h 78"/>
                <a:gd name="T30" fmla="*/ 17 w 47"/>
                <a:gd name="T31" fmla="*/ 59 h 78"/>
                <a:gd name="T32" fmla="*/ 20 w 47"/>
                <a:gd name="T33" fmla="*/ 57 h 78"/>
                <a:gd name="T34" fmla="*/ 24 w 47"/>
                <a:gd name="T35" fmla="*/ 56 h 78"/>
                <a:gd name="T36" fmla="*/ 16 w 47"/>
                <a:gd name="T37" fmla="*/ 51 h 78"/>
                <a:gd name="T38" fmla="*/ 12 w 47"/>
                <a:gd name="T39" fmla="*/ 52 h 78"/>
                <a:gd name="T40" fmla="*/ 12 w 47"/>
                <a:gd name="T41" fmla="*/ 63 h 78"/>
                <a:gd name="T42" fmla="*/ 33 w 47"/>
                <a:gd name="T43" fmla="*/ 68 h 78"/>
                <a:gd name="T44" fmla="*/ 38 w 47"/>
                <a:gd name="T45" fmla="*/ 63 h 78"/>
                <a:gd name="T46" fmla="*/ 38 w 47"/>
                <a:gd name="T47" fmla="*/ 52 h 78"/>
                <a:gd name="T48" fmla="*/ 33 w 47"/>
                <a:gd name="T49" fmla="*/ 48 h 78"/>
                <a:gd name="T50" fmla="*/ 8 w 47"/>
                <a:gd name="T51" fmla="*/ 42 h 78"/>
                <a:gd name="T52" fmla="*/ 1 w 47"/>
                <a:gd name="T53" fmla="*/ 46 h 78"/>
                <a:gd name="T54" fmla="*/ 0 w 47"/>
                <a:gd name="T55" fmla="*/ 64 h 78"/>
                <a:gd name="T56" fmla="*/ 4 w 47"/>
                <a:gd name="T57" fmla="*/ 71 h 78"/>
                <a:gd name="T58" fmla="*/ 37 w 47"/>
                <a:gd name="T59" fmla="*/ 78 h 78"/>
                <a:gd name="T60" fmla="*/ 45 w 47"/>
                <a:gd name="T61" fmla="*/ 77 h 78"/>
                <a:gd name="T62" fmla="*/ 47 w 47"/>
                <a:gd name="T63" fmla="*/ 72 h 78"/>
                <a:gd name="T64" fmla="*/ 46 w 47"/>
                <a:gd name="T65" fmla="*/ 43 h 78"/>
                <a:gd name="T66" fmla="*/ 41 w 47"/>
                <a:gd name="T67" fmla="*/ 40 h 78"/>
                <a:gd name="T68" fmla="*/ 29 w 47"/>
                <a:gd name="T69" fmla="*/ 38 h 78"/>
                <a:gd name="T70" fmla="*/ 9 w 47"/>
                <a:gd name="T71" fmla="*/ 34 h 78"/>
                <a:gd name="T72" fmla="*/ 5 w 47"/>
                <a:gd name="T73" fmla="*/ 30 h 78"/>
                <a:gd name="T74" fmla="*/ 5 w 47"/>
                <a:gd name="T75" fmla="*/ 6 h 78"/>
                <a:gd name="T76" fmla="*/ 8 w 47"/>
                <a:gd name="T77" fmla="*/ 5 h 78"/>
                <a:gd name="T78" fmla="*/ 42 w 47"/>
                <a:gd name="T79" fmla="*/ 12 h 78"/>
                <a:gd name="T80" fmla="*/ 42 w 47"/>
                <a:gd name="T81" fmla="*/ 30 h 78"/>
                <a:gd name="T82" fmla="*/ 16 w 47"/>
                <a:gd name="T83" fmla="*/ 26 h 78"/>
                <a:gd name="T84" fmla="*/ 13 w 47"/>
                <a:gd name="T85" fmla="*/ 23 h 78"/>
                <a:gd name="T86" fmla="*/ 15 w 47"/>
                <a:gd name="T87" fmla="*/ 16 h 78"/>
                <a:gd name="T88" fmla="*/ 16 w 47"/>
                <a:gd name="T89" fmla="*/ 16 h 78"/>
                <a:gd name="T90" fmla="*/ 26 w 47"/>
                <a:gd name="T91" fmla="*/ 17 h 78"/>
                <a:gd name="T92" fmla="*/ 32 w 47"/>
                <a:gd name="T93" fmla="*/ 21 h 78"/>
                <a:gd name="T94" fmla="*/ 24 w 47"/>
                <a:gd name="T95" fmla="*/ 20 h 78"/>
                <a:gd name="T96" fmla="*/ 20 w 47"/>
                <a:gd name="T97" fmla="*/ 21 h 78"/>
                <a:gd name="T98" fmla="*/ 33 w 47"/>
                <a:gd name="T99" fmla="*/ 26 h 78"/>
                <a:gd name="T100" fmla="*/ 36 w 47"/>
                <a:gd name="T101" fmla="*/ 25 h 78"/>
                <a:gd name="T102" fmla="*/ 36 w 47"/>
                <a:gd name="T103" fmla="*/ 14 h 78"/>
                <a:gd name="T104" fmla="*/ 16 w 47"/>
                <a:gd name="T105" fmla="*/ 10 h 78"/>
                <a:gd name="T106" fmla="*/ 11 w 47"/>
                <a:gd name="T107" fmla="*/ 13 h 78"/>
                <a:gd name="T108" fmla="*/ 9 w 47"/>
                <a:gd name="T109" fmla="*/ 23 h 78"/>
                <a:gd name="T110" fmla="*/ 12 w 47"/>
                <a:gd name="T111" fmla="*/ 30 h 78"/>
                <a:gd name="T112" fmla="*/ 41 w 47"/>
                <a:gd name="T113" fmla="*/ 37 h 78"/>
                <a:gd name="T114" fmla="*/ 46 w 47"/>
                <a:gd name="T115" fmla="*/ 31 h 78"/>
                <a:gd name="T116" fmla="*/ 47 w 47"/>
                <a:gd name="T117" fmla="*/ 13 h 78"/>
                <a:gd name="T118" fmla="*/ 45 w 47"/>
                <a:gd name="T119" fmla="*/ 8 h 78"/>
                <a:gd name="T120" fmla="*/ 9 w 47"/>
                <a:gd name="T121" fmla="*/ 0 h 78"/>
                <a:gd name="T122" fmla="*/ 5 w 47"/>
                <a:gd name="T123" fmla="*/ 0 h 78"/>
                <a:gd name="T124" fmla="*/ 39 w 47"/>
                <a:gd name="T125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" h="78">
                  <a:moveTo>
                    <a:pt x="4" y="1"/>
                  </a:moveTo>
                  <a:lnTo>
                    <a:pt x="1" y="4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8" y="38"/>
                  </a:lnTo>
                  <a:lnTo>
                    <a:pt x="39" y="44"/>
                  </a:lnTo>
                  <a:lnTo>
                    <a:pt x="39" y="46"/>
                  </a:lnTo>
                  <a:lnTo>
                    <a:pt x="41" y="44"/>
                  </a:lnTo>
                  <a:lnTo>
                    <a:pt x="42" y="46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2" y="73"/>
                  </a:lnTo>
                  <a:lnTo>
                    <a:pt x="41" y="73"/>
                  </a:lnTo>
                  <a:lnTo>
                    <a:pt x="38" y="73"/>
                  </a:lnTo>
                  <a:lnTo>
                    <a:pt x="9" y="67"/>
                  </a:lnTo>
                  <a:lnTo>
                    <a:pt x="8" y="67"/>
                  </a:lnTo>
                  <a:lnTo>
                    <a:pt x="7" y="67"/>
                  </a:lnTo>
                  <a:lnTo>
                    <a:pt x="5" y="65"/>
                  </a:lnTo>
                  <a:lnTo>
                    <a:pt x="5" y="64"/>
                  </a:lnTo>
                  <a:lnTo>
                    <a:pt x="5" y="48"/>
                  </a:lnTo>
                  <a:lnTo>
                    <a:pt x="5" y="48"/>
                  </a:lnTo>
                  <a:lnTo>
                    <a:pt x="5" y="47"/>
                  </a:lnTo>
                  <a:lnTo>
                    <a:pt x="7" y="47"/>
                  </a:lnTo>
                  <a:lnTo>
                    <a:pt x="8" y="47"/>
                  </a:lnTo>
                  <a:lnTo>
                    <a:pt x="11" y="47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3" y="54"/>
                  </a:lnTo>
                  <a:lnTo>
                    <a:pt x="33" y="55"/>
                  </a:lnTo>
                  <a:lnTo>
                    <a:pt x="33" y="61"/>
                  </a:lnTo>
                  <a:lnTo>
                    <a:pt x="33" y="63"/>
                  </a:lnTo>
                  <a:lnTo>
                    <a:pt x="32" y="63"/>
                  </a:lnTo>
                  <a:lnTo>
                    <a:pt x="30" y="63"/>
                  </a:lnTo>
                  <a:lnTo>
                    <a:pt x="29" y="63"/>
                  </a:lnTo>
                  <a:lnTo>
                    <a:pt x="28" y="61"/>
                  </a:lnTo>
                  <a:lnTo>
                    <a:pt x="25" y="61"/>
                  </a:lnTo>
                  <a:lnTo>
                    <a:pt x="21" y="60"/>
                  </a:lnTo>
                  <a:lnTo>
                    <a:pt x="19" y="60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57"/>
                  </a:lnTo>
                  <a:lnTo>
                    <a:pt x="19" y="57"/>
                  </a:lnTo>
                  <a:lnTo>
                    <a:pt x="20" y="57"/>
                  </a:lnTo>
                  <a:lnTo>
                    <a:pt x="21" y="59"/>
                  </a:lnTo>
                  <a:lnTo>
                    <a:pt x="22" y="57"/>
                  </a:lnTo>
                  <a:lnTo>
                    <a:pt x="24" y="56"/>
                  </a:lnTo>
                  <a:lnTo>
                    <a:pt x="24" y="55"/>
                  </a:lnTo>
                  <a:lnTo>
                    <a:pt x="22" y="54"/>
                  </a:lnTo>
                  <a:lnTo>
                    <a:pt x="16" y="51"/>
                  </a:lnTo>
                  <a:lnTo>
                    <a:pt x="15" y="51"/>
                  </a:lnTo>
                  <a:lnTo>
                    <a:pt x="13" y="52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61"/>
                  </a:lnTo>
                  <a:lnTo>
                    <a:pt x="12" y="63"/>
                  </a:lnTo>
                  <a:lnTo>
                    <a:pt x="13" y="64"/>
                  </a:lnTo>
                  <a:lnTo>
                    <a:pt x="29" y="68"/>
                  </a:lnTo>
                  <a:lnTo>
                    <a:pt x="33" y="68"/>
                  </a:lnTo>
                  <a:lnTo>
                    <a:pt x="36" y="67"/>
                  </a:lnTo>
                  <a:lnTo>
                    <a:pt x="37" y="65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8" y="55"/>
                  </a:lnTo>
                  <a:lnTo>
                    <a:pt x="38" y="52"/>
                  </a:lnTo>
                  <a:lnTo>
                    <a:pt x="37" y="50"/>
                  </a:lnTo>
                  <a:lnTo>
                    <a:pt x="36" y="48"/>
                  </a:lnTo>
                  <a:lnTo>
                    <a:pt x="33" y="48"/>
                  </a:lnTo>
                  <a:lnTo>
                    <a:pt x="32" y="47"/>
                  </a:lnTo>
                  <a:lnTo>
                    <a:pt x="11" y="42"/>
                  </a:lnTo>
                  <a:lnTo>
                    <a:pt x="8" y="42"/>
                  </a:lnTo>
                  <a:lnTo>
                    <a:pt x="5" y="43"/>
                  </a:lnTo>
                  <a:lnTo>
                    <a:pt x="3" y="43"/>
                  </a:lnTo>
                  <a:lnTo>
                    <a:pt x="1" y="46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1" y="67"/>
                  </a:lnTo>
                  <a:lnTo>
                    <a:pt x="3" y="69"/>
                  </a:lnTo>
                  <a:lnTo>
                    <a:pt x="4" y="71"/>
                  </a:lnTo>
                  <a:lnTo>
                    <a:pt x="7" y="72"/>
                  </a:lnTo>
                  <a:lnTo>
                    <a:pt x="8" y="72"/>
                  </a:lnTo>
                  <a:lnTo>
                    <a:pt x="37" y="78"/>
                  </a:lnTo>
                  <a:lnTo>
                    <a:pt x="41" y="78"/>
                  </a:lnTo>
                  <a:lnTo>
                    <a:pt x="43" y="78"/>
                  </a:lnTo>
                  <a:lnTo>
                    <a:pt x="45" y="77"/>
                  </a:lnTo>
                  <a:lnTo>
                    <a:pt x="46" y="74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47"/>
                  </a:lnTo>
                  <a:lnTo>
                    <a:pt x="47" y="44"/>
                  </a:lnTo>
                  <a:lnTo>
                    <a:pt x="46" y="43"/>
                  </a:lnTo>
                  <a:lnTo>
                    <a:pt x="45" y="42"/>
                  </a:lnTo>
                  <a:lnTo>
                    <a:pt x="43" y="40"/>
                  </a:lnTo>
                  <a:lnTo>
                    <a:pt x="41" y="40"/>
                  </a:lnTo>
                  <a:lnTo>
                    <a:pt x="39" y="40"/>
                  </a:lnTo>
                  <a:lnTo>
                    <a:pt x="37" y="39"/>
                  </a:lnTo>
                  <a:lnTo>
                    <a:pt x="29" y="38"/>
                  </a:lnTo>
                  <a:lnTo>
                    <a:pt x="20" y="35"/>
                  </a:lnTo>
                  <a:lnTo>
                    <a:pt x="13" y="34"/>
                  </a:lnTo>
                  <a:lnTo>
                    <a:pt x="9" y="34"/>
                  </a:lnTo>
                  <a:lnTo>
                    <a:pt x="7" y="33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9"/>
                  </a:lnTo>
                  <a:lnTo>
                    <a:pt x="5" y="6"/>
                  </a:lnTo>
                  <a:lnTo>
                    <a:pt x="7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37" y="10"/>
                  </a:lnTo>
                  <a:lnTo>
                    <a:pt x="39" y="10"/>
                  </a:lnTo>
                  <a:lnTo>
                    <a:pt x="42" y="12"/>
                  </a:lnTo>
                  <a:lnTo>
                    <a:pt x="42" y="13"/>
                  </a:lnTo>
                  <a:lnTo>
                    <a:pt x="42" y="27"/>
                  </a:lnTo>
                  <a:lnTo>
                    <a:pt x="42" y="30"/>
                  </a:lnTo>
                  <a:lnTo>
                    <a:pt x="41" y="31"/>
                  </a:lnTo>
                  <a:lnTo>
                    <a:pt x="41" y="31"/>
                  </a:lnTo>
                  <a:lnTo>
                    <a:pt x="16" y="26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3" y="23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9" y="16"/>
                  </a:lnTo>
                  <a:lnTo>
                    <a:pt x="22" y="17"/>
                  </a:lnTo>
                  <a:lnTo>
                    <a:pt x="26" y="17"/>
                  </a:lnTo>
                  <a:lnTo>
                    <a:pt x="29" y="18"/>
                  </a:lnTo>
                  <a:lnTo>
                    <a:pt x="32" y="18"/>
                  </a:lnTo>
                  <a:lnTo>
                    <a:pt x="32" y="21"/>
                  </a:lnTo>
                  <a:lnTo>
                    <a:pt x="29" y="21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1" y="20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2" y="23"/>
                  </a:lnTo>
                  <a:lnTo>
                    <a:pt x="33" y="26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6" y="25"/>
                  </a:lnTo>
                  <a:lnTo>
                    <a:pt x="36" y="23"/>
                  </a:lnTo>
                  <a:lnTo>
                    <a:pt x="36" y="17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11" y="12"/>
                  </a:lnTo>
                  <a:lnTo>
                    <a:pt x="11" y="13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11" y="27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39" y="37"/>
                  </a:lnTo>
                  <a:lnTo>
                    <a:pt x="41" y="37"/>
                  </a:lnTo>
                  <a:lnTo>
                    <a:pt x="43" y="35"/>
                  </a:lnTo>
                  <a:lnTo>
                    <a:pt x="46" y="34"/>
                  </a:lnTo>
                  <a:lnTo>
                    <a:pt x="46" y="31"/>
                  </a:lnTo>
                  <a:lnTo>
                    <a:pt x="47" y="27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6" y="12"/>
                  </a:lnTo>
                  <a:lnTo>
                    <a:pt x="46" y="9"/>
                  </a:lnTo>
                  <a:lnTo>
                    <a:pt x="45" y="8"/>
                  </a:lnTo>
                  <a:lnTo>
                    <a:pt x="42" y="6"/>
                  </a:lnTo>
                  <a:lnTo>
                    <a:pt x="38" y="5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4" y="1"/>
                  </a:lnTo>
                  <a:close/>
                  <a:moveTo>
                    <a:pt x="39" y="40"/>
                  </a:moveTo>
                  <a:lnTo>
                    <a:pt x="39" y="40"/>
                  </a:lnTo>
                  <a:lnTo>
                    <a:pt x="39" y="4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8" name="Freeform 45"/>
            <p:cNvSpPr>
              <a:spLocks noEditPoints="1"/>
            </p:cNvSpPr>
            <p:nvPr/>
          </p:nvSpPr>
          <p:spPr bwMode="auto">
            <a:xfrm>
              <a:off x="5541963" y="1620838"/>
              <a:ext cx="73025" cy="131763"/>
            </a:xfrm>
            <a:custGeom>
              <a:avLst/>
              <a:gdLst>
                <a:gd name="T0" fmla="*/ 0 w 46"/>
                <a:gd name="T1" fmla="*/ 9 h 83"/>
                <a:gd name="T2" fmla="*/ 0 w 46"/>
                <a:gd name="T3" fmla="*/ 33 h 83"/>
                <a:gd name="T4" fmla="*/ 38 w 46"/>
                <a:gd name="T5" fmla="*/ 47 h 83"/>
                <a:gd name="T6" fmla="*/ 40 w 46"/>
                <a:gd name="T7" fmla="*/ 50 h 83"/>
                <a:gd name="T8" fmla="*/ 40 w 46"/>
                <a:gd name="T9" fmla="*/ 77 h 83"/>
                <a:gd name="T10" fmla="*/ 8 w 46"/>
                <a:gd name="T11" fmla="*/ 68 h 83"/>
                <a:gd name="T12" fmla="*/ 4 w 46"/>
                <a:gd name="T13" fmla="*/ 50 h 83"/>
                <a:gd name="T14" fmla="*/ 6 w 46"/>
                <a:gd name="T15" fmla="*/ 49 h 83"/>
                <a:gd name="T16" fmla="*/ 31 w 46"/>
                <a:gd name="T17" fmla="*/ 56 h 83"/>
                <a:gd name="T18" fmla="*/ 33 w 46"/>
                <a:gd name="T19" fmla="*/ 63 h 83"/>
                <a:gd name="T20" fmla="*/ 31 w 46"/>
                <a:gd name="T21" fmla="*/ 66 h 83"/>
                <a:gd name="T22" fmla="*/ 26 w 46"/>
                <a:gd name="T23" fmla="*/ 64 h 83"/>
                <a:gd name="T24" fmla="*/ 15 w 46"/>
                <a:gd name="T25" fmla="*/ 62 h 83"/>
                <a:gd name="T26" fmla="*/ 19 w 46"/>
                <a:gd name="T27" fmla="*/ 60 h 83"/>
                <a:gd name="T28" fmla="*/ 23 w 46"/>
                <a:gd name="T29" fmla="*/ 58 h 83"/>
                <a:gd name="T30" fmla="*/ 13 w 46"/>
                <a:gd name="T31" fmla="*/ 54 h 83"/>
                <a:gd name="T32" fmla="*/ 10 w 46"/>
                <a:gd name="T33" fmla="*/ 64 h 83"/>
                <a:gd name="T34" fmla="*/ 34 w 46"/>
                <a:gd name="T35" fmla="*/ 69 h 83"/>
                <a:gd name="T36" fmla="*/ 38 w 46"/>
                <a:gd name="T37" fmla="*/ 58 h 83"/>
                <a:gd name="T38" fmla="*/ 33 w 46"/>
                <a:gd name="T39" fmla="*/ 51 h 83"/>
                <a:gd name="T40" fmla="*/ 4 w 46"/>
                <a:gd name="T41" fmla="*/ 43 h 83"/>
                <a:gd name="T42" fmla="*/ 0 w 46"/>
                <a:gd name="T43" fmla="*/ 49 h 83"/>
                <a:gd name="T44" fmla="*/ 4 w 46"/>
                <a:gd name="T45" fmla="*/ 72 h 83"/>
                <a:gd name="T46" fmla="*/ 39 w 46"/>
                <a:gd name="T47" fmla="*/ 83 h 83"/>
                <a:gd name="T48" fmla="*/ 46 w 46"/>
                <a:gd name="T49" fmla="*/ 77 h 83"/>
                <a:gd name="T50" fmla="*/ 44 w 46"/>
                <a:gd name="T51" fmla="*/ 46 h 83"/>
                <a:gd name="T52" fmla="*/ 36 w 46"/>
                <a:gd name="T53" fmla="*/ 42 h 83"/>
                <a:gd name="T54" fmla="*/ 9 w 46"/>
                <a:gd name="T55" fmla="*/ 34 h 83"/>
                <a:gd name="T56" fmla="*/ 4 w 46"/>
                <a:gd name="T57" fmla="*/ 30 h 83"/>
                <a:gd name="T58" fmla="*/ 5 w 46"/>
                <a:gd name="T59" fmla="*/ 5 h 83"/>
                <a:gd name="T60" fmla="*/ 39 w 46"/>
                <a:gd name="T61" fmla="*/ 13 h 83"/>
                <a:gd name="T62" fmla="*/ 40 w 46"/>
                <a:gd name="T63" fmla="*/ 33 h 83"/>
                <a:gd name="T64" fmla="*/ 14 w 46"/>
                <a:gd name="T65" fmla="*/ 26 h 83"/>
                <a:gd name="T66" fmla="*/ 13 w 46"/>
                <a:gd name="T67" fmla="*/ 16 h 83"/>
                <a:gd name="T68" fmla="*/ 15 w 46"/>
                <a:gd name="T69" fmla="*/ 16 h 83"/>
                <a:gd name="T70" fmla="*/ 26 w 46"/>
                <a:gd name="T71" fmla="*/ 18 h 83"/>
                <a:gd name="T72" fmla="*/ 27 w 46"/>
                <a:gd name="T73" fmla="*/ 22 h 83"/>
                <a:gd name="T74" fmla="*/ 21 w 46"/>
                <a:gd name="T75" fmla="*/ 21 h 83"/>
                <a:gd name="T76" fmla="*/ 21 w 46"/>
                <a:gd name="T77" fmla="*/ 25 h 83"/>
                <a:gd name="T78" fmla="*/ 35 w 46"/>
                <a:gd name="T79" fmla="*/ 28 h 83"/>
                <a:gd name="T80" fmla="*/ 34 w 46"/>
                <a:gd name="T81" fmla="*/ 16 h 83"/>
                <a:gd name="T82" fmla="*/ 10 w 46"/>
                <a:gd name="T83" fmla="*/ 12 h 83"/>
                <a:gd name="T84" fmla="*/ 8 w 46"/>
                <a:gd name="T85" fmla="*/ 25 h 83"/>
                <a:gd name="T86" fmla="*/ 10 w 46"/>
                <a:gd name="T87" fmla="*/ 30 h 83"/>
                <a:gd name="T88" fmla="*/ 43 w 46"/>
                <a:gd name="T89" fmla="*/ 38 h 83"/>
                <a:gd name="T90" fmla="*/ 46 w 46"/>
                <a:gd name="T91" fmla="*/ 14 h 83"/>
                <a:gd name="T92" fmla="*/ 43 w 46"/>
                <a:gd name="T93" fmla="*/ 11 h 83"/>
                <a:gd name="T94" fmla="*/ 9 w 46"/>
                <a:gd name="T95" fmla="*/ 0 h 83"/>
                <a:gd name="T96" fmla="*/ 39 w 46"/>
                <a:gd name="T97" fmla="*/ 4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" h="83">
                  <a:moveTo>
                    <a:pt x="2" y="1"/>
                  </a:moveTo>
                  <a:lnTo>
                    <a:pt x="1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3"/>
                  </a:lnTo>
                  <a:lnTo>
                    <a:pt x="1" y="35"/>
                  </a:lnTo>
                  <a:lnTo>
                    <a:pt x="4" y="37"/>
                  </a:lnTo>
                  <a:lnTo>
                    <a:pt x="8" y="39"/>
                  </a:lnTo>
                  <a:lnTo>
                    <a:pt x="38" y="47"/>
                  </a:lnTo>
                  <a:lnTo>
                    <a:pt x="39" y="49"/>
                  </a:lnTo>
                  <a:lnTo>
                    <a:pt x="39" y="49"/>
                  </a:lnTo>
                  <a:lnTo>
                    <a:pt x="40" y="49"/>
                  </a:lnTo>
                  <a:lnTo>
                    <a:pt x="40" y="50"/>
                  </a:lnTo>
                  <a:lnTo>
                    <a:pt x="42" y="51"/>
                  </a:lnTo>
                  <a:lnTo>
                    <a:pt x="42" y="76"/>
                  </a:lnTo>
                  <a:lnTo>
                    <a:pt x="40" y="76"/>
                  </a:lnTo>
                  <a:lnTo>
                    <a:pt x="40" y="77"/>
                  </a:lnTo>
                  <a:lnTo>
                    <a:pt x="39" y="77"/>
                  </a:lnTo>
                  <a:lnTo>
                    <a:pt x="38" y="77"/>
                  </a:lnTo>
                  <a:lnTo>
                    <a:pt x="8" y="69"/>
                  </a:lnTo>
                  <a:lnTo>
                    <a:pt x="8" y="68"/>
                  </a:lnTo>
                  <a:lnTo>
                    <a:pt x="6" y="68"/>
                  </a:lnTo>
                  <a:lnTo>
                    <a:pt x="5" y="67"/>
                  </a:lnTo>
                  <a:lnTo>
                    <a:pt x="4" y="66"/>
                  </a:lnTo>
                  <a:lnTo>
                    <a:pt x="4" y="50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6" y="49"/>
                  </a:lnTo>
                  <a:lnTo>
                    <a:pt x="9" y="4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1" y="56"/>
                  </a:lnTo>
                  <a:lnTo>
                    <a:pt x="33" y="58"/>
                  </a:lnTo>
                  <a:lnTo>
                    <a:pt x="33" y="59"/>
                  </a:lnTo>
                  <a:lnTo>
                    <a:pt x="33" y="60"/>
                  </a:lnTo>
                  <a:lnTo>
                    <a:pt x="33" y="63"/>
                  </a:lnTo>
                  <a:lnTo>
                    <a:pt x="33" y="64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6" y="64"/>
                  </a:lnTo>
                  <a:lnTo>
                    <a:pt x="23" y="64"/>
                  </a:lnTo>
                  <a:lnTo>
                    <a:pt x="21" y="63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15" y="60"/>
                  </a:lnTo>
                  <a:lnTo>
                    <a:pt x="15" y="59"/>
                  </a:lnTo>
                  <a:lnTo>
                    <a:pt x="18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2" y="60"/>
                  </a:lnTo>
                  <a:lnTo>
                    <a:pt x="23" y="59"/>
                  </a:lnTo>
                  <a:lnTo>
                    <a:pt x="23" y="58"/>
                  </a:lnTo>
                  <a:lnTo>
                    <a:pt x="22" y="56"/>
                  </a:lnTo>
                  <a:lnTo>
                    <a:pt x="14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0" y="63"/>
                  </a:lnTo>
                  <a:lnTo>
                    <a:pt x="10" y="64"/>
                  </a:lnTo>
                  <a:lnTo>
                    <a:pt x="12" y="66"/>
                  </a:lnTo>
                  <a:lnTo>
                    <a:pt x="27" y="71"/>
                  </a:lnTo>
                  <a:lnTo>
                    <a:pt x="31" y="71"/>
                  </a:lnTo>
                  <a:lnTo>
                    <a:pt x="34" y="69"/>
                  </a:lnTo>
                  <a:lnTo>
                    <a:pt x="36" y="68"/>
                  </a:lnTo>
                  <a:lnTo>
                    <a:pt x="36" y="67"/>
                  </a:lnTo>
                  <a:lnTo>
                    <a:pt x="36" y="66"/>
                  </a:lnTo>
                  <a:lnTo>
                    <a:pt x="38" y="58"/>
                  </a:lnTo>
                  <a:lnTo>
                    <a:pt x="36" y="55"/>
                  </a:lnTo>
                  <a:lnTo>
                    <a:pt x="35" y="52"/>
                  </a:lnTo>
                  <a:lnTo>
                    <a:pt x="34" y="51"/>
                  </a:lnTo>
                  <a:lnTo>
                    <a:pt x="33" y="51"/>
                  </a:lnTo>
                  <a:lnTo>
                    <a:pt x="31" y="50"/>
                  </a:lnTo>
                  <a:lnTo>
                    <a:pt x="10" y="43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2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1"/>
                  </a:lnTo>
                  <a:lnTo>
                    <a:pt x="4" y="72"/>
                  </a:lnTo>
                  <a:lnTo>
                    <a:pt x="5" y="73"/>
                  </a:lnTo>
                  <a:lnTo>
                    <a:pt x="8" y="73"/>
                  </a:lnTo>
                  <a:lnTo>
                    <a:pt x="36" y="83"/>
                  </a:lnTo>
                  <a:lnTo>
                    <a:pt x="39" y="83"/>
                  </a:lnTo>
                  <a:lnTo>
                    <a:pt x="42" y="83"/>
                  </a:lnTo>
                  <a:lnTo>
                    <a:pt x="44" y="81"/>
                  </a:lnTo>
                  <a:lnTo>
                    <a:pt x="46" y="79"/>
                  </a:lnTo>
                  <a:lnTo>
                    <a:pt x="46" y="77"/>
                  </a:lnTo>
                  <a:lnTo>
                    <a:pt x="46" y="76"/>
                  </a:lnTo>
                  <a:lnTo>
                    <a:pt x="46" y="51"/>
                  </a:lnTo>
                  <a:lnTo>
                    <a:pt x="46" y="49"/>
                  </a:lnTo>
                  <a:lnTo>
                    <a:pt x="44" y="46"/>
                  </a:lnTo>
                  <a:lnTo>
                    <a:pt x="44" y="45"/>
                  </a:lnTo>
                  <a:lnTo>
                    <a:pt x="42" y="43"/>
                  </a:lnTo>
                  <a:lnTo>
                    <a:pt x="39" y="43"/>
                  </a:lnTo>
                  <a:lnTo>
                    <a:pt x="36" y="42"/>
                  </a:lnTo>
                  <a:lnTo>
                    <a:pt x="29" y="39"/>
                  </a:lnTo>
                  <a:lnTo>
                    <a:pt x="19" y="38"/>
                  </a:lnTo>
                  <a:lnTo>
                    <a:pt x="12" y="35"/>
                  </a:lnTo>
                  <a:lnTo>
                    <a:pt x="9" y="34"/>
                  </a:lnTo>
                  <a:lnTo>
                    <a:pt x="6" y="33"/>
                  </a:lnTo>
                  <a:lnTo>
                    <a:pt x="5" y="32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4" y="9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5"/>
                  </a:lnTo>
                  <a:lnTo>
                    <a:pt x="8" y="5"/>
                  </a:lnTo>
                  <a:lnTo>
                    <a:pt x="36" y="12"/>
                  </a:lnTo>
                  <a:lnTo>
                    <a:pt x="39" y="13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0" y="30"/>
                  </a:lnTo>
                  <a:lnTo>
                    <a:pt x="40" y="33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15" y="28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5" y="16"/>
                  </a:lnTo>
                  <a:lnTo>
                    <a:pt x="17" y="17"/>
                  </a:lnTo>
                  <a:lnTo>
                    <a:pt x="19" y="17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29" y="20"/>
                  </a:lnTo>
                  <a:lnTo>
                    <a:pt x="30" y="20"/>
                  </a:lnTo>
                  <a:lnTo>
                    <a:pt x="30" y="22"/>
                  </a:lnTo>
                  <a:lnTo>
                    <a:pt x="27" y="22"/>
                  </a:lnTo>
                  <a:lnTo>
                    <a:pt x="25" y="21"/>
                  </a:lnTo>
                  <a:lnTo>
                    <a:pt x="23" y="21"/>
                  </a:lnTo>
                  <a:lnTo>
                    <a:pt x="22" y="20"/>
                  </a:lnTo>
                  <a:lnTo>
                    <a:pt x="21" y="21"/>
                  </a:lnTo>
                  <a:lnTo>
                    <a:pt x="19" y="22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21" y="25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4" y="28"/>
                  </a:lnTo>
                  <a:lnTo>
                    <a:pt x="35" y="28"/>
                  </a:lnTo>
                  <a:lnTo>
                    <a:pt x="35" y="26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4" y="16"/>
                  </a:lnTo>
                  <a:lnTo>
                    <a:pt x="15" y="12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0" y="12"/>
                  </a:lnTo>
                  <a:lnTo>
                    <a:pt x="9" y="13"/>
                  </a:lnTo>
                  <a:lnTo>
                    <a:pt x="9" y="14"/>
                  </a:lnTo>
                  <a:lnTo>
                    <a:pt x="8" y="17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6"/>
                  </a:lnTo>
                  <a:lnTo>
                    <a:pt x="9" y="29"/>
                  </a:lnTo>
                  <a:lnTo>
                    <a:pt x="10" y="30"/>
                  </a:lnTo>
                  <a:lnTo>
                    <a:pt x="14" y="33"/>
                  </a:lnTo>
                  <a:lnTo>
                    <a:pt x="39" y="39"/>
                  </a:lnTo>
                  <a:lnTo>
                    <a:pt x="40" y="39"/>
                  </a:lnTo>
                  <a:lnTo>
                    <a:pt x="43" y="38"/>
                  </a:lnTo>
                  <a:lnTo>
                    <a:pt x="44" y="37"/>
                  </a:lnTo>
                  <a:lnTo>
                    <a:pt x="46" y="34"/>
                  </a:lnTo>
                  <a:lnTo>
                    <a:pt x="46" y="30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6" y="13"/>
                  </a:lnTo>
                  <a:lnTo>
                    <a:pt x="44" y="12"/>
                  </a:lnTo>
                  <a:lnTo>
                    <a:pt x="43" y="11"/>
                  </a:lnTo>
                  <a:lnTo>
                    <a:pt x="40" y="8"/>
                  </a:lnTo>
                  <a:lnTo>
                    <a:pt x="38" y="7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1"/>
                  </a:lnTo>
                  <a:close/>
                  <a:moveTo>
                    <a:pt x="39" y="43"/>
                  </a:moveTo>
                  <a:lnTo>
                    <a:pt x="39" y="43"/>
                  </a:lnTo>
                  <a:lnTo>
                    <a:pt x="39" y="4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69" name="Freeform 46"/>
            <p:cNvSpPr/>
            <p:nvPr/>
          </p:nvSpPr>
          <p:spPr bwMode="auto">
            <a:xfrm>
              <a:off x="5457826" y="1592263"/>
              <a:ext cx="73025" cy="134938"/>
            </a:xfrm>
            <a:custGeom>
              <a:avLst/>
              <a:gdLst>
                <a:gd name="T0" fmla="*/ 0 w 46"/>
                <a:gd name="T1" fmla="*/ 6 h 85"/>
                <a:gd name="T2" fmla="*/ 0 w 46"/>
                <a:gd name="T3" fmla="*/ 30 h 85"/>
                <a:gd name="T4" fmla="*/ 2 w 46"/>
                <a:gd name="T5" fmla="*/ 35 h 85"/>
                <a:gd name="T6" fmla="*/ 38 w 46"/>
                <a:gd name="T7" fmla="*/ 51 h 85"/>
                <a:gd name="T8" fmla="*/ 41 w 46"/>
                <a:gd name="T9" fmla="*/ 51 h 85"/>
                <a:gd name="T10" fmla="*/ 41 w 46"/>
                <a:gd name="T11" fmla="*/ 78 h 85"/>
                <a:gd name="T12" fmla="*/ 40 w 46"/>
                <a:gd name="T13" fmla="*/ 81 h 85"/>
                <a:gd name="T14" fmla="*/ 8 w 46"/>
                <a:gd name="T15" fmla="*/ 69 h 85"/>
                <a:gd name="T16" fmla="*/ 4 w 46"/>
                <a:gd name="T17" fmla="*/ 65 h 85"/>
                <a:gd name="T18" fmla="*/ 7 w 46"/>
                <a:gd name="T19" fmla="*/ 48 h 85"/>
                <a:gd name="T20" fmla="*/ 30 w 46"/>
                <a:gd name="T21" fmla="*/ 57 h 85"/>
                <a:gd name="T22" fmla="*/ 33 w 46"/>
                <a:gd name="T23" fmla="*/ 68 h 85"/>
                <a:gd name="T24" fmla="*/ 29 w 46"/>
                <a:gd name="T25" fmla="*/ 68 h 85"/>
                <a:gd name="T26" fmla="*/ 24 w 46"/>
                <a:gd name="T27" fmla="*/ 65 h 85"/>
                <a:gd name="T28" fmla="*/ 16 w 46"/>
                <a:gd name="T29" fmla="*/ 63 h 85"/>
                <a:gd name="T30" fmla="*/ 19 w 46"/>
                <a:gd name="T31" fmla="*/ 61 h 85"/>
                <a:gd name="T32" fmla="*/ 23 w 46"/>
                <a:gd name="T33" fmla="*/ 61 h 85"/>
                <a:gd name="T34" fmla="*/ 23 w 46"/>
                <a:gd name="T35" fmla="*/ 57 h 85"/>
                <a:gd name="T36" fmla="*/ 13 w 46"/>
                <a:gd name="T37" fmla="*/ 55 h 85"/>
                <a:gd name="T38" fmla="*/ 11 w 46"/>
                <a:gd name="T39" fmla="*/ 64 h 85"/>
                <a:gd name="T40" fmla="*/ 28 w 46"/>
                <a:gd name="T41" fmla="*/ 73 h 85"/>
                <a:gd name="T42" fmla="*/ 37 w 46"/>
                <a:gd name="T43" fmla="*/ 70 h 85"/>
                <a:gd name="T44" fmla="*/ 37 w 46"/>
                <a:gd name="T45" fmla="*/ 60 h 85"/>
                <a:gd name="T46" fmla="*/ 33 w 46"/>
                <a:gd name="T47" fmla="*/ 53 h 85"/>
                <a:gd name="T48" fmla="*/ 7 w 46"/>
                <a:gd name="T49" fmla="*/ 43 h 85"/>
                <a:gd name="T50" fmla="*/ 0 w 46"/>
                <a:gd name="T51" fmla="*/ 46 h 85"/>
                <a:gd name="T52" fmla="*/ 0 w 46"/>
                <a:gd name="T53" fmla="*/ 65 h 85"/>
                <a:gd name="T54" fmla="*/ 4 w 46"/>
                <a:gd name="T55" fmla="*/ 72 h 85"/>
                <a:gd name="T56" fmla="*/ 37 w 46"/>
                <a:gd name="T57" fmla="*/ 85 h 85"/>
                <a:gd name="T58" fmla="*/ 44 w 46"/>
                <a:gd name="T59" fmla="*/ 85 h 85"/>
                <a:gd name="T60" fmla="*/ 46 w 46"/>
                <a:gd name="T61" fmla="*/ 80 h 85"/>
                <a:gd name="T62" fmla="*/ 45 w 46"/>
                <a:gd name="T63" fmla="*/ 50 h 85"/>
                <a:gd name="T64" fmla="*/ 40 w 46"/>
                <a:gd name="T65" fmla="*/ 46 h 85"/>
                <a:gd name="T66" fmla="*/ 20 w 46"/>
                <a:gd name="T67" fmla="*/ 39 h 85"/>
                <a:gd name="T68" fmla="*/ 7 w 46"/>
                <a:gd name="T69" fmla="*/ 34 h 85"/>
                <a:gd name="T70" fmla="*/ 4 w 46"/>
                <a:gd name="T71" fmla="*/ 30 h 85"/>
                <a:gd name="T72" fmla="*/ 6 w 46"/>
                <a:gd name="T73" fmla="*/ 5 h 85"/>
                <a:gd name="T74" fmla="*/ 36 w 46"/>
                <a:gd name="T75" fmla="*/ 14 h 85"/>
                <a:gd name="T76" fmla="*/ 41 w 46"/>
                <a:gd name="T77" fmla="*/ 18 h 85"/>
                <a:gd name="T78" fmla="*/ 41 w 46"/>
                <a:gd name="T79" fmla="*/ 36 h 85"/>
                <a:gd name="T80" fmla="*/ 16 w 46"/>
                <a:gd name="T81" fmla="*/ 29 h 85"/>
                <a:gd name="T82" fmla="*/ 13 w 46"/>
                <a:gd name="T83" fmla="*/ 26 h 85"/>
                <a:gd name="T84" fmla="*/ 13 w 46"/>
                <a:gd name="T85" fmla="*/ 17 h 85"/>
                <a:gd name="T86" fmla="*/ 16 w 46"/>
                <a:gd name="T87" fmla="*/ 17 h 85"/>
                <a:gd name="T88" fmla="*/ 23 w 46"/>
                <a:gd name="T89" fmla="*/ 19 h 85"/>
                <a:gd name="T90" fmla="*/ 30 w 46"/>
                <a:gd name="T91" fmla="*/ 22 h 85"/>
                <a:gd name="T92" fmla="*/ 25 w 46"/>
                <a:gd name="T93" fmla="*/ 23 h 85"/>
                <a:gd name="T94" fmla="*/ 21 w 46"/>
                <a:gd name="T95" fmla="*/ 22 h 85"/>
                <a:gd name="T96" fmla="*/ 20 w 46"/>
                <a:gd name="T97" fmla="*/ 25 h 85"/>
                <a:gd name="T98" fmla="*/ 33 w 46"/>
                <a:gd name="T99" fmla="*/ 31 h 85"/>
                <a:gd name="T100" fmla="*/ 36 w 46"/>
                <a:gd name="T101" fmla="*/ 29 h 85"/>
                <a:gd name="T102" fmla="*/ 34 w 46"/>
                <a:gd name="T103" fmla="*/ 18 h 85"/>
                <a:gd name="T104" fmla="*/ 13 w 46"/>
                <a:gd name="T105" fmla="*/ 12 h 85"/>
                <a:gd name="T106" fmla="*/ 9 w 46"/>
                <a:gd name="T107" fmla="*/ 15 h 85"/>
                <a:gd name="T108" fmla="*/ 8 w 46"/>
                <a:gd name="T109" fmla="*/ 26 h 85"/>
                <a:gd name="T110" fmla="*/ 11 w 46"/>
                <a:gd name="T111" fmla="*/ 31 h 85"/>
                <a:gd name="T112" fmla="*/ 41 w 46"/>
                <a:gd name="T113" fmla="*/ 43 h 85"/>
                <a:gd name="T114" fmla="*/ 46 w 46"/>
                <a:gd name="T115" fmla="*/ 38 h 85"/>
                <a:gd name="T116" fmla="*/ 46 w 46"/>
                <a:gd name="T117" fmla="*/ 18 h 85"/>
                <a:gd name="T118" fmla="*/ 44 w 46"/>
                <a:gd name="T119" fmla="*/ 13 h 85"/>
                <a:gd name="T120" fmla="*/ 9 w 46"/>
                <a:gd name="T121" fmla="*/ 1 h 85"/>
                <a:gd name="T122" fmla="*/ 6 w 46"/>
                <a:gd name="T12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85">
                  <a:moveTo>
                    <a:pt x="3" y="1"/>
                  </a:moveTo>
                  <a:lnTo>
                    <a:pt x="2" y="2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4" y="38"/>
                  </a:lnTo>
                  <a:lnTo>
                    <a:pt x="8" y="39"/>
                  </a:lnTo>
                  <a:lnTo>
                    <a:pt x="38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1" y="51"/>
                  </a:lnTo>
                  <a:lnTo>
                    <a:pt x="41" y="52"/>
                  </a:lnTo>
                  <a:lnTo>
                    <a:pt x="41" y="55"/>
                  </a:lnTo>
                  <a:lnTo>
                    <a:pt x="41" y="78"/>
                  </a:lnTo>
                  <a:lnTo>
                    <a:pt x="41" y="80"/>
                  </a:lnTo>
                  <a:lnTo>
                    <a:pt x="41" y="80"/>
                  </a:lnTo>
                  <a:lnTo>
                    <a:pt x="40" y="81"/>
                  </a:lnTo>
                  <a:lnTo>
                    <a:pt x="38" y="80"/>
                  </a:lnTo>
                  <a:lnTo>
                    <a:pt x="8" y="69"/>
                  </a:lnTo>
                  <a:lnTo>
                    <a:pt x="8" y="69"/>
                  </a:lnTo>
                  <a:lnTo>
                    <a:pt x="7" y="68"/>
                  </a:lnTo>
                  <a:lnTo>
                    <a:pt x="6" y="67"/>
                  </a:lnTo>
                  <a:lnTo>
                    <a:pt x="4" y="65"/>
                  </a:lnTo>
                  <a:lnTo>
                    <a:pt x="4" y="50"/>
                  </a:lnTo>
                  <a:lnTo>
                    <a:pt x="6" y="48"/>
                  </a:lnTo>
                  <a:lnTo>
                    <a:pt x="7" y="48"/>
                  </a:lnTo>
                  <a:lnTo>
                    <a:pt x="9" y="50"/>
                  </a:lnTo>
                  <a:lnTo>
                    <a:pt x="29" y="57"/>
                  </a:lnTo>
                  <a:lnTo>
                    <a:pt x="30" y="57"/>
                  </a:lnTo>
                  <a:lnTo>
                    <a:pt x="32" y="59"/>
                  </a:lnTo>
                  <a:lnTo>
                    <a:pt x="33" y="60"/>
                  </a:lnTo>
                  <a:lnTo>
                    <a:pt x="33" y="68"/>
                  </a:lnTo>
                  <a:lnTo>
                    <a:pt x="32" y="68"/>
                  </a:lnTo>
                  <a:lnTo>
                    <a:pt x="30" y="68"/>
                  </a:lnTo>
                  <a:lnTo>
                    <a:pt x="29" y="68"/>
                  </a:lnTo>
                  <a:lnTo>
                    <a:pt x="29" y="68"/>
                  </a:lnTo>
                  <a:lnTo>
                    <a:pt x="27" y="67"/>
                  </a:lnTo>
                  <a:lnTo>
                    <a:pt x="24" y="65"/>
                  </a:lnTo>
                  <a:lnTo>
                    <a:pt x="21" y="64"/>
                  </a:lnTo>
                  <a:lnTo>
                    <a:pt x="17" y="63"/>
                  </a:lnTo>
                  <a:lnTo>
                    <a:pt x="16" y="63"/>
                  </a:lnTo>
                  <a:lnTo>
                    <a:pt x="16" y="61"/>
                  </a:lnTo>
                  <a:lnTo>
                    <a:pt x="16" y="60"/>
                  </a:lnTo>
                  <a:lnTo>
                    <a:pt x="19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3" y="61"/>
                  </a:lnTo>
                  <a:lnTo>
                    <a:pt x="24" y="60"/>
                  </a:lnTo>
                  <a:lnTo>
                    <a:pt x="24" y="59"/>
                  </a:lnTo>
                  <a:lnTo>
                    <a:pt x="23" y="57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6"/>
                  </a:lnTo>
                  <a:lnTo>
                    <a:pt x="11" y="64"/>
                  </a:lnTo>
                  <a:lnTo>
                    <a:pt x="11" y="65"/>
                  </a:lnTo>
                  <a:lnTo>
                    <a:pt x="12" y="67"/>
                  </a:lnTo>
                  <a:lnTo>
                    <a:pt x="28" y="73"/>
                  </a:lnTo>
                  <a:lnTo>
                    <a:pt x="32" y="73"/>
                  </a:lnTo>
                  <a:lnTo>
                    <a:pt x="34" y="72"/>
                  </a:lnTo>
                  <a:lnTo>
                    <a:pt x="37" y="70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0"/>
                  </a:lnTo>
                  <a:lnTo>
                    <a:pt x="37" y="57"/>
                  </a:lnTo>
                  <a:lnTo>
                    <a:pt x="36" y="55"/>
                  </a:lnTo>
                  <a:lnTo>
                    <a:pt x="33" y="53"/>
                  </a:lnTo>
                  <a:lnTo>
                    <a:pt x="32" y="52"/>
                  </a:lnTo>
                  <a:lnTo>
                    <a:pt x="11" y="44"/>
                  </a:lnTo>
                  <a:lnTo>
                    <a:pt x="7" y="43"/>
                  </a:lnTo>
                  <a:lnTo>
                    <a:pt x="4" y="43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3"/>
                  </a:lnTo>
                  <a:lnTo>
                    <a:pt x="7" y="74"/>
                  </a:lnTo>
                  <a:lnTo>
                    <a:pt x="37" y="85"/>
                  </a:lnTo>
                  <a:lnTo>
                    <a:pt x="40" y="85"/>
                  </a:lnTo>
                  <a:lnTo>
                    <a:pt x="42" y="85"/>
                  </a:lnTo>
                  <a:lnTo>
                    <a:pt x="44" y="85"/>
                  </a:lnTo>
                  <a:lnTo>
                    <a:pt x="46" y="82"/>
                  </a:lnTo>
                  <a:lnTo>
                    <a:pt x="46" y="81"/>
                  </a:lnTo>
                  <a:lnTo>
                    <a:pt x="46" y="80"/>
                  </a:lnTo>
                  <a:lnTo>
                    <a:pt x="46" y="53"/>
                  </a:lnTo>
                  <a:lnTo>
                    <a:pt x="46" y="51"/>
                  </a:lnTo>
                  <a:lnTo>
                    <a:pt x="45" y="50"/>
                  </a:lnTo>
                  <a:lnTo>
                    <a:pt x="45" y="48"/>
                  </a:lnTo>
                  <a:lnTo>
                    <a:pt x="42" y="47"/>
                  </a:lnTo>
                  <a:lnTo>
                    <a:pt x="40" y="46"/>
                  </a:lnTo>
                  <a:lnTo>
                    <a:pt x="37" y="44"/>
                  </a:lnTo>
                  <a:lnTo>
                    <a:pt x="29" y="42"/>
                  </a:lnTo>
                  <a:lnTo>
                    <a:pt x="20" y="39"/>
                  </a:lnTo>
                  <a:lnTo>
                    <a:pt x="12" y="36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6" y="31"/>
                  </a:lnTo>
                  <a:lnTo>
                    <a:pt x="4" y="31"/>
                  </a:lnTo>
                  <a:lnTo>
                    <a:pt x="4" y="30"/>
                  </a:lnTo>
                  <a:lnTo>
                    <a:pt x="4" y="9"/>
                  </a:lnTo>
                  <a:lnTo>
                    <a:pt x="6" y="6"/>
                  </a:lnTo>
                  <a:lnTo>
                    <a:pt x="6" y="5"/>
                  </a:lnTo>
                  <a:lnTo>
                    <a:pt x="7" y="5"/>
                  </a:lnTo>
                  <a:lnTo>
                    <a:pt x="8" y="5"/>
                  </a:lnTo>
                  <a:lnTo>
                    <a:pt x="36" y="14"/>
                  </a:lnTo>
                  <a:lnTo>
                    <a:pt x="40" y="15"/>
                  </a:lnTo>
                  <a:lnTo>
                    <a:pt x="41" y="17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41" y="34"/>
                  </a:lnTo>
                  <a:lnTo>
                    <a:pt x="41" y="36"/>
                  </a:lnTo>
                  <a:lnTo>
                    <a:pt x="41" y="38"/>
                  </a:lnTo>
                  <a:lnTo>
                    <a:pt x="41" y="38"/>
                  </a:lnTo>
                  <a:lnTo>
                    <a:pt x="16" y="29"/>
                  </a:lnTo>
                  <a:lnTo>
                    <a:pt x="15" y="27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6" y="17"/>
                  </a:lnTo>
                  <a:lnTo>
                    <a:pt x="17" y="18"/>
                  </a:lnTo>
                  <a:lnTo>
                    <a:pt x="20" y="18"/>
                  </a:lnTo>
                  <a:lnTo>
                    <a:pt x="23" y="19"/>
                  </a:lnTo>
                  <a:lnTo>
                    <a:pt x="27" y="21"/>
                  </a:lnTo>
                  <a:lnTo>
                    <a:pt x="29" y="22"/>
                  </a:lnTo>
                  <a:lnTo>
                    <a:pt x="30" y="22"/>
                  </a:lnTo>
                  <a:lnTo>
                    <a:pt x="30" y="25"/>
                  </a:lnTo>
                  <a:lnTo>
                    <a:pt x="28" y="23"/>
                  </a:lnTo>
                  <a:lnTo>
                    <a:pt x="25" y="23"/>
                  </a:lnTo>
                  <a:lnTo>
                    <a:pt x="24" y="22"/>
                  </a:lnTo>
                  <a:lnTo>
                    <a:pt x="23" y="22"/>
                  </a:lnTo>
                  <a:lnTo>
                    <a:pt x="21" y="22"/>
                  </a:lnTo>
                  <a:lnTo>
                    <a:pt x="20" y="22"/>
                  </a:lnTo>
                  <a:lnTo>
                    <a:pt x="20" y="23"/>
                  </a:lnTo>
                  <a:lnTo>
                    <a:pt x="20" y="25"/>
                  </a:lnTo>
                  <a:lnTo>
                    <a:pt x="21" y="26"/>
                  </a:lnTo>
                  <a:lnTo>
                    <a:pt x="32" y="31"/>
                  </a:lnTo>
                  <a:lnTo>
                    <a:pt x="33" y="31"/>
                  </a:lnTo>
                  <a:lnTo>
                    <a:pt x="34" y="30"/>
                  </a:lnTo>
                  <a:lnTo>
                    <a:pt x="36" y="30"/>
                  </a:lnTo>
                  <a:lnTo>
                    <a:pt x="36" y="29"/>
                  </a:lnTo>
                  <a:lnTo>
                    <a:pt x="36" y="21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16" y="13"/>
                  </a:lnTo>
                  <a:lnTo>
                    <a:pt x="15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8" y="17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7"/>
                  </a:lnTo>
                  <a:lnTo>
                    <a:pt x="9" y="29"/>
                  </a:lnTo>
                  <a:lnTo>
                    <a:pt x="11" y="31"/>
                  </a:lnTo>
                  <a:lnTo>
                    <a:pt x="15" y="32"/>
                  </a:lnTo>
                  <a:lnTo>
                    <a:pt x="38" y="42"/>
                  </a:lnTo>
                  <a:lnTo>
                    <a:pt x="41" y="43"/>
                  </a:lnTo>
                  <a:lnTo>
                    <a:pt x="44" y="42"/>
                  </a:lnTo>
                  <a:lnTo>
                    <a:pt x="45" y="40"/>
                  </a:lnTo>
                  <a:lnTo>
                    <a:pt x="46" y="38"/>
                  </a:lnTo>
                  <a:lnTo>
                    <a:pt x="46" y="34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7"/>
                  </a:lnTo>
                  <a:lnTo>
                    <a:pt x="45" y="15"/>
                  </a:lnTo>
                  <a:lnTo>
                    <a:pt x="44" y="13"/>
                  </a:lnTo>
                  <a:lnTo>
                    <a:pt x="41" y="12"/>
                  </a:lnTo>
                  <a:lnTo>
                    <a:pt x="38" y="10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5497513" y="1196975"/>
              <a:ext cx="58738" cy="49213"/>
            </a:xfrm>
            <a:custGeom>
              <a:avLst/>
              <a:gdLst>
                <a:gd name="T0" fmla="*/ 20 w 37"/>
                <a:gd name="T1" fmla="*/ 0 h 31"/>
                <a:gd name="T2" fmla="*/ 15 w 37"/>
                <a:gd name="T3" fmla="*/ 0 h 31"/>
                <a:gd name="T4" fmla="*/ 9 w 37"/>
                <a:gd name="T5" fmla="*/ 1 h 31"/>
                <a:gd name="T6" fmla="*/ 4 w 37"/>
                <a:gd name="T7" fmla="*/ 4 h 31"/>
                <a:gd name="T8" fmla="*/ 2 w 37"/>
                <a:gd name="T9" fmla="*/ 8 h 31"/>
                <a:gd name="T10" fmla="*/ 0 w 37"/>
                <a:gd name="T11" fmla="*/ 13 h 31"/>
                <a:gd name="T12" fmla="*/ 0 w 37"/>
                <a:gd name="T13" fmla="*/ 17 h 31"/>
                <a:gd name="T14" fmla="*/ 2 w 37"/>
                <a:gd name="T15" fmla="*/ 22 h 31"/>
                <a:gd name="T16" fmla="*/ 5 w 37"/>
                <a:gd name="T17" fmla="*/ 26 h 31"/>
                <a:gd name="T18" fmla="*/ 9 w 37"/>
                <a:gd name="T19" fmla="*/ 29 h 31"/>
                <a:gd name="T20" fmla="*/ 16 w 37"/>
                <a:gd name="T21" fmla="*/ 31 h 31"/>
                <a:gd name="T22" fmla="*/ 20 w 37"/>
                <a:gd name="T23" fmla="*/ 31 h 31"/>
                <a:gd name="T24" fmla="*/ 25 w 37"/>
                <a:gd name="T25" fmla="*/ 30 h 31"/>
                <a:gd name="T26" fmla="*/ 29 w 37"/>
                <a:gd name="T27" fmla="*/ 29 h 31"/>
                <a:gd name="T28" fmla="*/ 33 w 37"/>
                <a:gd name="T29" fmla="*/ 26 h 31"/>
                <a:gd name="T30" fmla="*/ 36 w 37"/>
                <a:gd name="T31" fmla="*/ 22 h 31"/>
                <a:gd name="T32" fmla="*/ 37 w 37"/>
                <a:gd name="T33" fmla="*/ 18 h 31"/>
                <a:gd name="T34" fmla="*/ 36 w 37"/>
                <a:gd name="T35" fmla="*/ 13 h 31"/>
                <a:gd name="T36" fmla="*/ 34 w 37"/>
                <a:gd name="T37" fmla="*/ 9 h 31"/>
                <a:gd name="T38" fmla="*/ 30 w 37"/>
                <a:gd name="T39" fmla="*/ 5 h 31"/>
                <a:gd name="T40" fmla="*/ 26 w 37"/>
                <a:gd name="T41" fmla="*/ 3 h 31"/>
                <a:gd name="T42" fmla="*/ 20 w 37"/>
                <a:gd name="T4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1">
                  <a:moveTo>
                    <a:pt x="20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5" y="26"/>
                  </a:lnTo>
                  <a:lnTo>
                    <a:pt x="9" y="29"/>
                  </a:lnTo>
                  <a:lnTo>
                    <a:pt x="16" y="31"/>
                  </a:lnTo>
                  <a:lnTo>
                    <a:pt x="20" y="31"/>
                  </a:lnTo>
                  <a:lnTo>
                    <a:pt x="25" y="30"/>
                  </a:lnTo>
                  <a:lnTo>
                    <a:pt x="29" y="29"/>
                  </a:lnTo>
                  <a:lnTo>
                    <a:pt x="33" y="26"/>
                  </a:lnTo>
                  <a:lnTo>
                    <a:pt x="36" y="22"/>
                  </a:lnTo>
                  <a:lnTo>
                    <a:pt x="37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0" y="5"/>
                  </a:lnTo>
                  <a:lnTo>
                    <a:pt x="26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1" name="Freeform 48"/>
            <p:cNvSpPr/>
            <p:nvPr/>
          </p:nvSpPr>
          <p:spPr bwMode="auto">
            <a:xfrm>
              <a:off x="5575301" y="1228725"/>
              <a:ext cx="57150" cy="47625"/>
            </a:xfrm>
            <a:custGeom>
              <a:avLst/>
              <a:gdLst>
                <a:gd name="T0" fmla="*/ 19 w 36"/>
                <a:gd name="T1" fmla="*/ 0 h 30"/>
                <a:gd name="T2" fmla="*/ 13 w 36"/>
                <a:gd name="T3" fmla="*/ 0 h 30"/>
                <a:gd name="T4" fmla="*/ 8 w 36"/>
                <a:gd name="T5" fmla="*/ 1 h 30"/>
                <a:gd name="T6" fmla="*/ 4 w 36"/>
                <a:gd name="T7" fmla="*/ 5 h 30"/>
                <a:gd name="T8" fmla="*/ 1 w 36"/>
                <a:gd name="T9" fmla="*/ 9 h 30"/>
                <a:gd name="T10" fmla="*/ 0 w 36"/>
                <a:gd name="T11" fmla="*/ 14 h 30"/>
                <a:gd name="T12" fmla="*/ 0 w 36"/>
                <a:gd name="T13" fmla="*/ 18 h 30"/>
                <a:gd name="T14" fmla="*/ 2 w 36"/>
                <a:gd name="T15" fmla="*/ 23 h 30"/>
                <a:gd name="T16" fmla="*/ 6 w 36"/>
                <a:gd name="T17" fmla="*/ 27 h 30"/>
                <a:gd name="T18" fmla="*/ 12 w 36"/>
                <a:gd name="T19" fmla="*/ 28 h 30"/>
                <a:gd name="T20" fmla="*/ 17 w 36"/>
                <a:gd name="T21" fmla="*/ 30 h 30"/>
                <a:gd name="T22" fmla="*/ 23 w 36"/>
                <a:gd name="T23" fmla="*/ 30 h 30"/>
                <a:gd name="T24" fmla="*/ 29 w 36"/>
                <a:gd name="T25" fmla="*/ 28 h 30"/>
                <a:gd name="T26" fmla="*/ 32 w 36"/>
                <a:gd name="T27" fmla="*/ 25 h 30"/>
                <a:gd name="T28" fmla="*/ 35 w 36"/>
                <a:gd name="T29" fmla="*/ 21 h 30"/>
                <a:gd name="T30" fmla="*/ 36 w 36"/>
                <a:gd name="T31" fmla="*/ 17 h 30"/>
                <a:gd name="T32" fmla="*/ 36 w 36"/>
                <a:gd name="T33" fmla="*/ 11 h 30"/>
                <a:gd name="T34" fmla="*/ 34 w 36"/>
                <a:gd name="T35" fmla="*/ 6 h 30"/>
                <a:gd name="T36" fmla="*/ 30 w 36"/>
                <a:gd name="T37" fmla="*/ 4 h 30"/>
                <a:gd name="T38" fmla="*/ 25 w 36"/>
                <a:gd name="T39" fmla="*/ 1 h 30"/>
                <a:gd name="T40" fmla="*/ 19 w 36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0">
                  <a:moveTo>
                    <a:pt x="19" y="0"/>
                  </a:moveTo>
                  <a:lnTo>
                    <a:pt x="13" y="0"/>
                  </a:lnTo>
                  <a:lnTo>
                    <a:pt x="8" y="1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6" y="27"/>
                  </a:lnTo>
                  <a:lnTo>
                    <a:pt x="12" y="28"/>
                  </a:lnTo>
                  <a:lnTo>
                    <a:pt x="17" y="30"/>
                  </a:lnTo>
                  <a:lnTo>
                    <a:pt x="23" y="30"/>
                  </a:lnTo>
                  <a:lnTo>
                    <a:pt x="29" y="28"/>
                  </a:lnTo>
                  <a:lnTo>
                    <a:pt x="32" y="25"/>
                  </a:lnTo>
                  <a:lnTo>
                    <a:pt x="35" y="21"/>
                  </a:lnTo>
                  <a:lnTo>
                    <a:pt x="36" y="17"/>
                  </a:lnTo>
                  <a:lnTo>
                    <a:pt x="36" y="11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5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5654676" y="1250950"/>
              <a:ext cx="57150" cy="47625"/>
            </a:xfrm>
            <a:custGeom>
              <a:avLst/>
              <a:gdLst>
                <a:gd name="T0" fmla="*/ 20 w 36"/>
                <a:gd name="T1" fmla="*/ 0 h 30"/>
                <a:gd name="T2" fmla="*/ 14 w 36"/>
                <a:gd name="T3" fmla="*/ 0 h 30"/>
                <a:gd name="T4" fmla="*/ 9 w 36"/>
                <a:gd name="T5" fmla="*/ 1 h 30"/>
                <a:gd name="T6" fmla="*/ 5 w 36"/>
                <a:gd name="T7" fmla="*/ 4 h 30"/>
                <a:gd name="T8" fmla="*/ 1 w 36"/>
                <a:gd name="T9" fmla="*/ 8 h 30"/>
                <a:gd name="T10" fmla="*/ 0 w 36"/>
                <a:gd name="T11" fmla="*/ 12 h 30"/>
                <a:gd name="T12" fmla="*/ 0 w 36"/>
                <a:gd name="T13" fmla="*/ 17 h 30"/>
                <a:gd name="T14" fmla="*/ 1 w 36"/>
                <a:gd name="T15" fmla="*/ 21 h 30"/>
                <a:gd name="T16" fmla="*/ 5 w 36"/>
                <a:gd name="T17" fmla="*/ 25 h 30"/>
                <a:gd name="T18" fmla="*/ 9 w 36"/>
                <a:gd name="T19" fmla="*/ 29 h 30"/>
                <a:gd name="T20" fmla="*/ 15 w 36"/>
                <a:gd name="T21" fmla="*/ 30 h 30"/>
                <a:gd name="T22" fmla="*/ 19 w 36"/>
                <a:gd name="T23" fmla="*/ 30 h 30"/>
                <a:gd name="T24" fmla="*/ 24 w 36"/>
                <a:gd name="T25" fmla="*/ 30 h 30"/>
                <a:gd name="T26" fmla="*/ 28 w 36"/>
                <a:gd name="T27" fmla="*/ 28 h 30"/>
                <a:gd name="T28" fmla="*/ 32 w 36"/>
                <a:gd name="T29" fmla="*/ 25 h 30"/>
                <a:gd name="T30" fmla="*/ 35 w 36"/>
                <a:gd name="T31" fmla="*/ 22 h 30"/>
                <a:gd name="T32" fmla="*/ 36 w 36"/>
                <a:gd name="T33" fmla="*/ 18 h 30"/>
                <a:gd name="T34" fmla="*/ 36 w 36"/>
                <a:gd name="T35" fmla="*/ 13 h 30"/>
                <a:gd name="T36" fmla="*/ 34 w 36"/>
                <a:gd name="T37" fmla="*/ 9 h 30"/>
                <a:gd name="T38" fmla="*/ 31 w 36"/>
                <a:gd name="T39" fmla="*/ 4 h 30"/>
                <a:gd name="T40" fmla="*/ 26 w 36"/>
                <a:gd name="T41" fmla="*/ 1 h 30"/>
                <a:gd name="T42" fmla="*/ 20 w 36"/>
                <a:gd name="T4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30">
                  <a:moveTo>
                    <a:pt x="20" y="0"/>
                  </a:moveTo>
                  <a:lnTo>
                    <a:pt x="14" y="0"/>
                  </a:lnTo>
                  <a:lnTo>
                    <a:pt x="9" y="1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9" y="29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4" y="30"/>
                  </a:lnTo>
                  <a:lnTo>
                    <a:pt x="28" y="28"/>
                  </a:lnTo>
                  <a:lnTo>
                    <a:pt x="32" y="25"/>
                  </a:lnTo>
                  <a:lnTo>
                    <a:pt x="35" y="22"/>
                  </a:lnTo>
                  <a:lnTo>
                    <a:pt x="36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1" y="4"/>
                  </a:lnTo>
                  <a:lnTo>
                    <a:pt x="26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3" name="Freeform 50"/>
            <p:cNvSpPr/>
            <p:nvPr/>
          </p:nvSpPr>
          <p:spPr bwMode="auto">
            <a:xfrm>
              <a:off x="6213476" y="1196975"/>
              <a:ext cx="58738" cy="49213"/>
            </a:xfrm>
            <a:custGeom>
              <a:avLst/>
              <a:gdLst>
                <a:gd name="T0" fmla="*/ 16 w 37"/>
                <a:gd name="T1" fmla="*/ 0 h 31"/>
                <a:gd name="T2" fmla="*/ 11 w 37"/>
                <a:gd name="T3" fmla="*/ 3 h 31"/>
                <a:gd name="T4" fmla="*/ 5 w 37"/>
                <a:gd name="T5" fmla="*/ 5 h 31"/>
                <a:gd name="T6" fmla="*/ 1 w 37"/>
                <a:gd name="T7" fmla="*/ 9 h 31"/>
                <a:gd name="T8" fmla="*/ 0 w 37"/>
                <a:gd name="T9" fmla="*/ 13 h 31"/>
                <a:gd name="T10" fmla="*/ 0 w 37"/>
                <a:gd name="T11" fmla="*/ 18 h 31"/>
                <a:gd name="T12" fmla="*/ 1 w 37"/>
                <a:gd name="T13" fmla="*/ 22 h 31"/>
                <a:gd name="T14" fmla="*/ 4 w 37"/>
                <a:gd name="T15" fmla="*/ 26 h 31"/>
                <a:gd name="T16" fmla="*/ 7 w 37"/>
                <a:gd name="T17" fmla="*/ 29 h 31"/>
                <a:gd name="T18" fmla="*/ 12 w 37"/>
                <a:gd name="T19" fmla="*/ 30 h 31"/>
                <a:gd name="T20" fmla="*/ 16 w 37"/>
                <a:gd name="T21" fmla="*/ 31 h 31"/>
                <a:gd name="T22" fmla="*/ 21 w 37"/>
                <a:gd name="T23" fmla="*/ 31 h 31"/>
                <a:gd name="T24" fmla="*/ 26 w 37"/>
                <a:gd name="T25" fmla="*/ 29 h 31"/>
                <a:gd name="T26" fmla="*/ 31 w 37"/>
                <a:gd name="T27" fmla="*/ 26 h 31"/>
                <a:gd name="T28" fmla="*/ 34 w 37"/>
                <a:gd name="T29" fmla="*/ 22 h 31"/>
                <a:gd name="T30" fmla="*/ 37 w 37"/>
                <a:gd name="T31" fmla="*/ 17 h 31"/>
                <a:gd name="T32" fmla="*/ 37 w 37"/>
                <a:gd name="T33" fmla="*/ 13 h 31"/>
                <a:gd name="T34" fmla="*/ 35 w 37"/>
                <a:gd name="T35" fmla="*/ 9 h 31"/>
                <a:gd name="T36" fmla="*/ 33 w 37"/>
                <a:gd name="T37" fmla="*/ 5 h 31"/>
                <a:gd name="T38" fmla="*/ 29 w 37"/>
                <a:gd name="T39" fmla="*/ 3 h 31"/>
                <a:gd name="T40" fmla="*/ 25 w 37"/>
                <a:gd name="T41" fmla="*/ 1 h 31"/>
                <a:gd name="T42" fmla="*/ 21 w 37"/>
                <a:gd name="T43" fmla="*/ 0 h 31"/>
                <a:gd name="T44" fmla="*/ 16 w 37"/>
                <a:gd name="T4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1">
                  <a:moveTo>
                    <a:pt x="16" y="0"/>
                  </a:moveTo>
                  <a:lnTo>
                    <a:pt x="11" y="3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21" y="31"/>
                  </a:lnTo>
                  <a:lnTo>
                    <a:pt x="26" y="29"/>
                  </a:lnTo>
                  <a:lnTo>
                    <a:pt x="31" y="26"/>
                  </a:lnTo>
                  <a:lnTo>
                    <a:pt x="34" y="22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5" y="9"/>
                  </a:lnTo>
                  <a:lnTo>
                    <a:pt x="33" y="5"/>
                  </a:lnTo>
                  <a:lnTo>
                    <a:pt x="29" y="3"/>
                  </a:lnTo>
                  <a:lnTo>
                    <a:pt x="25" y="1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4" name="Freeform 51"/>
            <p:cNvSpPr/>
            <p:nvPr/>
          </p:nvSpPr>
          <p:spPr bwMode="auto">
            <a:xfrm>
              <a:off x="6138863" y="1231900"/>
              <a:ext cx="58738" cy="50800"/>
            </a:xfrm>
            <a:custGeom>
              <a:avLst/>
              <a:gdLst>
                <a:gd name="T0" fmla="*/ 17 w 37"/>
                <a:gd name="T1" fmla="*/ 0 h 32"/>
                <a:gd name="T2" fmla="*/ 12 w 37"/>
                <a:gd name="T3" fmla="*/ 2 h 32"/>
                <a:gd name="T4" fmla="*/ 6 w 37"/>
                <a:gd name="T5" fmla="*/ 4 h 32"/>
                <a:gd name="T6" fmla="*/ 2 w 37"/>
                <a:gd name="T7" fmla="*/ 8 h 32"/>
                <a:gd name="T8" fmla="*/ 0 w 37"/>
                <a:gd name="T9" fmla="*/ 13 h 32"/>
                <a:gd name="T10" fmla="*/ 0 w 37"/>
                <a:gd name="T11" fmla="*/ 17 h 32"/>
                <a:gd name="T12" fmla="*/ 1 w 37"/>
                <a:gd name="T13" fmla="*/ 23 h 32"/>
                <a:gd name="T14" fmla="*/ 4 w 37"/>
                <a:gd name="T15" fmla="*/ 26 h 32"/>
                <a:gd name="T16" fmla="*/ 8 w 37"/>
                <a:gd name="T17" fmla="*/ 29 h 32"/>
                <a:gd name="T18" fmla="*/ 13 w 37"/>
                <a:gd name="T19" fmla="*/ 32 h 32"/>
                <a:gd name="T20" fmla="*/ 20 w 37"/>
                <a:gd name="T21" fmla="*/ 32 h 32"/>
                <a:gd name="T22" fmla="*/ 25 w 37"/>
                <a:gd name="T23" fmla="*/ 30 h 32"/>
                <a:gd name="T24" fmla="*/ 30 w 37"/>
                <a:gd name="T25" fmla="*/ 28 h 32"/>
                <a:gd name="T26" fmla="*/ 34 w 37"/>
                <a:gd name="T27" fmla="*/ 24 h 32"/>
                <a:gd name="T28" fmla="*/ 37 w 37"/>
                <a:gd name="T29" fmla="*/ 20 h 32"/>
                <a:gd name="T30" fmla="*/ 37 w 37"/>
                <a:gd name="T31" fmla="*/ 15 h 32"/>
                <a:gd name="T32" fmla="*/ 35 w 37"/>
                <a:gd name="T33" fmla="*/ 11 h 32"/>
                <a:gd name="T34" fmla="*/ 33 w 37"/>
                <a:gd name="T35" fmla="*/ 6 h 32"/>
                <a:gd name="T36" fmla="*/ 29 w 37"/>
                <a:gd name="T37" fmla="*/ 3 h 32"/>
                <a:gd name="T38" fmla="*/ 23 w 37"/>
                <a:gd name="T39" fmla="*/ 2 h 32"/>
                <a:gd name="T40" fmla="*/ 17 w 37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2">
                  <a:moveTo>
                    <a:pt x="17" y="0"/>
                  </a:moveTo>
                  <a:lnTo>
                    <a:pt x="12" y="2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3"/>
                  </a:lnTo>
                  <a:lnTo>
                    <a:pt x="4" y="26"/>
                  </a:lnTo>
                  <a:lnTo>
                    <a:pt x="8" y="29"/>
                  </a:lnTo>
                  <a:lnTo>
                    <a:pt x="13" y="32"/>
                  </a:lnTo>
                  <a:lnTo>
                    <a:pt x="20" y="32"/>
                  </a:lnTo>
                  <a:lnTo>
                    <a:pt x="25" y="30"/>
                  </a:lnTo>
                  <a:lnTo>
                    <a:pt x="30" y="28"/>
                  </a:lnTo>
                  <a:lnTo>
                    <a:pt x="34" y="24"/>
                  </a:lnTo>
                  <a:lnTo>
                    <a:pt x="37" y="20"/>
                  </a:lnTo>
                  <a:lnTo>
                    <a:pt x="37" y="15"/>
                  </a:lnTo>
                  <a:lnTo>
                    <a:pt x="35" y="11"/>
                  </a:lnTo>
                  <a:lnTo>
                    <a:pt x="33" y="6"/>
                  </a:lnTo>
                  <a:lnTo>
                    <a:pt x="29" y="3"/>
                  </a:lnTo>
                  <a:lnTo>
                    <a:pt x="23" y="2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5" name="Freeform 52"/>
            <p:cNvSpPr/>
            <p:nvPr/>
          </p:nvSpPr>
          <p:spPr bwMode="auto">
            <a:xfrm>
              <a:off x="6059488" y="1252538"/>
              <a:ext cx="58738" cy="50800"/>
            </a:xfrm>
            <a:custGeom>
              <a:avLst/>
              <a:gdLst>
                <a:gd name="T0" fmla="*/ 16 w 37"/>
                <a:gd name="T1" fmla="*/ 0 h 32"/>
                <a:gd name="T2" fmla="*/ 11 w 37"/>
                <a:gd name="T3" fmla="*/ 3 h 32"/>
                <a:gd name="T4" fmla="*/ 5 w 37"/>
                <a:gd name="T5" fmla="*/ 6 h 32"/>
                <a:gd name="T6" fmla="*/ 3 w 37"/>
                <a:gd name="T7" fmla="*/ 10 h 32"/>
                <a:gd name="T8" fmla="*/ 0 w 37"/>
                <a:gd name="T9" fmla="*/ 13 h 32"/>
                <a:gd name="T10" fmla="*/ 0 w 37"/>
                <a:gd name="T11" fmla="*/ 19 h 32"/>
                <a:gd name="T12" fmla="*/ 1 w 37"/>
                <a:gd name="T13" fmla="*/ 23 h 32"/>
                <a:gd name="T14" fmla="*/ 4 w 37"/>
                <a:gd name="T15" fmla="*/ 27 h 32"/>
                <a:gd name="T16" fmla="*/ 8 w 37"/>
                <a:gd name="T17" fmla="*/ 29 h 32"/>
                <a:gd name="T18" fmla="*/ 12 w 37"/>
                <a:gd name="T19" fmla="*/ 30 h 32"/>
                <a:gd name="T20" fmla="*/ 16 w 37"/>
                <a:gd name="T21" fmla="*/ 32 h 32"/>
                <a:gd name="T22" fmla="*/ 21 w 37"/>
                <a:gd name="T23" fmla="*/ 32 h 32"/>
                <a:gd name="T24" fmla="*/ 26 w 37"/>
                <a:gd name="T25" fmla="*/ 29 h 32"/>
                <a:gd name="T26" fmla="*/ 32 w 37"/>
                <a:gd name="T27" fmla="*/ 27 h 32"/>
                <a:gd name="T28" fmla="*/ 35 w 37"/>
                <a:gd name="T29" fmla="*/ 23 h 32"/>
                <a:gd name="T30" fmla="*/ 37 w 37"/>
                <a:gd name="T31" fmla="*/ 17 h 32"/>
                <a:gd name="T32" fmla="*/ 37 w 37"/>
                <a:gd name="T33" fmla="*/ 12 h 32"/>
                <a:gd name="T34" fmla="*/ 33 w 37"/>
                <a:gd name="T35" fmla="*/ 6 h 32"/>
                <a:gd name="T36" fmla="*/ 25 w 37"/>
                <a:gd name="T37" fmla="*/ 2 h 32"/>
                <a:gd name="T38" fmla="*/ 16 w 37"/>
                <a:gd name="T3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32">
                  <a:moveTo>
                    <a:pt x="16" y="0"/>
                  </a:moveTo>
                  <a:lnTo>
                    <a:pt x="11" y="3"/>
                  </a:lnTo>
                  <a:lnTo>
                    <a:pt x="5" y="6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4" y="27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6" y="29"/>
                  </a:lnTo>
                  <a:lnTo>
                    <a:pt x="32" y="27"/>
                  </a:lnTo>
                  <a:lnTo>
                    <a:pt x="35" y="23"/>
                  </a:lnTo>
                  <a:lnTo>
                    <a:pt x="37" y="17"/>
                  </a:lnTo>
                  <a:lnTo>
                    <a:pt x="37" y="12"/>
                  </a:lnTo>
                  <a:lnTo>
                    <a:pt x="33" y="6"/>
                  </a:lnTo>
                  <a:lnTo>
                    <a:pt x="2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6" name="Freeform 53"/>
            <p:cNvSpPr/>
            <p:nvPr/>
          </p:nvSpPr>
          <p:spPr bwMode="auto">
            <a:xfrm>
              <a:off x="6232526" y="1481138"/>
              <a:ext cx="58738" cy="50800"/>
            </a:xfrm>
            <a:custGeom>
              <a:avLst/>
              <a:gdLst>
                <a:gd name="T0" fmla="*/ 16 w 37"/>
                <a:gd name="T1" fmla="*/ 0 h 32"/>
                <a:gd name="T2" fmla="*/ 10 w 37"/>
                <a:gd name="T3" fmla="*/ 3 h 32"/>
                <a:gd name="T4" fmla="*/ 5 w 37"/>
                <a:gd name="T5" fmla="*/ 6 h 32"/>
                <a:gd name="T6" fmla="*/ 2 w 37"/>
                <a:gd name="T7" fmla="*/ 10 h 32"/>
                <a:gd name="T8" fmla="*/ 0 w 37"/>
                <a:gd name="T9" fmla="*/ 15 h 32"/>
                <a:gd name="T10" fmla="*/ 0 w 37"/>
                <a:gd name="T11" fmla="*/ 19 h 32"/>
                <a:gd name="T12" fmla="*/ 1 w 37"/>
                <a:gd name="T13" fmla="*/ 24 h 32"/>
                <a:gd name="T14" fmla="*/ 5 w 37"/>
                <a:gd name="T15" fmla="*/ 28 h 32"/>
                <a:gd name="T16" fmla="*/ 9 w 37"/>
                <a:gd name="T17" fmla="*/ 30 h 32"/>
                <a:gd name="T18" fmla="*/ 16 w 37"/>
                <a:gd name="T19" fmla="*/ 32 h 32"/>
                <a:gd name="T20" fmla="*/ 21 w 37"/>
                <a:gd name="T21" fmla="*/ 32 h 32"/>
                <a:gd name="T22" fmla="*/ 26 w 37"/>
                <a:gd name="T23" fmla="*/ 29 h 32"/>
                <a:gd name="T24" fmla="*/ 31 w 37"/>
                <a:gd name="T25" fmla="*/ 27 h 32"/>
                <a:gd name="T26" fmla="*/ 35 w 37"/>
                <a:gd name="T27" fmla="*/ 23 h 32"/>
                <a:gd name="T28" fmla="*/ 37 w 37"/>
                <a:gd name="T29" fmla="*/ 17 h 32"/>
                <a:gd name="T30" fmla="*/ 37 w 37"/>
                <a:gd name="T31" fmla="*/ 13 h 32"/>
                <a:gd name="T32" fmla="*/ 35 w 37"/>
                <a:gd name="T33" fmla="*/ 8 h 32"/>
                <a:gd name="T34" fmla="*/ 31 w 37"/>
                <a:gd name="T35" fmla="*/ 4 h 32"/>
                <a:gd name="T36" fmla="*/ 27 w 37"/>
                <a:gd name="T37" fmla="*/ 2 h 32"/>
                <a:gd name="T38" fmla="*/ 22 w 37"/>
                <a:gd name="T39" fmla="*/ 0 h 32"/>
                <a:gd name="T40" fmla="*/ 16 w 37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2">
                  <a:moveTo>
                    <a:pt x="16" y="0"/>
                  </a:moveTo>
                  <a:lnTo>
                    <a:pt x="10" y="3"/>
                  </a:lnTo>
                  <a:lnTo>
                    <a:pt x="5" y="6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4"/>
                  </a:lnTo>
                  <a:lnTo>
                    <a:pt x="5" y="28"/>
                  </a:lnTo>
                  <a:lnTo>
                    <a:pt x="9" y="30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6" y="29"/>
                  </a:lnTo>
                  <a:lnTo>
                    <a:pt x="31" y="27"/>
                  </a:lnTo>
                  <a:lnTo>
                    <a:pt x="35" y="23"/>
                  </a:lnTo>
                  <a:lnTo>
                    <a:pt x="37" y="17"/>
                  </a:ln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7" y="2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7" name="Freeform 54"/>
            <p:cNvSpPr/>
            <p:nvPr/>
          </p:nvSpPr>
          <p:spPr bwMode="auto">
            <a:xfrm>
              <a:off x="6153151" y="1508125"/>
              <a:ext cx="58738" cy="50800"/>
            </a:xfrm>
            <a:custGeom>
              <a:avLst/>
              <a:gdLst>
                <a:gd name="T0" fmla="*/ 17 w 37"/>
                <a:gd name="T1" fmla="*/ 0 h 32"/>
                <a:gd name="T2" fmla="*/ 12 w 37"/>
                <a:gd name="T3" fmla="*/ 2 h 32"/>
                <a:gd name="T4" fmla="*/ 7 w 37"/>
                <a:gd name="T5" fmla="*/ 4 h 32"/>
                <a:gd name="T6" fmla="*/ 3 w 37"/>
                <a:gd name="T7" fmla="*/ 8 h 32"/>
                <a:gd name="T8" fmla="*/ 0 w 37"/>
                <a:gd name="T9" fmla="*/ 12 h 32"/>
                <a:gd name="T10" fmla="*/ 0 w 37"/>
                <a:gd name="T11" fmla="*/ 17 h 32"/>
                <a:gd name="T12" fmla="*/ 1 w 37"/>
                <a:gd name="T13" fmla="*/ 21 h 32"/>
                <a:gd name="T14" fmla="*/ 4 w 37"/>
                <a:gd name="T15" fmla="*/ 27 h 32"/>
                <a:gd name="T16" fmla="*/ 8 w 37"/>
                <a:gd name="T17" fmla="*/ 29 h 32"/>
                <a:gd name="T18" fmla="*/ 13 w 37"/>
                <a:gd name="T19" fmla="*/ 31 h 32"/>
                <a:gd name="T20" fmla="*/ 20 w 37"/>
                <a:gd name="T21" fmla="*/ 32 h 32"/>
                <a:gd name="T22" fmla="*/ 25 w 37"/>
                <a:gd name="T23" fmla="*/ 31 h 32"/>
                <a:gd name="T24" fmla="*/ 30 w 37"/>
                <a:gd name="T25" fmla="*/ 28 h 32"/>
                <a:gd name="T26" fmla="*/ 34 w 37"/>
                <a:gd name="T27" fmla="*/ 24 h 32"/>
                <a:gd name="T28" fmla="*/ 37 w 37"/>
                <a:gd name="T29" fmla="*/ 20 h 32"/>
                <a:gd name="T30" fmla="*/ 37 w 37"/>
                <a:gd name="T31" fmla="*/ 15 h 32"/>
                <a:gd name="T32" fmla="*/ 35 w 37"/>
                <a:gd name="T33" fmla="*/ 10 h 32"/>
                <a:gd name="T34" fmla="*/ 33 w 37"/>
                <a:gd name="T35" fmla="*/ 6 h 32"/>
                <a:gd name="T36" fmla="*/ 29 w 37"/>
                <a:gd name="T37" fmla="*/ 3 h 32"/>
                <a:gd name="T38" fmla="*/ 24 w 37"/>
                <a:gd name="T39" fmla="*/ 0 h 32"/>
                <a:gd name="T40" fmla="*/ 17 w 37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2">
                  <a:moveTo>
                    <a:pt x="17" y="0"/>
                  </a:moveTo>
                  <a:lnTo>
                    <a:pt x="12" y="2"/>
                  </a:lnTo>
                  <a:lnTo>
                    <a:pt x="7" y="4"/>
                  </a:lnTo>
                  <a:lnTo>
                    <a:pt x="3" y="8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4" y="27"/>
                  </a:lnTo>
                  <a:lnTo>
                    <a:pt x="8" y="29"/>
                  </a:lnTo>
                  <a:lnTo>
                    <a:pt x="13" y="31"/>
                  </a:lnTo>
                  <a:lnTo>
                    <a:pt x="20" y="32"/>
                  </a:lnTo>
                  <a:lnTo>
                    <a:pt x="25" y="31"/>
                  </a:lnTo>
                  <a:lnTo>
                    <a:pt x="30" y="28"/>
                  </a:lnTo>
                  <a:lnTo>
                    <a:pt x="34" y="24"/>
                  </a:lnTo>
                  <a:lnTo>
                    <a:pt x="37" y="20"/>
                  </a:lnTo>
                  <a:lnTo>
                    <a:pt x="37" y="15"/>
                  </a:lnTo>
                  <a:lnTo>
                    <a:pt x="35" y="10"/>
                  </a:lnTo>
                  <a:lnTo>
                    <a:pt x="33" y="6"/>
                  </a:lnTo>
                  <a:lnTo>
                    <a:pt x="29" y="3"/>
                  </a:lnTo>
                  <a:lnTo>
                    <a:pt x="24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8" name="Freeform 55"/>
            <p:cNvSpPr/>
            <p:nvPr/>
          </p:nvSpPr>
          <p:spPr bwMode="auto">
            <a:xfrm>
              <a:off x="6072188" y="1528763"/>
              <a:ext cx="58738" cy="49213"/>
            </a:xfrm>
            <a:custGeom>
              <a:avLst/>
              <a:gdLst>
                <a:gd name="T0" fmla="*/ 16 w 37"/>
                <a:gd name="T1" fmla="*/ 0 h 31"/>
                <a:gd name="T2" fmla="*/ 9 w 37"/>
                <a:gd name="T3" fmla="*/ 2 h 31"/>
                <a:gd name="T4" fmla="*/ 5 w 37"/>
                <a:gd name="T5" fmla="*/ 4 h 31"/>
                <a:gd name="T6" fmla="*/ 1 w 37"/>
                <a:gd name="T7" fmla="*/ 8 h 31"/>
                <a:gd name="T8" fmla="*/ 0 w 37"/>
                <a:gd name="T9" fmla="*/ 14 h 31"/>
                <a:gd name="T10" fmla="*/ 0 w 37"/>
                <a:gd name="T11" fmla="*/ 19 h 31"/>
                <a:gd name="T12" fmla="*/ 1 w 37"/>
                <a:gd name="T13" fmla="*/ 23 h 31"/>
                <a:gd name="T14" fmla="*/ 4 w 37"/>
                <a:gd name="T15" fmla="*/ 25 h 31"/>
                <a:gd name="T16" fmla="*/ 6 w 37"/>
                <a:gd name="T17" fmla="*/ 28 h 31"/>
                <a:gd name="T18" fmla="*/ 10 w 37"/>
                <a:gd name="T19" fmla="*/ 31 h 31"/>
                <a:gd name="T20" fmla="*/ 16 w 37"/>
                <a:gd name="T21" fmla="*/ 31 h 31"/>
                <a:gd name="T22" fmla="*/ 21 w 37"/>
                <a:gd name="T23" fmla="*/ 31 h 31"/>
                <a:gd name="T24" fmla="*/ 26 w 37"/>
                <a:gd name="T25" fmla="*/ 29 h 31"/>
                <a:gd name="T26" fmla="*/ 30 w 37"/>
                <a:gd name="T27" fmla="*/ 25 h 31"/>
                <a:gd name="T28" fmla="*/ 34 w 37"/>
                <a:gd name="T29" fmla="*/ 21 h 31"/>
                <a:gd name="T30" fmla="*/ 37 w 37"/>
                <a:gd name="T31" fmla="*/ 18 h 31"/>
                <a:gd name="T32" fmla="*/ 37 w 37"/>
                <a:gd name="T33" fmla="*/ 12 h 31"/>
                <a:gd name="T34" fmla="*/ 33 w 37"/>
                <a:gd name="T35" fmla="*/ 4 h 31"/>
                <a:gd name="T36" fmla="*/ 25 w 37"/>
                <a:gd name="T37" fmla="*/ 0 h 31"/>
                <a:gd name="T38" fmla="*/ 16 w 37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31">
                  <a:moveTo>
                    <a:pt x="16" y="0"/>
                  </a:moveTo>
                  <a:lnTo>
                    <a:pt x="9" y="2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31"/>
                  </a:lnTo>
                  <a:lnTo>
                    <a:pt x="16" y="31"/>
                  </a:lnTo>
                  <a:lnTo>
                    <a:pt x="21" y="31"/>
                  </a:lnTo>
                  <a:lnTo>
                    <a:pt x="26" y="29"/>
                  </a:lnTo>
                  <a:lnTo>
                    <a:pt x="30" y="25"/>
                  </a:lnTo>
                  <a:lnTo>
                    <a:pt x="34" y="21"/>
                  </a:lnTo>
                  <a:lnTo>
                    <a:pt x="37" y="18"/>
                  </a:lnTo>
                  <a:lnTo>
                    <a:pt x="37" y="12"/>
                  </a:lnTo>
                  <a:lnTo>
                    <a:pt x="33" y="4"/>
                  </a:lnTo>
                  <a:lnTo>
                    <a:pt x="25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79" name="Freeform 56"/>
            <p:cNvSpPr/>
            <p:nvPr/>
          </p:nvSpPr>
          <p:spPr bwMode="auto">
            <a:xfrm>
              <a:off x="6246813" y="1755775"/>
              <a:ext cx="58738" cy="50800"/>
            </a:xfrm>
            <a:custGeom>
              <a:avLst/>
              <a:gdLst>
                <a:gd name="T0" fmla="*/ 16 w 37"/>
                <a:gd name="T1" fmla="*/ 1 h 32"/>
                <a:gd name="T2" fmla="*/ 10 w 37"/>
                <a:gd name="T3" fmla="*/ 3 h 32"/>
                <a:gd name="T4" fmla="*/ 5 w 37"/>
                <a:gd name="T5" fmla="*/ 5 h 32"/>
                <a:gd name="T6" fmla="*/ 3 w 37"/>
                <a:gd name="T7" fmla="*/ 9 h 32"/>
                <a:gd name="T8" fmla="*/ 0 w 37"/>
                <a:gd name="T9" fmla="*/ 15 h 32"/>
                <a:gd name="T10" fmla="*/ 0 w 37"/>
                <a:gd name="T11" fmla="*/ 20 h 32"/>
                <a:gd name="T12" fmla="*/ 1 w 37"/>
                <a:gd name="T13" fmla="*/ 24 h 32"/>
                <a:gd name="T14" fmla="*/ 4 w 37"/>
                <a:gd name="T15" fmla="*/ 26 h 32"/>
                <a:gd name="T16" fmla="*/ 8 w 37"/>
                <a:gd name="T17" fmla="*/ 29 h 32"/>
                <a:gd name="T18" fmla="*/ 12 w 37"/>
                <a:gd name="T19" fmla="*/ 32 h 32"/>
                <a:gd name="T20" fmla="*/ 16 w 37"/>
                <a:gd name="T21" fmla="*/ 32 h 32"/>
                <a:gd name="T22" fmla="*/ 21 w 37"/>
                <a:gd name="T23" fmla="*/ 32 h 32"/>
                <a:gd name="T24" fmla="*/ 26 w 37"/>
                <a:gd name="T25" fmla="*/ 30 h 32"/>
                <a:gd name="T26" fmla="*/ 31 w 37"/>
                <a:gd name="T27" fmla="*/ 26 h 32"/>
                <a:gd name="T28" fmla="*/ 35 w 37"/>
                <a:gd name="T29" fmla="*/ 22 h 32"/>
                <a:gd name="T30" fmla="*/ 37 w 37"/>
                <a:gd name="T31" fmla="*/ 19 h 32"/>
                <a:gd name="T32" fmla="*/ 37 w 37"/>
                <a:gd name="T33" fmla="*/ 13 h 32"/>
                <a:gd name="T34" fmla="*/ 35 w 37"/>
                <a:gd name="T35" fmla="*/ 8 h 32"/>
                <a:gd name="T36" fmla="*/ 31 w 37"/>
                <a:gd name="T37" fmla="*/ 5 h 32"/>
                <a:gd name="T38" fmla="*/ 28 w 37"/>
                <a:gd name="T39" fmla="*/ 1 h 32"/>
                <a:gd name="T40" fmla="*/ 22 w 37"/>
                <a:gd name="T41" fmla="*/ 0 h 32"/>
                <a:gd name="T42" fmla="*/ 16 w 37"/>
                <a:gd name="T43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2">
                  <a:moveTo>
                    <a:pt x="16" y="1"/>
                  </a:moveTo>
                  <a:lnTo>
                    <a:pt x="10" y="3"/>
                  </a:lnTo>
                  <a:lnTo>
                    <a:pt x="5" y="5"/>
                  </a:lnTo>
                  <a:lnTo>
                    <a:pt x="3" y="9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8" y="29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6" y="30"/>
                  </a:lnTo>
                  <a:lnTo>
                    <a:pt x="31" y="26"/>
                  </a:lnTo>
                  <a:lnTo>
                    <a:pt x="35" y="22"/>
                  </a:lnTo>
                  <a:lnTo>
                    <a:pt x="37" y="19"/>
                  </a:lnTo>
                  <a:lnTo>
                    <a:pt x="37" y="13"/>
                  </a:lnTo>
                  <a:lnTo>
                    <a:pt x="35" y="8"/>
                  </a:lnTo>
                  <a:lnTo>
                    <a:pt x="31" y="5"/>
                  </a:lnTo>
                  <a:lnTo>
                    <a:pt x="28" y="1"/>
                  </a:lnTo>
                  <a:lnTo>
                    <a:pt x="22" y="0"/>
                  </a:lnTo>
                  <a:lnTo>
                    <a:pt x="1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0" name="Freeform 57"/>
            <p:cNvSpPr/>
            <p:nvPr/>
          </p:nvSpPr>
          <p:spPr bwMode="auto">
            <a:xfrm>
              <a:off x="6170613" y="1789113"/>
              <a:ext cx="57150" cy="50800"/>
            </a:xfrm>
            <a:custGeom>
              <a:avLst/>
              <a:gdLst>
                <a:gd name="T0" fmla="*/ 17 w 36"/>
                <a:gd name="T1" fmla="*/ 0 h 32"/>
                <a:gd name="T2" fmla="*/ 11 w 36"/>
                <a:gd name="T3" fmla="*/ 1 h 32"/>
                <a:gd name="T4" fmla="*/ 6 w 36"/>
                <a:gd name="T5" fmla="*/ 4 h 32"/>
                <a:gd name="T6" fmla="*/ 2 w 36"/>
                <a:gd name="T7" fmla="*/ 8 h 32"/>
                <a:gd name="T8" fmla="*/ 1 w 36"/>
                <a:gd name="T9" fmla="*/ 12 h 32"/>
                <a:gd name="T10" fmla="*/ 0 w 36"/>
                <a:gd name="T11" fmla="*/ 17 h 32"/>
                <a:gd name="T12" fmla="*/ 1 w 36"/>
                <a:gd name="T13" fmla="*/ 22 h 32"/>
                <a:gd name="T14" fmla="*/ 3 w 36"/>
                <a:gd name="T15" fmla="*/ 26 h 32"/>
                <a:gd name="T16" fmla="*/ 9 w 36"/>
                <a:gd name="T17" fmla="*/ 29 h 32"/>
                <a:gd name="T18" fmla="*/ 14 w 36"/>
                <a:gd name="T19" fmla="*/ 32 h 32"/>
                <a:gd name="T20" fmla="*/ 19 w 36"/>
                <a:gd name="T21" fmla="*/ 32 h 32"/>
                <a:gd name="T22" fmla="*/ 26 w 36"/>
                <a:gd name="T23" fmla="*/ 30 h 32"/>
                <a:gd name="T24" fmla="*/ 30 w 36"/>
                <a:gd name="T25" fmla="*/ 28 h 32"/>
                <a:gd name="T26" fmla="*/ 34 w 36"/>
                <a:gd name="T27" fmla="*/ 24 h 32"/>
                <a:gd name="T28" fmla="*/ 36 w 36"/>
                <a:gd name="T29" fmla="*/ 20 h 32"/>
                <a:gd name="T30" fmla="*/ 36 w 36"/>
                <a:gd name="T31" fmla="*/ 15 h 32"/>
                <a:gd name="T32" fmla="*/ 35 w 36"/>
                <a:gd name="T33" fmla="*/ 9 h 32"/>
                <a:gd name="T34" fmla="*/ 32 w 36"/>
                <a:gd name="T35" fmla="*/ 5 h 32"/>
                <a:gd name="T36" fmla="*/ 28 w 36"/>
                <a:gd name="T37" fmla="*/ 3 h 32"/>
                <a:gd name="T38" fmla="*/ 23 w 36"/>
                <a:gd name="T39" fmla="*/ 1 h 32"/>
                <a:gd name="T40" fmla="*/ 17 w 36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2">
                  <a:moveTo>
                    <a:pt x="17" y="0"/>
                  </a:moveTo>
                  <a:lnTo>
                    <a:pt x="11" y="1"/>
                  </a:lnTo>
                  <a:lnTo>
                    <a:pt x="6" y="4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7"/>
                  </a:lnTo>
                  <a:lnTo>
                    <a:pt x="1" y="22"/>
                  </a:lnTo>
                  <a:lnTo>
                    <a:pt x="3" y="26"/>
                  </a:lnTo>
                  <a:lnTo>
                    <a:pt x="9" y="29"/>
                  </a:lnTo>
                  <a:lnTo>
                    <a:pt x="14" y="32"/>
                  </a:lnTo>
                  <a:lnTo>
                    <a:pt x="19" y="32"/>
                  </a:lnTo>
                  <a:lnTo>
                    <a:pt x="26" y="30"/>
                  </a:lnTo>
                  <a:lnTo>
                    <a:pt x="30" y="28"/>
                  </a:lnTo>
                  <a:lnTo>
                    <a:pt x="34" y="24"/>
                  </a:lnTo>
                  <a:lnTo>
                    <a:pt x="36" y="20"/>
                  </a:lnTo>
                  <a:lnTo>
                    <a:pt x="36" y="15"/>
                  </a:lnTo>
                  <a:lnTo>
                    <a:pt x="35" y="9"/>
                  </a:lnTo>
                  <a:lnTo>
                    <a:pt x="32" y="5"/>
                  </a:lnTo>
                  <a:lnTo>
                    <a:pt x="28" y="3"/>
                  </a:lnTo>
                  <a:lnTo>
                    <a:pt x="23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1" name="Freeform 58"/>
            <p:cNvSpPr/>
            <p:nvPr/>
          </p:nvSpPr>
          <p:spPr bwMode="auto">
            <a:xfrm>
              <a:off x="6088063" y="1809750"/>
              <a:ext cx="58738" cy="50800"/>
            </a:xfrm>
            <a:custGeom>
              <a:avLst/>
              <a:gdLst>
                <a:gd name="T0" fmla="*/ 16 w 37"/>
                <a:gd name="T1" fmla="*/ 0 h 32"/>
                <a:gd name="T2" fmla="*/ 11 w 37"/>
                <a:gd name="T3" fmla="*/ 2 h 32"/>
                <a:gd name="T4" fmla="*/ 6 w 37"/>
                <a:gd name="T5" fmla="*/ 5 h 32"/>
                <a:gd name="T6" fmla="*/ 3 w 37"/>
                <a:gd name="T7" fmla="*/ 9 h 32"/>
                <a:gd name="T8" fmla="*/ 0 w 37"/>
                <a:gd name="T9" fmla="*/ 13 h 32"/>
                <a:gd name="T10" fmla="*/ 0 w 37"/>
                <a:gd name="T11" fmla="*/ 19 h 32"/>
                <a:gd name="T12" fmla="*/ 2 w 37"/>
                <a:gd name="T13" fmla="*/ 22 h 32"/>
                <a:gd name="T14" fmla="*/ 3 w 37"/>
                <a:gd name="T15" fmla="*/ 26 h 32"/>
                <a:gd name="T16" fmla="*/ 8 w 37"/>
                <a:gd name="T17" fmla="*/ 29 h 32"/>
                <a:gd name="T18" fmla="*/ 12 w 37"/>
                <a:gd name="T19" fmla="*/ 30 h 32"/>
                <a:gd name="T20" fmla="*/ 16 w 37"/>
                <a:gd name="T21" fmla="*/ 32 h 32"/>
                <a:gd name="T22" fmla="*/ 21 w 37"/>
                <a:gd name="T23" fmla="*/ 30 h 32"/>
                <a:gd name="T24" fmla="*/ 27 w 37"/>
                <a:gd name="T25" fmla="*/ 29 h 32"/>
                <a:gd name="T26" fmla="*/ 32 w 37"/>
                <a:gd name="T27" fmla="*/ 26 h 32"/>
                <a:gd name="T28" fmla="*/ 34 w 37"/>
                <a:gd name="T29" fmla="*/ 22 h 32"/>
                <a:gd name="T30" fmla="*/ 37 w 37"/>
                <a:gd name="T31" fmla="*/ 17 h 32"/>
                <a:gd name="T32" fmla="*/ 37 w 37"/>
                <a:gd name="T33" fmla="*/ 12 h 32"/>
                <a:gd name="T34" fmla="*/ 33 w 37"/>
                <a:gd name="T35" fmla="*/ 5 h 32"/>
                <a:gd name="T36" fmla="*/ 25 w 37"/>
                <a:gd name="T37" fmla="*/ 0 h 32"/>
                <a:gd name="T38" fmla="*/ 16 w 37"/>
                <a:gd name="T3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32">
                  <a:moveTo>
                    <a:pt x="16" y="0"/>
                  </a:moveTo>
                  <a:lnTo>
                    <a:pt x="11" y="2"/>
                  </a:lnTo>
                  <a:lnTo>
                    <a:pt x="6" y="5"/>
                  </a:lnTo>
                  <a:lnTo>
                    <a:pt x="3" y="9"/>
                  </a:lnTo>
                  <a:lnTo>
                    <a:pt x="0" y="13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6" y="32"/>
                  </a:lnTo>
                  <a:lnTo>
                    <a:pt x="21" y="30"/>
                  </a:lnTo>
                  <a:lnTo>
                    <a:pt x="27" y="29"/>
                  </a:lnTo>
                  <a:lnTo>
                    <a:pt x="32" y="26"/>
                  </a:lnTo>
                  <a:lnTo>
                    <a:pt x="34" y="22"/>
                  </a:lnTo>
                  <a:lnTo>
                    <a:pt x="37" y="17"/>
                  </a:lnTo>
                  <a:lnTo>
                    <a:pt x="37" y="12"/>
                  </a:lnTo>
                  <a:lnTo>
                    <a:pt x="33" y="5"/>
                  </a:lnTo>
                  <a:lnTo>
                    <a:pt x="25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2" name="Freeform 59"/>
            <p:cNvSpPr/>
            <p:nvPr/>
          </p:nvSpPr>
          <p:spPr bwMode="auto">
            <a:xfrm>
              <a:off x="5472113" y="1481138"/>
              <a:ext cx="58738" cy="47625"/>
            </a:xfrm>
            <a:custGeom>
              <a:avLst/>
              <a:gdLst>
                <a:gd name="T0" fmla="*/ 21 w 37"/>
                <a:gd name="T1" fmla="*/ 0 h 30"/>
                <a:gd name="T2" fmla="*/ 16 w 37"/>
                <a:gd name="T3" fmla="*/ 0 h 30"/>
                <a:gd name="T4" fmla="*/ 11 w 37"/>
                <a:gd name="T5" fmla="*/ 2 h 30"/>
                <a:gd name="T6" fmla="*/ 6 w 37"/>
                <a:gd name="T7" fmla="*/ 4 h 30"/>
                <a:gd name="T8" fmla="*/ 3 w 37"/>
                <a:gd name="T9" fmla="*/ 7 h 30"/>
                <a:gd name="T10" fmla="*/ 0 w 37"/>
                <a:gd name="T11" fmla="*/ 12 h 30"/>
                <a:gd name="T12" fmla="*/ 0 w 37"/>
                <a:gd name="T13" fmla="*/ 17 h 30"/>
                <a:gd name="T14" fmla="*/ 3 w 37"/>
                <a:gd name="T15" fmla="*/ 21 h 30"/>
                <a:gd name="T16" fmla="*/ 6 w 37"/>
                <a:gd name="T17" fmla="*/ 25 h 30"/>
                <a:gd name="T18" fmla="*/ 11 w 37"/>
                <a:gd name="T19" fmla="*/ 29 h 30"/>
                <a:gd name="T20" fmla="*/ 16 w 37"/>
                <a:gd name="T21" fmla="*/ 30 h 30"/>
                <a:gd name="T22" fmla="*/ 23 w 37"/>
                <a:gd name="T23" fmla="*/ 30 h 30"/>
                <a:gd name="T24" fmla="*/ 28 w 37"/>
                <a:gd name="T25" fmla="*/ 29 h 30"/>
                <a:gd name="T26" fmla="*/ 32 w 37"/>
                <a:gd name="T27" fmla="*/ 27 h 30"/>
                <a:gd name="T28" fmla="*/ 36 w 37"/>
                <a:gd name="T29" fmla="*/ 23 h 30"/>
                <a:gd name="T30" fmla="*/ 37 w 37"/>
                <a:gd name="T31" fmla="*/ 19 h 30"/>
                <a:gd name="T32" fmla="*/ 37 w 37"/>
                <a:gd name="T33" fmla="*/ 13 h 30"/>
                <a:gd name="T34" fmla="*/ 36 w 37"/>
                <a:gd name="T35" fmla="*/ 8 h 30"/>
                <a:gd name="T36" fmla="*/ 32 w 37"/>
                <a:gd name="T37" fmla="*/ 4 h 30"/>
                <a:gd name="T38" fmla="*/ 28 w 37"/>
                <a:gd name="T39" fmla="*/ 2 h 30"/>
                <a:gd name="T40" fmla="*/ 21 w 37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0">
                  <a:moveTo>
                    <a:pt x="21" y="0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6" y="4"/>
                  </a:lnTo>
                  <a:lnTo>
                    <a:pt x="3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3" y="21"/>
                  </a:lnTo>
                  <a:lnTo>
                    <a:pt x="6" y="25"/>
                  </a:lnTo>
                  <a:lnTo>
                    <a:pt x="11" y="29"/>
                  </a:lnTo>
                  <a:lnTo>
                    <a:pt x="16" y="30"/>
                  </a:lnTo>
                  <a:lnTo>
                    <a:pt x="23" y="30"/>
                  </a:lnTo>
                  <a:lnTo>
                    <a:pt x="28" y="29"/>
                  </a:lnTo>
                  <a:lnTo>
                    <a:pt x="32" y="27"/>
                  </a:lnTo>
                  <a:lnTo>
                    <a:pt x="36" y="23"/>
                  </a:lnTo>
                  <a:lnTo>
                    <a:pt x="37" y="19"/>
                  </a:lnTo>
                  <a:lnTo>
                    <a:pt x="37" y="13"/>
                  </a:lnTo>
                  <a:lnTo>
                    <a:pt x="36" y="8"/>
                  </a:lnTo>
                  <a:lnTo>
                    <a:pt x="32" y="4"/>
                  </a:lnTo>
                  <a:lnTo>
                    <a:pt x="28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3" name="Freeform 60"/>
            <p:cNvSpPr/>
            <p:nvPr/>
          </p:nvSpPr>
          <p:spPr bwMode="auto">
            <a:xfrm>
              <a:off x="5554663" y="1506538"/>
              <a:ext cx="57150" cy="50800"/>
            </a:xfrm>
            <a:custGeom>
              <a:avLst/>
              <a:gdLst>
                <a:gd name="T0" fmla="*/ 19 w 36"/>
                <a:gd name="T1" fmla="*/ 0 h 32"/>
                <a:gd name="T2" fmla="*/ 14 w 36"/>
                <a:gd name="T3" fmla="*/ 1 h 32"/>
                <a:gd name="T4" fmla="*/ 9 w 36"/>
                <a:gd name="T5" fmla="*/ 3 h 32"/>
                <a:gd name="T6" fmla="*/ 4 w 36"/>
                <a:gd name="T7" fmla="*/ 5 h 32"/>
                <a:gd name="T8" fmla="*/ 1 w 36"/>
                <a:gd name="T9" fmla="*/ 9 h 32"/>
                <a:gd name="T10" fmla="*/ 0 w 36"/>
                <a:gd name="T11" fmla="*/ 14 h 32"/>
                <a:gd name="T12" fmla="*/ 0 w 36"/>
                <a:gd name="T13" fmla="*/ 18 h 32"/>
                <a:gd name="T14" fmla="*/ 2 w 36"/>
                <a:gd name="T15" fmla="*/ 24 h 32"/>
                <a:gd name="T16" fmla="*/ 6 w 36"/>
                <a:gd name="T17" fmla="*/ 28 h 32"/>
                <a:gd name="T18" fmla="*/ 10 w 36"/>
                <a:gd name="T19" fmla="*/ 30 h 32"/>
                <a:gd name="T20" fmla="*/ 17 w 36"/>
                <a:gd name="T21" fmla="*/ 32 h 32"/>
                <a:gd name="T22" fmla="*/ 22 w 36"/>
                <a:gd name="T23" fmla="*/ 32 h 32"/>
                <a:gd name="T24" fmla="*/ 27 w 36"/>
                <a:gd name="T25" fmla="*/ 30 h 32"/>
                <a:gd name="T26" fmla="*/ 32 w 36"/>
                <a:gd name="T27" fmla="*/ 26 h 32"/>
                <a:gd name="T28" fmla="*/ 35 w 36"/>
                <a:gd name="T29" fmla="*/ 22 h 32"/>
                <a:gd name="T30" fmla="*/ 36 w 36"/>
                <a:gd name="T31" fmla="*/ 18 h 32"/>
                <a:gd name="T32" fmla="*/ 36 w 36"/>
                <a:gd name="T33" fmla="*/ 13 h 32"/>
                <a:gd name="T34" fmla="*/ 34 w 36"/>
                <a:gd name="T35" fmla="*/ 9 h 32"/>
                <a:gd name="T36" fmla="*/ 30 w 36"/>
                <a:gd name="T37" fmla="*/ 5 h 32"/>
                <a:gd name="T38" fmla="*/ 26 w 36"/>
                <a:gd name="T39" fmla="*/ 3 h 32"/>
                <a:gd name="T40" fmla="*/ 19 w 36"/>
                <a:gd name="T4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2">
                  <a:moveTo>
                    <a:pt x="19" y="0"/>
                  </a:moveTo>
                  <a:lnTo>
                    <a:pt x="14" y="1"/>
                  </a:lnTo>
                  <a:lnTo>
                    <a:pt x="9" y="3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7" y="32"/>
                  </a:lnTo>
                  <a:lnTo>
                    <a:pt x="22" y="32"/>
                  </a:lnTo>
                  <a:lnTo>
                    <a:pt x="27" y="30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6" y="18"/>
                  </a:lnTo>
                  <a:lnTo>
                    <a:pt x="36" y="13"/>
                  </a:lnTo>
                  <a:lnTo>
                    <a:pt x="34" y="9"/>
                  </a:lnTo>
                  <a:lnTo>
                    <a:pt x="30" y="5"/>
                  </a:lnTo>
                  <a:lnTo>
                    <a:pt x="26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4" name="Freeform 61"/>
            <p:cNvSpPr/>
            <p:nvPr/>
          </p:nvSpPr>
          <p:spPr bwMode="auto">
            <a:xfrm>
              <a:off x="5638801" y="1527175"/>
              <a:ext cx="58738" cy="50800"/>
            </a:xfrm>
            <a:custGeom>
              <a:avLst/>
              <a:gdLst>
                <a:gd name="T0" fmla="*/ 21 w 37"/>
                <a:gd name="T1" fmla="*/ 0 h 32"/>
                <a:gd name="T2" fmla="*/ 15 w 37"/>
                <a:gd name="T3" fmla="*/ 0 h 32"/>
                <a:gd name="T4" fmla="*/ 10 w 37"/>
                <a:gd name="T5" fmla="*/ 1 h 32"/>
                <a:gd name="T6" fmla="*/ 6 w 37"/>
                <a:gd name="T7" fmla="*/ 4 h 32"/>
                <a:gd name="T8" fmla="*/ 2 w 37"/>
                <a:gd name="T9" fmla="*/ 8 h 32"/>
                <a:gd name="T10" fmla="*/ 0 w 37"/>
                <a:gd name="T11" fmla="*/ 12 h 32"/>
                <a:gd name="T12" fmla="*/ 0 w 37"/>
                <a:gd name="T13" fmla="*/ 17 h 32"/>
                <a:gd name="T14" fmla="*/ 2 w 37"/>
                <a:gd name="T15" fmla="*/ 22 h 32"/>
                <a:gd name="T16" fmla="*/ 6 w 37"/>
                <a:gd name="T17" fmla="*/ 26 h 32"/>
                <a:gd name="T18" fmla="*/ 10 w 37"/>
                <a:gd name="T19" fmla="*/ 29 h 32"/>
                <a:gd name="T20" fmla="*/ 16 w 37"/>
                <a:gd name="T21" fmla="*/ 30 h 32"/>
                <a:gd name="T22" fmla="*/ 21 w 37"/>
                <a:gd name="T23" fmla="*/ 32 h 32"/>
                <a:gd name="T24" fmla="*/ 25 w 37"/>
                <a:gd name="T25" fmla="*/ 30 h 32"/>
                <a:gd name="T26" fmla="*/ 29 w 37"/>
                <a:gd name="T27" fmla="*/ 29 h 32"/>
                <a:gd name="T28" fmla="*/ 33 w 37"/>
                <a:gd name="T29" fmla="*/ 26 h 32"/>
                <a:gd name="T30" fmla="*/ 36 w 37"/>
                <a:gd name="T31" fmla="*/ 22 h 32"/>
                <a:gd name="T32" fmla="*/ 37 w 37"/>
                <a:gd name="T33" fmla="*/ 19 h 32"/>
                <a:gd name="T34" fmla="*/ 37 w 37"/>
                <a:gd name="T35" fmla="*/ 13 h 32"/>
                <a:gd name="T36" fmla="*/ 34 w 37"/>
                <a:gd name="T37" fmla="*/ 9 h 32"/>
                <a:gd name="T38" fmla="*/ 32 w 37"/>
                <a:gd name="T39" fmla="*/ 5 h 32"/>
                <a:gd name="T40" fmla="*/ 27 w 37"/>
                <a:gd name="T41" fmla="*/ 3 h 32"/>
                <a:gd name="T42" fmla="*/ 21 w 37"/>
                <a:gd name="T4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2">
                  <a:moveTo>
                    <a:pt x="21" y="0"/>
                  </a:moveTo>
                  <a:lnTo>
                    <a:pt x="15" y="0"/>
                  </a:lnTo>
                  <a:lnTo>
                    <a:pt x="10" y="1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2" y="22"/>
                  </a:lnTo>
                  <a:lnTo>
                    <a:pt x="6" y="26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21" y="32"/>
                  </a:lnTo>
                  <a:lnTo>
                    <a:pt x="25" y="30"/>
                  </a:lnTo>
                  <a:lnTo>
                    <a:pt x="29" y="29"/>
                  </a:lnTo>
                  <a:lnTo>
                    <a:pt x="33" y="26"/>
                  </a:lnTo>
                  <a:lnTo>
                    <a:pt x="36" y="22"/>
                  </a:lnTo>
                  <a:lnTo>
                    <a:pt x="37" y="19"/>
                  </a:lnTo>
                  <a:lnTo>
                    <a:pt x="37" y="13"/>
                  </a:lnTo>
                  <a:lnTo>
                    <a:pt x="34" y="9"/>
                  </a:lnTo>
                  <a:lnTo>
                    <a:pt x="32" y="5"/>
                  </a:lnTo>
                  <a:lnTo>
                    <a:pt x="27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5" name="Freeform 62"/>
            <p:cNvSpPr/>
            <p:nvPr/>
          </p:nvSpPr>
          <p:spPr bwMode="auto">
            <a:xfrm>
              <a:off x="5451476" y="1752600"/>
              <a:ext cx="58738" cy="49213"/>
            </a:xfrm>
            <a:custGeom>
              <a:avLst/>
              <a:gdLst>
                <a:gd name="T0" fmla="*/ 21 w 37"/>
                <a:gd name="T1" fmla="*/ 0 h 31"/>
                <a:gd name="T2" fmla="*/ 12 w 37"/>
                <a:gd name="T3" fmla="*/ 0 h 31"/>
                <a:gd name="T4" fmla="*/ 4 w 37"/>
                <a:gd name="T5" fmla="*/ 5 h 31"/>
                <a:gd name="T6" fmla="*/ 0 w 37"/>
                <a:gd name="T7" fmla="*/ 11 h 31"/>
                <a:gd name="T8" fmla="*/ 2 w 37"/>
                <a:gd name="T9" fmla="*/ 17 h 31"/>
                <a:gd name="T10" fmla="*/ 3 w 37"/>
                <a:gd name="T11" fmla="*/ 22 h 31"/>
                <a:gd name="T12" fmla="*/ 7 w 37"/>
                <a:gd name="T13" fmla="*/ 26 h 31"/>
                <a:gd name="T14" fmla="*/ 11 w 37"/>
                <a:gd name="T15" fmla="*/ 28 h 31"/>
                <a:gd name="T16" fmla="*/ 17 w 37"/>
                <a:gd name="T17" fmla="*/ 30 h 31"/>
                <a:gd name="T18" fmla="*/ 23 w 37"/>
                <a:gd name="T19" fmla="*/ 31 h 31"/>
                <a:gd name="T20" fmla="*/ 28 w 37"/>
                <a:gd name="T21" fmla="*/ 30 h 31"/>
                <a:gd name="T22" fmla="*/ 33 w 37"/>
                <a:gd name="T23" fmla="*/ 27 h 31"/>
                <a:gd name="T24" fmla="*/ 36 w 37"/>
                <a:gd name="T25" fmla="*/ 23 h 31"/>
                <a:gd name="T26" fmla="*/ 37 w 37"/>
                <a:gd name="T27" fmla="*/ 18 h 31"/>
                <a:gd name="T28" fmla="*/ 37 w 37"/>
                <a:gd name="T29" fmla="*/ 13 h 31"/>
                <a:gd name="T30" fmla="*/ 36 w 37"/>
                <a:gd name="T31" fmla="*/ 9 h 31"/>
                <a:gd name="T32" fmla="*/ 32 w 37"/>
                <a:gd name="T33" fmla="*/ 5 h 31"/>
                <a:gd name="T34" fmla="*/ 28 w 37"/>
                <a:gd name="T35" fmla="*/ 1 h 31"/>
                <a:gd name="T36" fmla="*/ 21 w 37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" h="31">
                  <a:moveTo>
                    <a:pt x="21" y="0"/>
                  </a:moveTo>
                  <a:lnTo>
                    <a:pt x="12" y="0"/>
                  </a:lnTo>
                  <a:lnTo>
                    <a:pt x="4" y="5"/>
                  </a:lnTo>
                  <a:lnTo>
                    <a:pt x="0" y="11"/>
                  </a:lnTo>
                  <a:lnTo>
                    <a:pt x="2" y="17"/>
                  </a:lnTo>
                  <a:lnTo>
                    <a:pt x="3" y="22"/>
                  </a:lnTo>
                  <a:lnTo>
                    <a:pt x="7" y="26"/>
                  </a:lnTo>
                  <a:lnTo>
                    <a:pt x="11" y="28"/>
                  </a:lnTo>
                  <a:lnTo>
                    <a:pt x="17" y="30"/>
                  </a:lnTo>
                  <a:lnTo>
                    <a:pt x="23" y="31"/>
                  </a:lnTo>
                  <a:lnTo>
                    <a:pt x="28" y="30"/>
                  </a:lnTo>
                  <a:lnTo>
                    <a:pt x="33" y="27"/>
                  </a:lnTo>
                  <a:lnTo>
                    <a:pt x="36" y="23"/>
                  </a:lnTo>
                  <a:lnTo>
                    <a:pt x="37" y="18"/>
                  </a:lnTo>
                  <a:lnTo>
                    <a:pt x="37" y="13"/>
                  </a:lnTo>
                  <a:lnTo>
                    <a:pt x="36" y="9"/>
                  </a:lnTo>
                  <a:lnTo>
                    <a:pt x="32" y="5"/>
                  </a:lnTo>
                  <a:lnTo>
                    <a:pt x="28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6" name="Freeform 63"/>
            <p:cNvSpPr/>
            <p:nvPr/>
          </p:nvSpPr>
          <p:spPr bwMode="auto">
            <a:xfrm>
              <a:off x="5537201" y="1779588"/>
              <a:ext cx="58738" cy="49213"/>
            </a:xfrm>
            <a:custGeom>
              <a:avLst/>
              <a:gdLst>
                <a:gd name="T0" fmla="*/ 20 w 37"/>
                <a:gd name="T1" fmla="*/ 0 h 31"/>
                <a:gd name="T2" fmla="*/ 13 w 37"/>
                <a:gd name="T3" fmla="*/ 0 h 31"/>
                <a:gd name="T4" fmla="*/ 8 w 37"/>
                <a:gd name="T5" fmla="*/ 2 h 31"/>
                <a:gd name="T6" fmla="*/ 4 w 37"/>
                <a:gd name="T7" fmla="*/ 5 h 31"/>
                <a:gd name="T8" fmla="*/ 1 w 37"/>
                <a:gd name="T9" fmla="*/ 9 h 31"/>
                <a:gd name="T10" fmla="*/ 0 w 37"/>
                <a:gd name="T11" fmla="*/ 14 h 31"/>
                <a:gd name="T12" fmla="*/ 0 w 37"/>
                <a:gd name="T13" fmla="*/ 19 h 31"/>
                <a:gd name="T14" fmla="*/ 3 w 37"/>
                <a:gd name="T15" fmla="*/ 23 h 31"/>
                <a:gd name="T16" fmla="*/ 7 w 37"/>
                <a:gd name="T17" fmla="*/ 27 h 31"/>
                <a:gd name="T18" fmla="*/ 12 w 37"/>
                <a:gd name="T19" fmla="*/ 30 h 31"/>
                <a:gd name="T20" fmla="*/ 17 w 37"/>
                <a:gd name="T21" fmla="*/ 31 h 31"/>
                <a:gd name="T22" fmla="*/ 24 w 37"/>
                <a:gd name="T23" fmla="*/ 30 h 31"/>
                <a:gd name="T24" fmla="*/ 29 w 37"/>
                <a:gd name="T25" fmla="*/ 28 h 31"/>
                <a:gd name="T26" fmla="*/ 33 w 37"/>
                <a:gd name="T27" fmla="*/ 26 h 31"/>
                <a:gd name="T28" fmla="*/ 36 w 37"/>
                <a:gd name="T29" fmla="*/ 21 h 31"/>
                <a:gd name="T30" fmla="*/ 37 w 37"/>
                <a:gd name="T31" fmla="*/ 17 h 31"/>
                <a:gd name="T32" fmla="*/ 37 w 37"/>
                <a:gd name="T33" fmla="*/ 11 h 31"/>
                <a:gd name="T34" fmla="*/ 34 w 37"/>
                <a:gd name="T35" fmla="*/ 7 h 31"/>
                <a:gd name="T36" fmla="*/ 30 w 37"/>
                <a:gd name="T37" fmla="*/ 4 h 31"/>
                <a:gd name="T38" fmla="*/ 25 w 37"/>
                <a:gd name="T39" fmla="*/ 1 h 31"/>
                <a:gd name="T40" fmla="*/ 20 w 37"/>
                <a:gd name="T4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31">
                  <a:moveTo>
                    <a:pt x="20" y="0"/>
                  </a:moveTo>
                  <a:lnTo>
                    <a:pt x="13" y="0"/>
                  </a:lnTo>
                  <a:lnTo>
                    <a:pt x="8" y="2"/>
                  </a:lnTo>
                  <a:lnTo>
                    <a:pt x="4" y="5"/>
                  </a:lnTo>
                  <a:lnTo>
                    <a:pt x="1" y="9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3"/>
                  </a:lnTo>
                  <a:lnTo>
                    <a:pt x="7" y="27"/>
                  </a:lnTo>
                  <a:lnTo>
                    <a:pt x="12" y="30"/>
                  </a:lnTo>
                  <a:lnTo>
                    <a:pt x="17" y="31"/>
                  </a:lnTo>
                  <a:lnTo>
                    <a:pt x="24" y="30"/>
                  </a:lnTo>
                  <a:lnTo>
                    <a:pt x="29" y="28"/>
                  </a:lnTo>
                  <a:lnTo>
                    <a:pt x="33" y="26"/>
                  </a:lnTo>
                  <a:lnTo>
                    <a:pt x="36" y="21"/>
                  </a:lnTo>
                  <a:lnTo>
                    <a:pt x="37" y="17"/>
                  </a:lnTo>
                  <a:lnTo>
                    <a:pt x="37" y="11"/>
                  </a:lnTo>
                  <a:lnTo>
                    <a:pt x="34" y="7"/>
                  </a:lnTo>
                  <a:lnTo>
                    <a:pt x="30" y="4"/>
                  </a:lnTo>
                  <a:lnTo>
                    <a:pt x="25" y="1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7" name="Freeform 64"/>
            <p:cNvSpPr/>
            <p:nvPr/>
          </p:nvSpPr>
          <p:spPr bwMode="auto">
            <a:xfrm>
              <a:off x="5618163" y="1800225"/>
              <a:ext cx="58738" cy="49213"/>
            </a:xfrm>
            <a:custGeom>
              <a:avLst/>
              <a:gdLst>
                <a:gd name="T0" fmla="*/ 21 w 37"/>
                <a:gd name="T1" fmla="*/ 0 h 31"/>
                <a:gd name="T2" fmla="*/ 12 w 37"/>
                <a:gd name="T3" fmla="*/ 1 h 31"/>
                <a:gd name="T4" fmla="*/ 4 w 37"/>
                <a:gd name="T5" fmla="*/ 5 h 31"/>
                <a:gd name="T6" fmla="*/ 0 w 37"/>
                <a:gd name="T7" fmla="*/ 13 h 31"/>
                <a:gd name="T8" fmla="*/ 0 w 37"/>
                <a:gd name="T9" fmla="*/ 17 h 31"/>
                <a:gd name="T10" fmla="*/ 3 w 37"/>
                <a:gd name="T11" fmla="*/ 22 h 31"/>
                <a:gd name="T12" fmla="*/ 7 w 37"/>
                <a:gd name="T13" fmla="*/ 26 h 31"/>
                <a:gd name="T14" fmla="*/ 11 w 37"/>
                <a:gd name="T15" fmla="*/ 28 h 31"/>
                <a:gd name="T16" fmla="*/ 16 w 37"/>
                <a:gd name="T17" fmla="*/ 31 h 31"/>
                <a:gd name="T18" fmla="*/ 21 w 37"/>
                <a:gd name="T19" fmla="*/ 31 h 31"/>
                <a:gd name="T20" fmla="*/ 26 w 37"/>
                <a:gd name="T21" fmla="*/ 30 h 31"/>
                <a:gd name="T22" fmla="*/ 30 w 37"/>
                <a:gd name="T23" fmla="*/ 28 h 31"/>
                <a:gd name="T24" fmla="*/ 33 w 37"/>
                <a:gd name="T25" fmla="*/ 26 h 31"/>
                <a:gd name="T26" fmla="*/ 36 w 37"/>
                <a:gd name="T27" fmla="*/ 22 h 31"/>
                <a:gd name="T28" fmla="*/ 37 w 37"/>
                <a:gd name="T29" fmla="*/ 18 h 31"/>
                <a:gd name="T30" fmla="*/ 37 w 37"/>
                <a:gd name="T31" fmla="*/ 14 h 31"/>
                <a:gd name="T32" fmla="*/ 36 w 37"/>
                <a:gd name="T33" fmla="*/ 9 h 31"/>
                <a:gd name="T34" fmla="*/ 32 w 37"/>
                <a:gd name="T35" fmla="*/ 5 h 31"/>
                <a:gd name="T36" fmla="*/ 28 w 37"/>
                <a:gd name="T37" fmla="*/ 2 h 31"/>
                <a:gd name="T38" fmla="*/ 21 w 37"/>
                <a:gd name="T3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31">
                  <a:moveTo>
                    <a:pt x="21" y="0"/>
                  </a:moveTo>
                  <a:lnTo>
                    <a:pt x="12" y="1"/>
                  </a:lnTo>
                  <a:lnTo>
                    <a:pt x="4" y="5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3" y="22"/>
                  </a:lnTo>
                  <a:lnTo>
                    <a:pt x="7" y="26"/>
                  </a:lnTo>
                  <a:lnTo>
                    <a:pt x="11" y="28"/>
                  </a:lnTo>
                  <a:lnTo>
                    <a:pt x="16" y="31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0" y="28"/>
                  </a:lnTo>
                  <a:lnTo>
                    <a:pt x="33" y="26"/>
                  </a:lnTo>
                  <a:lnTo>
                    <a:pt x="36" y="22"/>
                  </a:lnTo>
                  <a:lnTo>
                    <a:pt x="37" y="18"/>
                  </a:lnTo>
                  <a:lnTo>
                    <a:pt x="37" y="14"/>
                  </a:lnTo>
                  <a:lnTo>
                    <a:pt x="36" y="9"/>
                  </a:lnTo>
                  <a:lnTo>
                    <a:pt x="32" y="5"/>
                  </a:lnTo>
                  <a:lnTo>
                    <a:pt x="28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8" name="Freeform 65"/>
            <p:cNvSpPr/>
            <p:nvPr/>
          </p:nvSpPr>
          <p:spPr bwMode="auto">
            <a:xfrm>
              <a:off x="6032501" y="1277938"/>
              <a:ext cx="288925" cy="233363"/>
            </a:xfrm>
            <a:custGeom>
              <a:avLst/>
              <a:gdLst>
                <a:gd name="T0" fmla="*/ 170 w 182"/>
                <a:gd name="T1" fmla="*/ 3 h 147"/>
                <a:gd name="T2" fmla="*/ 149 w 182"/>
                <a:gd name="T3" fmla="*/ 13 h 147"/>
                <a:gd name="T4" fmla="*/ 126 w 182"/>
                <a:gd name="T5" fmla="*/ 21 h 147"/>
                <a:gd name="T6" fmla="*/ 101 w 182"/>
                <a:gd name="T7" fmla="*/ 28 h 147"/>
                <a:gd name="T8" fmla="*/ 76 w 182"/>
                <a:gd name="T9" fmla="*/ 34 h 147"/>
                <a:gd name="T10" fmla="*/ 54 w 182"/>
                <a:gd name="T11" fmla="*/ 38 h 147"/>
                <a:gd name="T12" fmla="*/ 34 w 182"/>
                <a:gd name="T13" fmla="*/ 42 h 147"/>
                <a:gd name="T14" fmla="*/ 18 w 182"/>
                <a:gd name="T15" fmla="*/ 45 h 147"/>
                <a:gd name="T16" fmla="*/ 7 w 182"/>
                <a:gd name="T17" fmla="*/ 46 h 147"/>
                <a:gd name="T18" fmla="*/ 3 w 182"/>
                <a:gd name="T19" fmla="*/ 46 h 147"/>
                <a:gd name="T20" fmla="*/ 1 w 182"/>
                <a:gd name="T21" fmla="*/ 47 h 147"/>
                <a:gd name="T22" fmla="*/ 0 w 182"/>
                <a:gd name="T23" fmla="*/ 49 h 147"/>
                <a:gd name="T24" fmla="*/ 0 w 182"/>
                <a:gd name="T25" fmla="*/ 50 h 147"/>
                <a:gd name="T26" fmla="*/ 0 w 182"/>
                <a:gd name="T27" fmla="*/ 52 h 147"/>
                <a:gd name="T28" fmla="*/ 1 w 182"/>
                <a:gd name="T29" fmla="*/ 54 h 147"/>
                <a:gd name="T30" fmla="*/ 4 w 182"/>
                <a:gd name="T31" fmla="*/ 54 h 147"/>
                <a:gd name="T32" fmla="*/ 9 w 182"/>
                <a:gd name="T33" fmla="*/ 52 h 147"/>
                <a:gd name="T34" fmla="*/ 22 w 182"/>
                <a:gd name="T35" fmla="*/ 51 h 147"/>
                <a:gd name="T36" fmla="*/ 42 w 182"/>
                <a:gd name="T37" fmla="*/ 49 h 147"/>
                <a:gd name="T38" fmla="*/ 64 w 182"/>
                <a:gd name="T39" fmla="*/ 45 h 147"/>
                <a:gd name="T40" fmla="*/ 90 w 182"/>
                <a:gd name="T41" fmla="*/ 38 h 147"/>
                <a:gd name="T42" fmla="*/ 118 w 182"/>
                <a:gd name="T43" fmla="*/ 32 h 147"/>
                <a:gd name="T44" fmla="*/ 144 w 182"/>
                <a:gd name="T45" fmla="*/ 22 h 147"/>
                <a:gd name="T46" fmla="*/ 169 w 182"/>
                <a:gd name="T47" fmla="*/ 12 h 147"/>
                <a:gd name="T48" fmla="*/ 169 w 182"/>
                <a:gd name="T49" fmla="*/ 20 h 147"/>
                <a:gd name="T50" fmla="*/ 170 w 182"/>
                <a:gd name="T51" fmla="*/ 32 h 147"/>
                <a:gd name="T52" fmla="*/ 172 w 182"/>
                <a:gd name="T53" fmla="*/ 47 h 147"/>
                <a:gd name="T54" fmla="*/ 172 w 182"/>
                <a:gd name="T55" fmla="*/ 64 h 147"/>
                <a:gd name="T56" fmla="*/ 173 w 182"/>
                <a:gd name="T57" fmla="*/ 79 h 147"/>
                <a:gd name="T58" fmla="*/ 174 w 182"/>
                <a:gd name="T59" fmla="*/ 90 h 147"/>
                <a:gd name="T60" fmla="*/ 174 w 182"/>
                <a:gd name="T61" fmla="*/ 96 h 147"/>
                <a:gd name="T62" fmla="*/ 166 w 182"/>
                <a:gd name="T63" fmla="*/ 100 h 147"/>
                <a:gd name="T64" fmla="*/ 152 w 182"/>
                <a:gd name="T65" fmla="*/ 105 h 147"/>
                <a:gd name="T66" fmla="*/ 135 w 182"/>
                <a:gd name="T67" fmla="*/ 110 h 147"/>
                <a:gd name="T68" fmla="*/ 113 w 182"/>
                <a:gd name="T69" fmla="*/ 118 h 147"/>
                <a:gd name="T70" fmla="*/ 89 w 182"/>
                <a:gd name="T71" fmla="*/ 124 h 147"/>
                <a:gd name="T72" fmla="*/ 62 w 182"/>
                <a:gd name="T73" fmla="*/ 131 h 147"/>
                <a:gd name="T74" fmla="*/ 34 w 182"/>
                <a:gd name="T75" fmla="*/ 136 h 147"/>
                <a:gd name="T76" fmla="*/ 5 w 182"/>
                <a:gd name="T77" fmla="*/ 139 h 147"/>
                <a:gd name="T78" fmla="*/ 4 w 182"/>
                <a:gd name="T79" fmla="*/ 140 h 147"/>
                <a:gd name="T80" fmla="*/ 3 w 182"/>
                <a:gd name="T81" fmla="*/ 141 h 147"/>
                <a:gd name="T82" fmla="*/ 1 w 182"/>
                <a:gd name="T83" fmla="*/ 143 h 147"/>
                <a:gd name="T84" fmla="*/ 1 w 182"/>
                <a:gd name="T85" fmla="*/ 143 h 147"/>
                <a:gd name="T86" fmla="*/ 3 w 182"/>
                <a:gd name="T87" fmla="*/ 145 h 147"/>
                <a:gd name="T88" fmla="*/ 4 w 182"/>
                <a:gd name="T89" fmla="*/ 147 h 147"/>
                <a:gd name="T90" fmla="*/ 5 w 182"/>
                <a:gd name="T91" fmla="*/ 147 h 147"/>
                <a:gd name="T92" fmla="*/ 34 w 182"/>
                <a:gd name="T93" fmla="*/ 143 h 147"/>
                <a:gd name="T94" fmla="*/ 63 w 182"/>
                <a:gd name="T95" fmla="*/ 138 h 147"/>
                <a:gd name="T96" fmla="*/ 89 w 182"/>
                <a:gd name="T97" fmla="*/ 131 h 147"/>
                <a:gd name="T98" fmla="*/ 114 w 182"/>
                <a:gd name="T99" fmla="*/ 124 h 147"/>
                <a:gd name="T100" fmla="*/ 135 w 182"/>
                <a:gd name="T101" fmla="*/ 118 h 147"/>
                <a:gd name="T102" fmla="*/ 153 w 182"/>
                <a:gd name="T103" fmla="*/ 111 h 147"/>
                <a:gd name="T104" fmla="*/ 168 w 182"/>
                <a:gd name="T105" fmla="*/ 106 h 147"/>
                <a:gd name="T106" fmla="*/ 177 w 182"/>
                <a:gd name="T107" fmla="*/ 104 h 147"/>
                <a:gd name="T108" fmla="*/ 180 w 182"/>
                <a:gd name="T109" fmla="*/ 102 h 147"/>
                <a:gd name="T110" fmla="*/ 182 w 182"/>
                <a:gd name="T111" fmla="*/ 101 h 147"/>
                <a:gd name="T112" fmla="*/ 176 w 182"/>
                <a:gd name="T113" fmla="*/ 0 h 147"/>
                <a:gd name="T114" fmla="*/ 170 w 182"/>
                <a:gd name="T115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" h="147">
                  <a:moveTo>
                    <a:pt x="170" y="3"/>
                  </a:moveTo>
                  <a:lnTo>
                    <a:pt x="149" y="13"/>
                  </a:lnTo>
                  <a:lnTo>
                    <a:pt x="126" y="21"/>
                  </a:lnTo>
                  <a:lnTo>
                    <a:pt x="101" y="28"/>
                  </a:lnTo>
                  <a:lnTo>
                    <a:pt x="76" y="34"/>
                  </a:lnTo>
                  <a:lnTo>
                    <a:pt x="54" y="38"/>
                  </a:lnTo>
                  <a:lnTo>
                    <a:pt x="34" y="42"/>
                  </a:lnTo>
                  <a:lnTo>
                    <a:pt x="18" y="45"/>
                  </a:lnTo>
                  <a:lnTo>
                    <a:pt x="7" y="46"/>
                  </a:lnTo>
                  <a:lnTo>
                    <a:pt x="3" y="46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1" y="54"/>
                  </a:lnTo>
                  <a:lnTo>
                    <a:pt x="4" y="54"/>
                  </a:lnTo>
                  <a:lnTo>
                    <a:pt x="9" y="52"/>
                  </a:lnTo>
                  <a:lnTo>
                    <a:pt x="22" y="51"/>
                  </a:lnTo>
                  <a:lnTo>
                    <a:pt x="42" y="49"/>
                  </a:lnTo>
                  <a:lnTo>
                    <a:pt x="64" y="45"/>
                  </a:lnTo>
                  <a:lnTo>
                    <a:pt x="90" y="38"/>
                  </a:lnTo>
                  <a:lnTo>
                    <a:pt x="118" y="32"/>
                  </a:lnTo>
                  <a:lnTo>
                    <a:pt x="144" y="22"/>
                  </a:lnTo>
                  <a:lnTo>
                    <a:pt x="169" y="12"/>
                  </a:lnTo>
                  <a:lnTo>
                    <a:pt x="169" y="20"/>
                  </a:lnTo>
                  <a:lnTo>
                    <a:pt x="170" y="32"/>
                  </a:lnTo>
                  <a:lnTo>
                    <a:pt x="172" y="47"/>
                  </a:lnTo>
                  <a:lnTo>
                    <a:pt x="172" y="64"/>
                  </a:lnTo>
                  <a:lnTo>
                    <a:pt x="173" y="79"/>
                  </a:lnTo>
                  <a:lnTo>
                    <a:pt x="174" y="90"/>
                  </a:lnTo>
                  <a:lnTo>
                    <a:pt x="174" y="96"/>
                  </a:lnTo>
                  <a:lnTo>
                    <a:pt x="166" y="100"/>
                  </a:lnTo>
                  <a:lnTo>
                    <a:pt x="152" y="105"/>
                  </a:lnTo>
                  <a:lnTo>
                    <a:pt x="135" y="110"/>
                  </a:lnTo>
                  <a:lnTo>
                    <a:pt x="113" y="118"/>
                  </a:lnTo>
                  <a:lnTo>
                    <a:pt x="89" y="124"/>
                  </a:lnTo>
                  <a:lnTo>
                    <a:pt x="62" y="131"/>
                  </a:lnTo>
                  <a:lnTo>
                    <a:pt x="34" y="136"/>
                  </a:lnTo>
                  <a:lnTo>
                    <a:pt x="5" y="139"/>
                  </a:lnTo>
                  <a:lnTo>
                    <a:pt x="4" y="140"/>
                  </a:lnTo>
                  <a:lnTo>
                    <a:pt x="3" y="141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3" y="145"/>
                  </a:lnTo>
                  <a:lnTo>
                    <a:pt x="4" y="147"/>
                  </a:lnTo>
                  <a:lnTo>
                    <a:pt x="5" y="147"/>
                  </a:lnTo>
                  <a:lnTo>
                    <a:pt x="34" y="143"/>
                  </a:lnTo>
                  <a:lnTo>
                    <a:pt x="63" y="138"/>
                  </a:lnTo>
                  <a:lnTo>
                    <a:pt x="89" y="131"/>
                  </a:lnTo>
                  <a:lnTo>
                    <a:pt x="114" y="124"/>
                  </a:lnTo>
                  <a:lnTo>
                    <a:pt x="135" y="118"/>
                  </a:lnTo>
                  <a:lnTo>
                    <a:pt x="153" y="111"/>
                  </a:lnTo>
                  <a:lnTo>
                    <a:pt x="168" y="106"/>
                  </a:lnTo>
                  <a:lnTo>
                    <a:pt x="177" y="104"/>
                  </a:lnTo>
                  <a:lnTo>
                    <a:pt x="180" y="102"/>
                  </a:lnTo>
                  <a:lnTo>
                    <a:pt x="182" y="101"/>
                  </a:lnTo>
                  <a:lnTo>
                    <a:pt x="176" y="0"/>
                  </a:lnTo>
                  <a:lnTo>
                    <a:pt x="17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89" name="Freeform 66"/>
            <p:cNvSpPr/>
            <p:nvPr/>
          </p:nvSpPr>
          <p:spPr bwMode="auto">
            <a:xfrm>
              <a:off x="5448301" y="1277938"/>
              <a:ext cx="290513" cy="233363"/>
            </a:xfrm>
            <a:custGeom>
              <a:avLst/>
              <a:gdLst>
                <a:gd name="T0" fmla="*/ 12 w 183"/>
                <a:gd name="T1" fmla="*/ 3 h 147"/>
                <a:gd name="T2" fmla="*/ 34 w 183"/>
                <a:gd name="T3" fmla="*/ 13 h 147"/>
                <a:gd name="T4" fmla="*/ 57 w 183"/>
                <a:gd name="T5" fmla="*/ 21 h 147"/>
                <a:gd name="T6" fmla="*/ 82 w 183"/>
                <a:gd name="T7" fmla="*/ 29 h 147"/>
                <a:gd name="T8" fmla="*/ 106 w 183"/>
                <a:gd name="T9" fmla="*/ 34 h 147"/>
                <a:gd name="T10" fmla="*/ 130 w 183"/>
                <a:gd name="T11" fmla="*/ 39 h 147"/>
                <a:gd name="T12" fmla="*/ 149 w 183"/>
                <a:gd name="T13" fmla="*/ 42 h 147"/>
                <a:gd name="T14" fmla="*/ 165 w 183"/>
                <a:gd name="T15" fmla="*/ 45 h 147"/>
                <a:gd name="T16" fmla="*/ 175 w 183"/>
                <a:gd name="T17" fmla="*/ 47 h 147"/>
                <a:gd name="T18" fmla="*/ 181 w 183"/>
                <a:gd name="T19" fmla="*/ 47 h 147"/>
                <a:gd name="T20" fmla="*/ 182 w 183"/>
                <a:gd name="T21" fmla="*/ 47 h 147"/>
                <a:gd name="T22" fmla="*/ 183 w 183"/>
                <a:gd name="T23" fmla="*/ 50 h 147"/>
                <a:gd name="T24" fmla="*/ 183 w 183"/>
                <a:gd name="T25" fmla="*/ 51 h 147"/>
                <a:gd name="T26" fmla="*/ 183 w 183"/>
                <a:gd name="T27" fmla="*/ 52 h 147"/>
                <a:gd name="T28" fmla="*/ 182 w 183"/>
                <a:gd name="T29" fmla="*/ 54 h 147"/>
                <a:gd name="T30" fmla="*/ 179 w 183"/>
                <a:gd name="T31" fmla="*/ 55 h 147"/>
                <a:gd name="T32" fmla="*/ 174 w 183"/>
                <a:gd name="T33" fmla="*/ 54 h 147"/>
                <a:gd name="T34" fmla="*/ 160 w 183"/>
                <a:gd name="T35" fmla="*/ 52 h 147"/>
                <a:gd name="T36" fmla="*/ 141 w 183"/>
                <a:gd name="T37" fmla="*/ 49 h 147"/>
                <a:gd name="T38" fmla="*/ 118 w 183"/>
                <a:gd name="T39" fmla="*/ 45 h 147"/>
                <a:gd name="T40" fmla="*/ 93 w 183"/>
                <a:gd name="T41" fmla="*/ 38 h 147"/>
                <a:gd name="T42" fmla="*/ 65 w 183"/>
                <a:gd name="T43" fmla="*/ 32 h 147"/>
                <a:gd name="T44" fmla="*/ 38 w 183"/>
                <a:gd name="T45" fmla="*/ 22 h 147"/>
                <a:gd name="T46" fmla="*/ 14 w 183"/>
                <a:gd name="T47" fmla="*/ 12 h 147"/>
                <a:gd name="T48" fmla="*/ 13 w 183"/>
                <a:gd name="T49" fmla="*/ 20 h 147"/>
                <a:gd name="T50" fmla="*/ 12 w 183"/>
                <a:gd name="T51" fmla="*/ 32 h 147"/>
                <a:gd name="T52" fmla="*/ 12 w 183"/>
                <a:gd name="T53" fmla="*/ 47 h 147"/>
                <a:gd name="T54" fmla="*/ 10 w 183"/>
                <a:gd name="T55" fmla="*/ 64 h 147"/>
                <a:gd name="T56" fmla="*/ 9 w 183"/>
                <a:gd name="T57" fmla="*/ 79 h 147"/>
                <a:gd name="T58" fmla="*/ 9 w 183"/>
                <a:gd name="T59" fmla="*/ 90 h 147"/>
                <a:gd name="T60" fmla="*/ 8 w 183"/>
                <a:gd name="T61" fmla="*/ 96 h 147"/>
                <a:gd name="T62" fmla="*/ 17 w 183"/>
                <a:gd name="T63" fmla="*/ 100 h 147"/>
                <a:gd name="T64" fmla="*/ 30 w 183"/>
                <a:gd name="T65" fmla="*/ 105 h 147"/>
                <a:gd name="T66" fmla="*/ 47 w 183"/>
                <a:gd name="T67" fmla="*/ 110 h 147"/>
                <a:gd name="T68" fmla="*/ 69 w 183"/>
                <a:gd name="T69" fmla="*/ 118 h 147"/>
                <a:gd name="T70" fmla="*/ 94 w 183"/>
                <a:gd name="T71" fmla="*/ 124 h 147"/>
                <a:gd name="T72" fmla="*/ 120 w 183"/>
                <a:gd name="T73" fmla="*/ 131 h 147"/>
                <a:gd name="T74" fmla="*/ 148 w 183"/>
                <a:gd name="T75" fmla="*/ 136 h 147"/>
                <a:gd name="T76" fmla="*/ 177 w 183"/>
                <a:gd name="T77" fmla="*/ 139 h 147"/>
                <a:gd name="T78" fmla="*/ 179 w 183"/>
                <a:gd name="T79" fmla="*/ 140 h 147"/>
                <a:gd name="T80" fmla="*/ 181 w 183"/>
                <a:gd name="T81" fmla="*/ 143 h 147"/>
                <a:gd name="T82" fmla="*/ 181 w 183"/>
                <a:gd name="T83" fmla="*/ 143 h 147"/>
                <a:gd name="T84" fmla="*/ 179 w 183"/>
                <a:gd name="T85" fmla="*/ 145 h 147"/>
                <a:gd name="T86" fmla="*/ 178 w 183"/>
                <a:gd name="T87" fmla="*/ 147 h 147"/>
                <a:gd name="T88" fmla="*/ 177 w 183"/>
                <a:gd name="T89" fmla="*/ 147 h 147"/>
                <a:gd name="T90" fmla="*/ 148 w 183"/>
                <a:gd name="T91" fmla="*/ 143 h 147"/>
                <a:gd name="T92" fmla="*/ 119 w 183"/>
                <a:gd name="T93" fmla="*/ 138 h 147"/>
                <a:gd name="T94" fmla="*/ 93 w 183"/>
                <a:gd name="T95" fmla="*/ 131 h 147"/>
                <a:gd name="T96" fmla="*/ 68 w 183"/>
                <a:gd name="T97" fmla="*/ 124 h 147"/>
                <a:gd name="T98" fmla="*/ 47 w 183"/>
                <a:gd name="T99" fmla="*/ 118 h 147"/>
                <a:gd name="T100" fmla="*/ 29 w 183"/>
                <a:gd name="T101" fmla="*/ 111 h 147"/>
                <a:gd name="T102" fmla="*/ 15 w 183"/>
                <a:gd name="T103" fmla="*/ 106 h 147"/>
                <a:gd name="T104" fmla="*/ 6 w 183"/>
                <a:gd name="T105" fmla="*/ 104 h 147"/>
                <a:gd name="T106" fmla="*/ 2 w 183"/>
                <a:gd name="T107" fmla="*/ 102 h 147"/>
                <a:gd name="T108" fmla="*/ 0 w 183"/>
                <a:gd name="T109" fmla="*/ 101 h 147"/>
                <a:gd name="T110" fmla="*/ 6 w 183"/>
                <a:gd name="T111" fmla="*/ 0 h 147"/>
                <a:gd name="T112" fmla="*/ 12 w 183"/>
                <a:gd name="T113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3" h="147">
                  <a:moveTo>
                    <a:pt x="12" y="3"/>
                  </a:moveTo>
                  <a:lnTo>
                    <a:pt x="34" y="13"/>
                  </a:lnTo>
                  <a:lnTo>
                    <a:pt x="57" y="21"/>
                  </a:lnTo>
                  <a:lnTo>
                    <a:pt x="82" y="29"/>
                  </a:lnTo>
                  <a:lnTo>
                    <a:pt x="106" y="34"/>
                  </a:lnTo>
                  <a:lnTo>
                    <a:pt x="130" y="39"/>
                  </a:lnTo>
                  <a:lnTo>
                    <a:pt x="149" y="42"/>
                  </a:lnTo>
                  <a:lnTo>
                    <a:pt x="165" y="45"/>
                  </a:lnTo>
                  <a:lnTo>
                    <a:pt x="175" y="47"/>
                  </a:lnTo>
                  <a:lnTo>
                    <a:pt x="181" y="47"/>
                  </a:lnTo>
                  <a:lnTo>
                    <a:pt x="182" y="47"/>
                  </a:lnTo>
                  <a:lnTo>
                    <a:pt x="183" y="50"/>
                  </a:lnTo>
                  <a:lnTo>
                    <a:pt x="183" y="51"/>
                  </a:lnTo>
                  <a:lnTo>
                    <a:pt x="183" y="52"/>
                  </a:lnTo>
                  <a:lnTo>
                    <a:pt x="182" y="54"/>
                  </a:lnTo>
                  <a:lnTo>
                    <a:pt x="179" y="55"/>
                  </a:lnTo>
                  <a:lnTo>
                    <a:pt x="174" y="54"/>
                  </a:lnTo>
                  <a:lnTo>
                    <a:pt x="160" y="52"/>
                  </a:lnTo>
                  <a:lnTo>
                    <a:pt x="141" y="49"/>
                  </a:lnTo>
                  <a:lnTo>
                    <a:pt x="118" y="45"/>
                  </a:lnTo>
                  <a:lnTo>
                    <a:pt x="93" y="38"/>
                  </a:lnTo>
                  <a:lnTo>
                    <a:pt x="65" y="32"/>
                  </a:lnTo>
                  <a:lnTo>
                    <a:pt x="38" y="22"/>
                  </a:lnTo>
                  <a:lnTo>
                    <a:pt x="14" y="12"/>
                  </a:lnTo>
                  <a:lnTo>
                    <a:pt x="13" y="20"/>
                  </a:lnTo>
                  <a:lnTo>
                    <a:pt x="12" y="32"/>
                  </a:lnTo>
                  <a:lnTo>
                    <a:pt x="12" y="47"/>
                  </a:lnTo>
                  <a:lnTo>
                    <a:pt x="10" y="64"/>
                  </a:lnTo>
                  <a:lnTo>
                    <a:pt x="9" y="79"/>
                  </a:lnTo>
                  <a:lnTo>
                    <a:pt x="9" y="90"/>
                  </a:lnTo>
                  <a:lnTo>
                    <a:pt x="8" y="96"/>
                  </a:lnTo>
                  <a:lnTo>
                    <a:pt x="17" y="100"/>
                  </a:lnTo>
                  <a:lnTo>
                    <a:pt x="30" y="105"/>
                  </a:lnTo>
                  <a:lnTo>
                    <a:pt x="47" y="110"/>
                  </a:lnTo>
                  <a:lnTo>
                    <a:pt x="69" y="118"/>
                  </a:lnTo>
                  <a:lnTo>
                    <a:pt x="94" y="124"/>
                  </a:lnTo>
                  <a:lnTo>
                    <a:pt x="120" y="131"/>
                  </a:lnTo>
                  <a:lnTo>
                    <a:pt x="148" y="136"/>
                  </a:lnTo>
                  <a:lnTo>
                    <a:pt x="177" y="139"/>
                  </a:lnTo>
                  <a:lnTo>
                    <a:pt x="179" y="140"/>
                  </a:lnTo>
                  <a:lnTo>
                    <a:pt x="181" y="143"/>
                  </a:lnTo>
                  <a:lnTo>
                    <a:pt x="181" y="143"/>
                  </a:lnTo>
                  <a:lnTo>
                    <a:pt x="179" y="145"/>
                  </a:lnTo>
                  <a:lnTo>
                    <a:pt x="178" y="147"/>
                  </a:lnTo>
                  <a:lnTo>
                    <a:pt x="177" y="147"/>
                  </a:lnTo>
                  <a:lnTo>
                    <a:pt x="148" y="143"/>
                  </a:lnTo>
                  <a:lnTo>
                    <a:pt x="119" y="138"/>
                  </a:lnTo>
                  <a:lnTo>
                    <a:pt x="93" y="131"/>
                  </a:lnTo>
                  <a:lnTo>
                    <a:pt x="68" y="124"/>
                  </a:lnTo>
                  <a:lnTo>
                    <a:pt x="47" y="118"/>
                  </a:lnTo>
                  <a:lnTo>
                    <a:pt x="29" y="111"/>
                  </a:lnTo>
                  <a:lnTo>
                    <a:pt x="15" y="106"/>
                  </a:lnTo>
                  <a:lnTo>
                    <a:pt x="6" y="104"/>
                  </a:lnTo>
                  <a:lnTo>
                    <a:pt x="2" y="102"/>
                  </a:lnTo>
                  <a:lnTo>
                    <a:pt x="0" y="101"/>
                  </a:lnTo>
                  <a:lnTo>
                    <a:pt x="6" y="0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0" name="Freeform 67"/>
            <p:cNvSpPr/>
            <p:nvPr/>
          </p:nvSpPr>
          <p:spPr bwMode="auto">
            <a:xfrm>
              <a:off x="6032501" y="1557338"/>
              <a:ext cx="307975" cy="231775"/>
            </a:xfrm>
            <a:custGeom>
              <a:avLst/>
              <a:gdLst>
                <a:gd name="T0" fmla="*/ 182 w 194"/>
                <a:gd name="T1" fmla="*/ 2 h 146"/>
                <a:gd name="T2" fmla="*/ 161 w 194"/>
                <a:gd name="T3" fmla="*/ 13 h 146"/>
                <a:gd name="T4" fmla="*/ 136 w 194"/>
                <a:gd name="T5" fmla="*/ 20 h 146"/>
                <a:gd name="T6" fmla="*/ 110 w 194"/>
                <a:gd name="T7" fmla="*/ 27 h 146"/>
                <a:gd name="T8" fmla="*/ 84 w 194"/>
                <a:gd name="T9" fmla="*/ 32 h 146"/>
                <a:gd name="T10" fmla="*/ 59 w 194"/>
                <a:gd name="T11" fmla="*/ 37 h 146"/>
                <a:gd name="T12" fmla="*/ 38 w 194"/>
                <a:gd name="T13" fmla="*/ 40 h 146"/>
                <a:gd name="T14" fmla="*/ 20 w 194"/>
                <a:gd name="T15" fmla="*/ 43 h 146"/>
                <a:gd name="T16" fmla="*/ 8 w 194"/>
                <a:gd name="T17" fmla="*/ 44 h 146"/>
                <a:gd name="T18" fmla="*/ 4 w 194"/>
                <a:gd name="T19" fmla="*/ 44 h 146"/>
                <a:gd name="T20" fmla="*/ 3 w 194"/>
                <a:gd name="T21" fmla="*/ 45 h 146"/>
                <a:gd name="T22" fmla="*/ 1 w 194"/>
                <a:gd name="T23" fmla="*/ 47 h 146"/>
                <a:gd name="T24" fmla="*/ 0 w 194"/>
                <a:gd name="T25" fmla="*/ 49 h 146"/>
                <a:gd name="T26" fmla="*/ 1 w 194"/>
                <a:gd name="T27" fmla="*/ 51 h 146"/>
                <a:gd name="T28" fmla="*/ 3 w 194"/>
                <a:gd name="T29" fmla="*/ 52 h 146"/>
                <a:gd name="T30" fmla="*/ 4 w 194"/>
                <a:gd name="T31" fmla="*/ 52 h 146"/>
                <a:gd name="T32" fmla="*/ 9 w 194"/>
                <a:gd name="T33" fmla="*/ 52 h 146"/>
                <a:gd name="T34" fmla="*/ 21 w 194"/>
                <a:gd name="T35" fmla="*/ 51 h 146"/>
                <a:gd name="T36" fmla="*/ 38 w 194"/>
                <a:gd name="T37" fmla="*/ 48 h 146"/>
                <a:gd name="T38" fmla="*/ 59 w 194"/>
                <a:gd name="T39" fmla="*/ 45 h 146"/>
                <a:gd name="T40" fmla="*/ 84 w 194"/>
                <a:gd name="T41" fmla="*/ 40 h 146"/>
                <a:gd name="T42" fmla="*/ 109 w 194"/>
                <a:gd name="T43" fmla="*/ 35 h 146"/>
                <a:gd name="T44" fmla="*/ 134 w 194"/>
                <a:gd name="T45" fmla="*/ 28 h 146"/>
                <a:gd name="T46" fmla="*/ 159 w 194"/>
                <a:gd name="T47" fmla="*/ 20 h 146"/>
                <a:gd name="T48" fmla="*/ 181 w 194"/>
                <a:gd name="T49" fmla="*/ 11 h 146"/>
                <a:gd name="T50" fmla="*/ 182 w 194"/>
                <a:gd name="T51" fmla="*/ 19 h 146"/>
                <a:gd name="T52" fmla="*/ 182 w 194"/>
                <a:gd name="T53" fmla="*/ 31 h 146"/>
                <a:gd name="T54" fmla="*/ 184 w 194"/>
                <a:gd name="T55" fmla="*/ 47 h 146"/>
                <a:gd name="T56" fmla="*/ 185 w 194"/>
                <a:gd name="T57" fmla="*/ 62 h 146"/>
                <a:gd name="T58" fmla="*/ 186 w 194"/>
                <a:gd name="T59" fmla="*/ 78 h 146"/>
                <a:gd name="T60" fmla="*/ 186 w 194"/>
                <a:gd name="T61" fmla="*/ 90 h 146"/>
                <a:gd name="T62" fmla="*/ 186 w 194"/>
                <a:gd name="T63" fmla="*/ 95 h 146"/>
                <a:gd name="T64" fmla="*/ 178 w 194"/>
                <a:gd name="T65" fmla="*/ 99 h 146"/>
                <a:gd name="T66" fmla="*/ 164 w 194"/>
                <a:gd name="T67" fmla="*/ 104 h 146"/>
                <a:gd name="T68" fmla="*/ 145 w 194"/>
                <a:gd name="T69" fmla="*/ 111 h 146"/>
                <a:gd name="T70" fmla="*/ 123 w 194"/>
                <a:gd name="T71" fmla="*/ 117 h 146"/>
                <a:gd name="T72" fmla="*/ 98 w 194"/>
                <a:gd name="T73" fmla="*/ 124 h 146"/>
                <a:gd name="T74" fmla="*/ 71 w 194"/>
                <a:gd name="T75" fmla="*/ 130 h 146"/>
                <a:gd name="T76" fmla="*/ 43 w 194"/>
                <a:gd name="T77" fmla="*/ 136 h 146"/>
                <a:gd name="T78" fmla="*/ 14 w 194"/>
                <a:gd name="T79" fmla="*/ 138 h 146"/>
                <a:gd name="T80" fmla="*/ 13 w 194"/>
                <a:gd name="T81" fmla="*/ 140 h 146"/>
                <a:gd name="T82" fmla="*/ 12 w 194"/>
                <a:gd name="T83" fmla="*/ 141 h 146"/>
                <a:gd name="T84" fmla="*/ 11 w 194"/>
                <a:gd name="T85" fmla="*/ 142 h 146"/>
                <a:gd name="T86" fmla="*/ 11 w 194"/>
                <a:gd name="T87" fmla="*/ 142 h 146"/>
                <a:gd name="T88" fmla="*/ 12 w 194"/>
                <a:gd name="T89" fmla="*/ 145 h 146"/>
                <a:gd name="T90" fmla="*/ 13 w 194"/>
                <a:gd name="T91" fmla="*/ 146 h 146"/>
                <a:gd name="T92" fmla="*/ 14 w 194"/>
                <a:gd name="T93" fmla="*/ 146 h 146"/>
                <a:gd name="T94" fmla="*/ 43 w 194"/>
                <a:gd name="T95" fmla="*/ 144 h 146"/>
                <a:gd name="T96" fmla="*/ 71 w 194"/>
                <a:gd name="T97" fmla="*/ 138 h 146"/>
                <a:gd name="T98" fmla="*/ 98 w 194"/>
                <a:gd name="T99" fmla="*/ 132 h 146"/>
                <a:gd name="T100" fmla="*/ 123 w 194"/>
                <a:gd name="T101" fmla="*/ 125 h 146"/>
                <a:gd name="T102" fmla="*/ 145 w 194"/>
                <a:gd name="T103" fmla="*/ 119 h 146"/>
                <a:gd name="T104" fmla="*/ 164 w 194"/>
                <a:gd name="T105" fmla="*/ 112 h 146"/>
                <a:gd name="T106" fmla="*/ 180 w 194"/>
                <a:gd name="T107" fmla="*/ 106 h 146"/>
                <a:gd name="T108" fmla="*/ 189 w 194"/>
                <a:gd name="T109" fmla="*/ 103 h 146"/>
                <a:gd name="T110" fmla="*/ 191 w 194"/>
                <a:gd name="T111" fmla="*/ 100 h 146"/>
                <a:gd name="T112" fmla="*/ 194 w 194"/>
                <a:gd name="T113" fmla="*/ 100 h 146"/>
                <a:gd name="T114" fmla="*/ 187 w 194"/>
                <a:gd name="T115" fmla="*/ 0 h 146"/>
                <a:gd name="T116" fmla="*/ 182 w 194"/>
                <a:gd name="T117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" h="146">
                  <a:moveTo>
                    <a:pt x="182" y="2"/>
                  </a:moveTo>
                  <a:lnTo>
                    <a:pt x="161" y="13"/>
                  </a:lnTo>
                  <a:lnTo>
                    <a:pt x="136" y="20"/>
                  </a:lnTo>
                  <a:lnTo>
                    <a:pt x="110" y="27"/>
                  </a:lnTo>
                  <a:lnTo>
                    <a:pt x="84" y="32"/>
                  </a:lnTo>
                  <a:lnTo>
                    <a:pt x="59" y="37"/>
                  </a:lnTo>
                  <a:lnTo>
                    <a:pt x="38" y="40"/>
                  </a:lnTo>
                  <a:lnTo>
                    <a:pt x="20" y="43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3" y="45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1" y="51"/>
                  </a:lnTo>
                  <a:lnTo>
                    <a:pt x="3" y="52"/>
                  </a:lnTo>
                  <a:lnTo>
                    <a:pt x="4" y="52"/>
                  </a:lnTo>
                  <a:lnTo>
                    <a:pt x="9" y="52"/>
                  </a:lnTo>
                  <a:lnTo>
                    <a:pt x="21" y="51"/>
                  </a:lnTo>
                  <a:lnTo>
                    <a:pt x="38" y="48"/>
                  </a:lnTo>
                  <a:lnTo>
                    <a:pt x="59" y="45"/>
                  </a:lnTo>
                  <a:lnTo>
                    <a:pt x="84" y="40"/>
                  </a:lnTo>
                  <a:lnTo>
                    <a:pt x="109" y="35"/>
                  </a:lnTo>
                  <a:lnTo>
                    <a:pt x="134" y="28"/>
                  </a:lnTo>
                  <a:lnTo>
                    <a:pt x="159" y="20"/>
                  </a:lnTo>
                  <a:lnTo>
                    <a:pt x="181" y="11"/>
                  </a:lnTo>
                  <a:lnTo>
                    <a:pt x="182" y="19"/>
                  </a:lnTo>
                  <a:lnTo>
                    <a:pt x="182" y="31"/>
                  </a:lnTo>
                  <a:lnTo>
                    <a:pt x="184" y="47"/>
                  </a:lnTo>
                  <a:lnTo>
                    <a:pt x="185" y="62"/>
                  </a:lnTo>
                  <a:lnTo>
                    <a:pt x="186" y="78"/>
                  </a:lnTo>
                  <a:lnTo>
                    <a:pt x="186" y="90"/>
                  </a:lnTo>
                  <a:lnTo>
                    <a:pt x="186" y="95"/>
                  </a:lnTo>
                  <a:lnTo>
                    <a:pt x="178" y="99"/>
                  </a:lnTo>
                  <a:lnTo>
                    <a:pt x="164" y="104"/>
                  </a:lnTo>
                  <a:lnTo>
                    <a:pt x="145" y="111"/>
                  </a:lnTo>
                  <a:lnTo>
                    <a:pt x="123" y="117"/>
                  </a:lnTo>
                  <a:lnTo>
                    <a:pt x="98" y="124"/>
                  </a:lnTo>
                  <a:lnTo>
                    <a:pt x="71" y="130"/>
                  </a:lnTo>
                  <a:lnTo>
                    <a:pt x="43" y="136"/>
                  </a:lnTo>
                  <a:lnTo>
                    <a:pt x="14" y="138"/>
                  </a:lnTo>
                  <a:lnTo>
                    <a:pt x="13" y="140"/>
                  </a:lnTo>
                  <a:lnTo>
                    <a:pt x="12" y="141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2" y="145"/>
                  </a:lnTo>
                  <a:lnTo>
                    <a:pt x="13" y="146"/>
                  </a:lnTo>
                  <a:lnTo>
                    <a:pt x="14" y="146"/>
                  </a:lnTo>
                  <a:lnTo>
                    <a:pt x="43" y="144"/>
                  </a:lnTo>
                  <a:lnTo>
                    <a:pt x="71" y="138"/>
                  </a:lnTo>
                  <a:lnTo>
                    <a:pt x="98" y="132"/>
                  </a:lnTo>
                  <a:lnTo>
                    <a:pt x="123" y="125"/>
                  </a:lnTo>
                  <a:lnTo>
                    <a:pt x="145" y="119"/>
                  </a:lnTo>
                  <a:lnTo>
                    <a:pt x="164" y="112"/>
                  </a:lnTo>
                  <a:lnTo>
                    <a:pt x="180" y="106"/>
                  </a:lnTo>
                  <a:lnTo>
                    <a:pt x="189" y="103"/>
                  </a:lnTo>
                  <a:lnTo>
                    <a:pt x="191" y="100"/>
                  </a:lnTo>
                  <a:lnTo>
                    <a:pt x="194" y="100"/>
                  </a:lnTo>
                  <a:lnTo>
                    <a:pt x="187" y="0"/>
                  </a:lnTo>
                  <a:lnTo>
                    <a:pt x="182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1" name="Freeform 68"/>
            <p:cNvSpPr/>
            <p:nvPr/>
          </p:nvSpPr>
          <p:spPr bwMode="auto">
            <a:xfrm>
              <a:off x="5429251" y="1557338"/>
              <a:ext cx="307975" cy="231775"/>
            </a:xfrm>
            <a:custGeom>
              <a:avLst/>
              <a:gdLst>
                <a:gd name="T0" fmla="*/ 12 w 194"/>
                <a:gd name="T1" fmla="*/ 2 h 146"/>
                <a:gd name="T2" fmla="*/ 34 w 194"/>
                <a:gd name="T3" fmla="*/ 13 h 146"/>
                <a:gd name="T4" fmla="*/ 59 w 194"/>
                <a:gd name="T5" fmla="*/ 20 h 146"/>
                <a:gd name="T6" fmla="*/ 85 w 194"/>
                <a:gd name="T7" fmla="*/ 27 h 146"/>
                <a:gd name="T8" fmla="*/ 111 w 194"/>
                <a:gd name="T9" fmla="*/ 32 h 146"/>
                <a:gd name="T10" fmla="*/ 135 w 194"/>
                <a:gd name="T11" fmla="*/ 37 h 146"/>
                <a:gd name="T12" fmla="*/ 157 w 194"/>
                <a:gd name="T13" fmla="*/ 40 h 146"/>
                <a:gd name="T14" fmla="*/ 174 w 194"/>
                <a:gd name="T15" fmla="*/ 43 h 146"/>
                <a:gd name="T16" fmla="*/ 186 w 194"/>
                <a:gd name="T17" fmla="*/ 44 h 146"/>
                <a:gd name="T18" fmla="*/ 191 w 194"/>
                <a:gd name="T19" fmla="*/ 44 h 146"/>
                <a:gd name="T20" fmla="*/ 193 w 194"/>
                <a:gd name="T21" fmla="*/ 45 h 146"/>
                <a:gd name="T22" fmla="*/ 194 w 194"/>
                <a:gd name="T23" fmla="*/ 47 h 146"/>
                <a:gd name="T24" fmla="*/ 194 w 194"/>
                <a:gd name="T25" fmla="*/ 49 h 146"/>
                <a:gd name="T26" fmla="*/ 194 w 194"/>
                <a:gd name="T27" fmla="*/ 51 h 146"/>
                <a:gd name="T28" fmla="*/ 193 w 194"/>
                <a:gd name="T29" fmla="*/ 52 h 146"/>
                <a:gd name="T30" fmla="*/ 190 w 194"/>
                <a:gd name="T31" fmla="*/ 52 h 146"/>
                <a:gd name="T32" fmla="*/ 185 w 194"/>
                <a:gd name="T33" fmla="*/ 52 h 146"/>
                <a:gd name="T34" fmla="*/ 173 w 194"/>
                <a:gd name="T35" fmla="*/ 51 h 146"/>
                <a:gd name="T36" fmla="*/ 156 w 194"/>
                <a:gd name="T37" fmla="*/ 48 h 146"/>
                <a:gd name="T38" fmla="*/ 135 w 194"/>
                <a:gd name="T39" fmla="*/ 45 h 146"/>
                <a:gd name="T40" fmla="*/ 111 w 194"/>
                <a:gd name="T41" fmla="*/ 40 h 146"/>
                <a:gd name="T42" fmla="*/ 86 w 194"/>
                <a:gd name="T43" fmla="*/ 35 h 146"/>
                <a:gd name="T44" fmla="*/ 60 w 194"/>
                <a:gd name="T45" fmla="*/ 28 h 146"/>
                <a:gd name="T46" fmla="*/ 35 w 194"/>
                <a:gd name="T47" fmla="*/ 20 h 146"/>
                <a:gd name="T48" fmla="*/ 13 w 194"/>
                <a:gd name="T49" fmla="*/ 11 h 146"/>
                <a:gd name="T50" fmla="*/ 13 w 194"/>
                <a:gd name="T51" fmla="*/ 19 h 146"/>
                <a:gd name="T52" fmla="*/ 12 w 194"/>
                <a:gd name="T53" fmla="*/ 31 h 146"/>
                <a:gd name="T54" fmla="*/ 12 w 194"/>
                <a:gd name="T55" fmla="*/ 47 h 146"/>
                <a:gd name="T56" fmla="*/ 10 w 194"/>
                <a:gd name="T57" fmla="*/ 62 h 146"/>
                <a:gd name="T58" fmla="*/ 9 w 194"/>
                <a:gd name="T59" fmla="*/ 78 h 146"/>
                <a:gd name="T60" fmla="*/ 8 w 194"/>
                <a:gd name="T61" fmla="*/ 90 h 146"/>
                <a:gd name="T62" fmla="*/ 8 w 194"/>
                <a:gd name="T63" fmla="*/ 95 h 146"/>
                <a:gd name="T64" fmla="*/ 17 w 194"/>
                <a:gd name="T65" fmla="*/ 99 h 146"/>
                <a:gd name="T66" fmla="*/ 30 w 194"/>
                <a:gd name="T67" fmla="*/ 104 h 146"/>
                <a:gd name="T68" fmla="*/ 48 w 194"/>
                <a:gd name="T69" fmla="*/ 111 h 146"/>
                <a:gd name="T70" fmla="*/ 71 w 194"/>
                <a:gd name="T71" fmla="*/ 117 h 146"/>
                <a:gd name="T72" fmla="*/ 96 w 194"/>
                <a:gd name="T73" fmla="*/ 124 h 146"/>
                <a:gd name="T74" fmla="*/ 123 w 194"/>
                <a:gd name="T75" fmla="*/ 130 h 146"/>
                <a:gd name="T76" fmla="*/ 152 w 194"/>
                <a:gd name="T77" fmla="*/ 136 h 146"/>
                <a:gd name="T78" fmla="*/ 181 w 194"/>
                <a:gd name="T79" fmla="*/ 138 h 146"/>
                <a:gd name="T80" fmla="*/ 182 w 194"/>
                <a:gd name="T81" fmla="*/ 140 h 146"/>
                <a:gd name="T82" fmla="*/ 183 w 194"/>
                <a:gd name="T83" fmla="*/ 141 h 146"/>
                <a:gd name="T84" fmla="*/ 183 w 194"/>
                <a:gd name="T85" fmla="*/ 142 h 146"/>
                <a:gd name="T86" fmla="*/ 183 w 194"/>
                <a:gd name="T87" fmla="*/ 142 h 146"/>
                <a:gd name="T88" fmla="*/ 183 w 194"/>
                <a:gd name="T89" fmla="*/ 145 h 146"/>
                <a:gd name="T90" fmla="*/ 182 w 194"/>
                <a:gd name="T91" fmla="*/ 146 h 146"/>
                <a:gd name="T92" fmla="*/ 180 w 194"/>
                <a:gd name="T93" fmla="*/ 146 h 146"/>
                <a:gd name="T94" fmla="*/ 152 w 194"/>
                <a:gd name="T95" fmla="*/ 144 h 146"/>
                <a:gd name="T96" fmla="*/ 123 w 194"/>
                <a:gd name="T97" fmla="*/ 138 h 146"/>
                <a:gd name="T98" fmla="*/ 97 w 194"/>
                <a:gd name="T99" fmla="*/ 132 h 146"/>
                <a:gd name="T100" fmla="*/ 72 w 194"/>
                <a:gd name="T101" fmla="*/ 125 h 146"/>
                <a:gd name="T102" fmla="*/ 50 w 194"/>
                <a:gd name="T103" fmla="*/ 119 h 146"/>
                <a:gd name="T104" fmla="*/ 30 w 194"/>
                <a:gd name="T105" fmla="*/ 112 h 146"/>
                <a:gd name="T106" fmla="*/ 16 w 194"/>
                <a:gd name="T107" fmla="*/ 106 h 146"/>
                <a:gd name="T108" fmla="*/ 7 w 194"/>
                <a:gd name="T109" fmla="*/ 103 h 146"/>
                <a:gd name="T110" fmla="*/ 3 w 194"/>
                <a:gd name="T111" fmla="*/ 100 h 146"/>
                <a:gd name="T112" fmla="*/ 0 w 194"/>
                <a:gd name="T113" fmla="*/ 100 h 146"/>
                <a:gd name="T114" fmla="*/ 7 w 194"/>
                <a:gd name="T115" fmla="*/ 0 h 146"/>
                <a:gd name="T116" fmla="*/ 12 w 194"/>
                <a:gd name="T117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" h="146">
                  <a:moveTo>
                    <a:pt x="12" y="2"/>
                  </a:moveTo>
                  <a:lnTo>
                    <a:pt x="34" y="13"/>
                  </a:lnTo>
                  <a:lnTo>
                    <a:pt x="59" y="20"/>
                  </a:lnTo>
                  <a:lnTo>
                    <a:pt x="85" y="27"/>
                  </a:lnTo>
                  <a:lnTo>
                    <a:pt x="111" y="32"/>
                  </a:lnTo>
                  <a:lnTo>
                    <a:pt x="135" y="37"/>
                  </a:lnTo>
                  <a:lnTo>
                    <a:pt x="157" y="40"/>
                  </a:lnTo>
                  <a:lnTo>
                    <a:pt x="174" y="43"/>
                  </a:lnTo>
                  <a:lnTo>
                    <a:pt x="186" y="44"/>
                  </a:lnTo>
                  <a:lnTo>
                    <a:pt x="191" y="44"/>
                  </a:lnTo>
                  <a:lnTo>
                    <a:pt x="193" y="45"/>
                  </a:lnTo>
                  <a:lnTo>
                    <a:pt x="194" y="47"/>
                  </a:lnTo>
                  <a:lnTo>
                    <a:pt x="194" y="49"/>
                  </a:lnTo>
                  <a:lnTo>
                    <a:pt x="194" y="51"/>
                  </a:lnTo>
                  <a:lnTo>
                    <a:pt x="193" y="52"/>
                  </a:lnTo>
                  <a:lnTo>
                    <a:pt x="190" y="52"/>
                  </a:lnTo>
                  <a:lnTo>
                    <a:pt x="185" y="52"/>
                  </a:lnTo>
                  <a:lnTo>
                    <a:pt x="173" y="51"/>
                  </a:lnTo>
                  <a:lnTo>
                    <a:pt x="156" y="48"/>
                  </a:lnTo>
                  <a:lnTo>
                    <a:pt x="135" y="45"/>
                  </a:lnTo>
                  <a:lnTo>
                    <a:pt x="111" y="40"/>
                  </a:lnTo>
                  <a:lnTo>
                    <a:pt x="86" y="35"/>
                  </a:lnTo>
                  <a:lnTo>
                    <a:pt x="60" y="28"/>
                  </a:lnTo>
                  <a:lnTo>
                    <a:pt x="35" y="20"/>
                  </a:lnTo>
                  <a:lnTo>
                    <a:pt x="13" y="11"/>
                  </a:lnTo>
                  <a:lnTo>
                    <a:pt x="13" y="19"/>
                  </a:lnTo>
                  <a:lnTo>
                    <a:pt x="12" y="31"/>
                  </a:lnTo>
                  <a:lnTo>
                    <a:pt x="12" y="47"/>
                  </a:lnTo>
                  <a:lnTo>
                    <a:pt x="10" y="62"/>
                  </a:lnTo>
                  <a:lnTo>
                    <a:pt x="9" y="78"/>
                  </a:lnTo>
                  <a:lnTo>
                    <a:pt x="8" y="90"/>
                  </a:lnTo>
                  <a:lnTo>
                    <a:pt x="8" y="95"/>
                  </a:lnTo>
                  <a:lnTo>
                    <a:pt x="17" y="99"/>
                  </a:lnTo>
                  <a:lnTo>
                    <a:pt x="30" y="104"/>
                  </a:lnTo>
                  <a:lnTo>
                    <a:pt x="48" y="111"/>
                  </a:lnTo>
                  <a:lnTo>
                    <a:pt x="71" y="117"/>
                  </a:lnTo>
                  <a:lnTo>
                    <a:pt x="96" y="124"/>
                  </a:lnTo>
                  <a:lnTo>
                    <a:pt x="123" y="130"/>
                  </a:lnTo>
                  <a:lnTo>
                    <a:pt x="152" y="136"/>
                  </a:lnTo>
                  <a:lnTo>
                    <a:pt x="181" y="138"/>
                  </a:lnTo>
                  <a:lnTo>
                    <a:pt x="182" y="140"/>
                  </a:lnTo>
                  <a:lnTo>
                    <a:pt x="183" y="141"/>
                  </a:lnTo>
                  <a:lnTo>
                    <a:pt x="183" y="142"/>
                  </a:lnTo>
                  <a:lnTo>
                    <a:pt x="183" y="142"/>
                  </a:lnTo>
                  <a:lnTo>
                    <a:pt x="183" y="145"/>
                  </a:lnTo>
                  <a:lnTo>
                    <a:pt x="182" y="146"/>
                  </a:lnTo>
                  <a:lnTo>
                    <a:pt x="180" y="146"/>
                  </a:lnTo>
                  <a:lnTo>
                    <a:pt x="152" y="144"/>
                  </a:lnTo>
                  <a:lnTo>
                    <a:pt x="123" y="138"/>
                  </a:lnTo>
                  <a:lnTo>
                    <a:pt x="97" y="132"/>
                  </a:lnTo>
                  <a:lnTo>
                    <a:pt x="72" y="125"/>
                  </a:lnTo>
                  <a:lnTo>
                    <a:pt x="50" y="119"/>
                  </a:lnTo>
                  <a:lnTo>
                    <a:pt x="30" y="112"/>
                  </a:lnTo>
                  <a:lnTo>
                    <a:pt x="16" y="106"/>
                  </a:lnTo>
                  <a:lnTo>
                    <a:pt x="7" y="103"/>
                  </a:lnTo>
                  <a:lnTo>
                    <a:pt x="3" y="100"/>
                  </a:lnTo>
                  <a:lnTo>
                    <a:pt x="0" y="100"/>
                  </a:lnTo>
                  <a:lnTo>
                    <a:pt x="7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2" name="Freeform 69"/>
            <p:cNvSpPr>
              <a:spLocks noEditPoints="1"/>
            </p:cNvSpPr>
            <p:nvPr/>
          </p:nvSpPr>
          <p:spPr bwMode="auto">
            <a:xfrm>
              <a:off x="5745163" y="1304925"/>
              <a:ext cx="112713" cy="192088"/>
            </a:xfrm>
            <a:custGeom>
              <a:avLst/>
              <a:gdLst>
                <a:gd name="T0" fmla="*/ 63 w 71"/>
                <a:gd name="T1" fmla="*/ 56 h 121"/>
                <a:gd name="T2" fmla="*/ 70 w 71"/>
                <a:gd name="T3" fmla="*/ 47 h 121"/>
                <a:gd name="T4" fmla="*/ 71 w 71"/>
                <a:gd name="T5" fmla="*/ 39 h 121"/>
                <a:gd name="T6" fmla="*/ 70 w 71"/>
                <a:gd name="T7" fmla="*/ 33 h 121"/>
                <a:gd name="T8" fmla="*/ 66 w 71"/>
                <a:gd name="T9" fmla="*/ 25 h 121"/>
                <a:gd name="T10" fmla="*/ 59 w 71"/>
                <a:gd name="T11" fmla="*/ 22 h 121"/>
                <a:gd name="T12" fmla="*/ 41 w 71"/>
                <a:gd name="T13" fmla="*/ 22 h 121"/>
                <a:gd name="T14" fmla="*/ 28 w 71"/>
                <a:gd name="T15" fmla="*/ 22 h 121"/>
                <a:gd name="T16" fmla="*/ 22 w 71"/>
                <a:gd name="T17" fmla="*/ 18 h 121"/>
                <a:gd name="T18" fmla="*/ 22 w 71"/>
                <a:gd name="T19" fmla="*/ 15 h 121"/>
                <a:gd name="T20" fmla="*/ 21 w 71"/>
                <a:gd name="T21" fmla="*/ 5 h 121"/>
                <a:gd name="T22" fmla="*/ 15 w 71"/>
                <a:gd name="T23" fmla="*/ 0 h 121"/>
                <a:gd name="T24" fmla="*/ 12 w 71"/>
                <a:gd name="T25" fmla="*/ 0 h 121"/>
                <a:gd name="T26" fmla="*/ 0 w 71"/>
                <a:gd name="T27" fmla="*/ 13 h 121"/>
                <a:gd name="T28" fmla="*/ 0 w 71"/>
                <a:gd name="T29" fmla="*/ 98 h 121"/>
                <a:gd name="T30" fmla="*/ 1 w 71"/>
                <a:gd name="T31" fmla="*/ 105 h 121"/>
                <a:gd name="T32" fmla="*/ 3 w 71"/>
                <a:gd name="T33" fmla="*/ 115 h 121"/>
                <a:gd name="T34" fmla="*/ 11 w 71"/>
                <a:gd name="T35" fmla="*/ 121 h 121"/>
                <a:gd name="T36" fmla="*/ 19 w 71"/>
                <a:gd name="T37" fmla="*/ 121 h 121"/>
                <a:gd name="T38" fmla="*/ 24 w 71"/>
                <a:gd name="T39" fmla="*/ 119 h 121"/>
                <a:gd name="T40" fmla="*/ 59 w 71"/>
                <a:gd name="T41" fmla="*/ 113 h 121"/>
                <a:gd name="T42" fmla="*/ 66 w 71"/>
                <a:gd name="T43" fmla="*/ 104 h 121"/>
                <a:gd name="T44" fmla="*/ 66 w 71"/>
                <a:gd name="T45" fmla="*/ 92 h 121"/>
                <a:gd name="T46" fmla="*/ 66 w 71"/>
                <a:gd name="T47" fmla="*/ 84 h 121"/>
                <a:gd name="T48" fmla="*/ 46 w 71"/>
                <a:gd name="T49" fmla="*/ 72 h 121"/>
                <a:gd name="T50" fmla="*/ 28 w 71"/>
                <a:gd name="T51" fmla="*/ 72 h 121"/>
                <a:gd name="T52" fmla="*/ 20 w 71"/>
                <a:gd name="T53" fmla="*/ 71 h 121"/>
                <a:gd name="T54" fmla="*/ 20 w 71"/>
                <a:gd name="T55" fmla="*/ 67 h 121"/>
                <a:gd name="T56" fmla="*/ 21 w 71"/>
                <a:gd name="T57" fmla="*/ 62 h 121"/>
                <a:gd name="T58" fmla="*/ 26 w 71"/>
                <a:gd name="T59" fmla="*/ 59 h 121"/>
                <a:gd name="T60" fmla="*/ 28 w 71"/>
                <a:gd name="T61" fmla="*/ 88 h 121"/>
                <a:gd name="T62" fmla="*/ 45 w 71"/>
                <a:gd name="T63" fmla="*/ 89 h 121"/>
                <a:gd name="T64" fmla="*/ 47 w 71"/>
                <a:gd name="T65" fmla="*/ 98 h 121"/>
                <a:gd name="T66" fmla="*/ 39 w 71"/>
                <a:gd name="T67" fmla="*/ 104 h 121"/>
                <a:gd name="T68" fmla="*/ 21 w 71"/>
                <a:gd name="T69" fmla="*/ 101 h 121"/>
                <a:gd name="T70" fmla="*/ 20 w 71"/>
                <a:gd name="T71" fmla="*/ 92 h 121"/>
                <a:gd name="T72" fmla="*/ 28 w 71"/>
                <a:gd name="T73" fmla="*/ 88 h 121"/>
                <a:gd name="T74" fmla="*/ 22 w 71"/>
                <a:gd name="T75" fmla="*/ 37 h 121"/>
                <a:gd name="T76" fmla="*/ 43 w 71"/>
                <a:gd name="T77" fmla="*/ 34 h 121"/>
                <a:gd name="T78" fmla="*/ 51 w 71"/>
                <a:gd name="T79" fmla="*/ 39 h 121"/>
                <a:gd name="T80" fmla="*/ 50 w 71"/>
                <a:gd name="T81" fmla="*/ 47 h 121"/>
                <a:gd name="T82" fmla="*/ 29 w 71"/>
                <a:gd name="T83" fmla="*/ 50 h 121"/>
                <a:gd name="T84" fmla="*/ 21 w 71"/>
                <a:gd name="T85" fmla="*/ 4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" h="121">
                  <a:moveTo>
                    <a:pt x="28" y="58"/>
                  </a:moveTo>
                  <a:lnTo>
                    <a:pt x="59" y="58"/>
                  </a:lnTo>
                  <a:lnTo>
                    <a:pt x="63" y="56"/>
                  </a:lnTo>
                  <a:lnTo>
                    <a:pt x="66" y="54"/>
                  </a:lnTo>
                  <a:lnTo>
                    <a:pt x="68" y="51"/>
                  </a:lnTo>
                  <a:lnTo>
                    <a:pt x="70" y="47"/>
                  </a:lnTo>
                  <a:lnTo>
                    <a:pt x="71" y="45"/>
                  </a:lnTo>
                  <a:lnTo>
                    <a:pt x="71" y="42"/>
                  </a:lnTo>
                  <a:lnTo>
                    <a:pt x="71" y="39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0" y="33"/>
                  </a:lnTo>
                  <a:lnTo>
                    <a:pt x="70" y="29"/>
                  </a:lnTo>
                  <a:lnTo>
                    <a:pt x="68" y="26"/>
                  </a:lnTo>
                  <a:lnTo>
                    <a:pt x="66" y="25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0" y="21"/>
                  </a:lnTo>
                  <a:lnTo>
                    <a:pt x="41" y="22"/>
                  </a:lnTo>
                  <a:lnTo>
                    <a:pt x="34" y="22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5" y="21"/>
                  </a:lnTo>
                  <a:lnTo>
                    <a:pt x="24" y="20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9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5" y="1"/>
                  </a:lnTo>
                  <a:lnTo>
                    <a:pt x="3" y="7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1" y="105"/>
                  </a:lnTo>
                  <a:lnTo>
                    <a:pt x="1" y="109"/>
                  </a:lnTo>
                  <a:lnTo>
                    <a:pt x="1" y="113"/>
                  </a:lnTo>
                  <a:lnTo>
                    <a:pt x="3" y="115"/>
                  </a:lnTo>
                  <a:lnTo>
                    <a:pt x="5" y="118"/>
                  </a:lnTo>
                  <a:lnTo>
                    <a:pt x="7" y="119"/>
                  </a:lnTo>
                  <a:lnTo>
                    <a:pt x="11" y="121"/>
                  </a:lnTo>
                  <a:lnTo>
                    <a:pt x="13" y="121"/>
                  </a:lnTo>
                  <a:lnTo>
                    <a:pt x="15" y="121"/>
                  </a:lnTo>
                  <a:lnTo>
                    <a:pt x="19" y="121"/>
                  </a:lnTo>
                  <a:lnTo>
                    <a:pt x="21" y="121"/>
                  </a:lnTo>
                  <a:lnTo>
                    <a:pt x="22" y="119"/>
                  </a:lnTo>
                  <a:lnTo>
                    <a:pt x="24" y="119"/>
                  </a:lnTo>
                  <a:lnTo>
                    <a:pt x="41" y="119"/>
                  </a:lnTo>
                  <a:lnTo>
                    <a:pt x="53" y="117"/>
                  </a:lnTo>
                  <a:lnTo>
                    <a:pt x="59" y="113"/>
                  </a:lnTo>
                  <a:lnTo>
                    <a:pt x="63" y="109"/>
                  </a:lnTo>
                  <a:lnTo>
                    <a:pt x="66" y="105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96"/>
                  </a:lnTo>
                  <a:lnTo>
                    <a:pt x="66" y="92"/>
                  </a:lnTo>
                  <a:lnTo>
                    <a:pt x="66" y="88"/>
                  </a:lnTo>
                  <a:lnTo>
                    <a:pt x="66" y="85"/>
                  </a:lnTo>
                  <a:lnTo>
                    <a:pt x="66" y="84"/>
                  </a:lnTo>
                  <a:lnTo>
                    <a:pt x="62" y="77"/>
                  </a:lnTo>
                  <a:lnTo>
                    <a:pt x="54" y="73"/>
                  </a:lnTo>
                  <a:lnTo>
                    <a:pt x="46" y="72"/>
                  </a:lnTo>
                  <a:lnTo>
                    <a:pt x="37" y="72"/>
                  </a:lnTo>
                  <a:lnTo>
                    <a:pt x="30" y="72"/>
                  </a:lnTo>
                  <a:lnTo>
                    <a:pt x="28" y="72"/>
                  </a:lnTo>
                  <a:lnTo>
                    <a:pt x="25" y="72"/>
                  </a:lnTo>
                  <a:lnTo>
                    <a:pt x="22" y="72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6"/>
                  </a:lnTo>
                  <a:lnTo>
                    <a:pt x="20" y="63"/>
                  </a:lnTo>
                  <a:lnTo>
                    <a:pt x="21" y="62"/>
                  </a:lnTo>
                  <a:lnTo>
                    <a:pt x="22" y="60"/>
                  </a:lnTo>
                  <a:lnTo>
                    <a:pt x="25" y="59"/>
                  </a:lnTo>
                  <a:lnTo>
                    <a:pt x="26" y="59"/>
                  </a:lnTo>
                  <a:lnTo>
                    <a:pt x="28" y="59"/>
                  </a:lnTo>
                  <a:lnTo>
                    <a:pt x="28" y="58"/>
                  </a:lnTo>
                  <a:close/>
                  <a:moveTo>
                    <a:pt x="28" y="88"/>
                  </a:moveTo>
                  <a:lnTo>
                    <a:pt x="39" y="88"/>
                  </a:lnTo>
                  <a:lnTo>
                    <a:pt x="42" y="88"/>
                  </a:lnTo>
                  <a:lnTo>
                    <a:pt x="45" y="89"/>
                  </a:lnTo>
                  <a:lnTo>
                    <a:pt x="47" y="92"/>
                  </a:lnTo>
                  <a:lnTo>
                    <a:pt x="47" y="96"/>
                  </a:lnTo>
                  <a:lnTo>
                    <a:pt x="47" y="98"/>
                  </a:lnTo>
                  <a:lnTo>
                    <a:pt x="45" y="101"/>
                  </a:lnTo>
                  <a:lnTo>
                    <a:pt x="42" y="102"/>
                  </a:lnTo>
                  <a:lnTo>
                    <a:pt x="39" y="104"/>
                  </a:lnTo>
                  <a:lnTo>
                    <a:pt x="28" y="104"/>
                  </a:lnTo>
                  <a:lnTo>
                    <a:pt x="24" y="102"/>
                  </a:lnTo>
                  <a:lnTo>
                    <a:pt x="21" y="101"/>
                  </a:lnTo>
                  <a:lnTo>
                    <a:pt x="20" y="98"/>
                  </a:lnTo>
                  <a:lnTo>
                    <a:pt x="20" y="96"/>
                  </a:lnTo>
                  <a:lnTo>
                    <a:pt x="20" y="92"/>
                  </a:lnTo>
                  <a:lnTo>
                    <a:pt x="21" y="89"/>
                  </a:lnTo>
                  <a:lnTo>
                    <a:pt x="24" y="88"/>
                  </a:lnTo>
                  <a:lnTo>
                    <a:pt x="28" y="88"/>
                  </a:lnTo>
                  <a:close/>
                  <a:moveTo>
                    <a:pt x="20" y="42"/>
                  </a:moveTo>
                  <a:lnTo>
                    <a:pt x="21" y="39"/>
                  </a:lnTo>
                  <a:lnTo>
                    <a:pt x="22" y="37"/>
                  </a:lnTo>
                  <a:lnTo>
                    <a:pt x="26" y="34"/>
                  </a:lnTo>
                  <a:lnTo>
                    <a:pt x="29" y="34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0" y="37"/>
                  </a:lnTo>
                  <a:lnTo>
                    <a:pt x="51" y="39"/>
                  </a:lnTo>
                  <a:lnTo>
                    <a:pt x="53" y="42"/>
                  </a:lnTo>
                  <a:lnTo>
                    <a:pt x="51" y="45"/>
                  </a:lnTo>
                  <a:lnTo>
                    <a:pt x="50" y="47"/>
                  </a:lnTo>
                  <a:lnTo>
                    <a:pt x="46" y="50"/>
                  </a:lnTo>
                  <a:lnTo>
                    <a:pt x="43" y="50"/>
                  </a:lnTo>
                  <a:lnTo>
                    <a:pt x="29" y="50"/>
                  </a:lnTo>
                  <a:lnTo>
                    <a:pt x="26" y="50"/>
                  </a:lnTo>
                  <a:lnTo>
                    <a:pt x="22" y="47"/>
                  </a:lnTo>
                  <a:lnTo>
                    <a:pt x="21" y="45"/>
                  </a:lnTo>
                  <a:lnTo>
                    <a:pt x="20" y="4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3" name="Freeform 70"/>
            <p:cNvSpPr/>
            <p:nvPr/>
          </p:nvSpPr>
          <p:spPr bwMode="auto">
            <a:xfrm>
              <a:off x="5859463" y="1330325"/>
              <a:ext cx="185738" cy="174625"/>
            </a:xfrm>
            <a:custGeom>
              <a:avLst/>
              <a:gdLst>
                <a:gd name="T0" fmla="*/ 97 w 117"/>
                <a:gd name="T1" fmla="*/ 0 h 110"/>
                <a:gd name="T2" fmla="*/ 104 w 117"/>
                <a:gd name="T3" fmla="*/ 2 h 110"/>
                <a:gd name="T4" fmla="*/ 109 w 117"/>
                <a:gd name="T5" fmla="*/ 10 h 110"/>
                <a:gd name="T6" fmla="*/ 106 w 117"/>
                <a:gd name="T7" fmla="*/ 16 h 110"/>
                <a:gd name="T8" fmla="*/ 100 w 117"/>
                <a:gd name="T9" fmla="*/ 22 h 110"/>
                <a:gd name="T10" fmla="*/ 78 w 117"/>
                <a:gd name="T11" fmla="*/ 23 h 110"/>
                <a:gd name="T12" fmla="*/ 74 w 117"/>
                <a:gd name="T13" fmla="*/ 25 h 110"/>
                <a:gd name="T14" fmla="*/ 71 w 117"/>
                <a:gd name="T15" fmla="*/ 31 h 110"/>
                <a:gd name="T16" fmla="*/ 71 w 117"/>
                <a:gd name="T17" fmla="*/ 35 h 110"/>
                <a:gd name="T18" fmla="*/ 76 w 117"/>
                <a:gd name="T19" fmla="*/ 39 h 110"/>
                <a:gd name="T20" fmla="*/ 91 w 117"/>
                <a:gd name="T21" fmla="*/ 42 h 110"/>
                <a:gd name="T22" fmla="*/ 112 w 117"/>
                <a:gd name="T23" fmla="*/ 53 h 110"/>
                <a:gd name="T24" fmla="*/ 117 w 117"/>
                <a:gd name="T25" fmla="*/ 73 h 110"/>
                <a:gd name="T26" fmla="*/ 114 w 117"/>
                <a:gd name="T27" fmla="*/ 89 h 110"/>
                <a:gd name="T28" fmla="*/ 110 w 117"/>
                <a:gd name="T29" fmla="*/ 95 h 110"/>
                <a:gd name="T30" fmla="*/ 104 w 117"/>
                <a:gd name="T31" fmla="*/ 95 h 110"/>
                <a:gd name="T32" fmla="*/ 96 w 117"/>
                <a:gd name="T33" fmla="*/ 73 h 110"/>
                <a:gd name="T34" fmla="*/ 93 w 117"/>
                <a:gd name="T35" fmla="*/ 65 h 110"/>
                <a:gd name="T36" fmla="*/ 85 w 117"/>
                <a:gd name="T37" fmla="*/ 61 h 110"/>
                <a:gd name="T38" fmla="*/ 80 w 117"/>
                <a:gd name="T39" fmla="*/ 60 h 110"/>
                <a:gd name="T40" fmla="*/ 75 w 117"/>
                <a:gd name="T41" fmla="*/ 63 h 110"/>
                <a:gd name="T42" fmla="*/ 72 w 117"/>
                <a:gd name="T43" fmla="*/ 73 h 110"/>
                <a:gd name="T44" fmla="*/ 68 w 117"/>
                <a:gd name="T45" fmla="*/ 99 h 110"/>
                <a:gd name="T46" fmla="*/ 64 w 117"/>
                <a:gd name="T47" fmla="*/ 107 h 110"/>
                <a:gd name="T48" fmla="*/ 58 w 117"/>
                <a:gd name="T49" fmla="*/ 110 h 110"/>
                <a:gd name="T50" fmla="*/ 53 w 117"/>
                <a:gd name="T51" fmla="*/ 110 h 110"/>
                <a:gd name="T52" fmla="*/ 47 w 117"/>
                <a:gd name="T53" fmla="*/ 102 h 110"/>
                <a:gd name="T54" fmla="*/ 45 w 117"/>
                <a:gd name="T55" fmla="*/ 69 h 110"/>
                <a:gd name="T56" fmla="*/ 45 w 117"/>
                <a:gd name="T57" fmla="*/ 67 h 110"/>
                <a:gd name="T58" fmla="*/ 41 w 117"/>
                <a:gd name="T59" fmla="*/ 61 h 110"/>
                <a:gd name="T60" fmla="*/ 33 w 117"/>
                <a:gd name="T61" fmla="*/ 60 h 110"/>
                <a:gd name="T62" fmla="*/ 28 w 117"/>
                <a:gd name="T63" fmla="*/ 61 h 110"/>
                <a:gd name="T64" fmla="*/ 23 w 117"/>
                <a:gd name="T65" fmla="*/ 68 h 110"/>
                <a:gd name="T66" fmla="*/ 20 w 117"/>
                <a:gd name="T67" fmla="*/ 88 h 110"/>
                <a:gd name="T68" fmla="*/ 17 w 117"/>
                <a:gd name="T69" fmla="*/ 93 h 110"/>
                <a:gd name="T70" fmla="*/ 11 w 117"/>
                <a:gd name="T71" fmla="*/ 98 h 110"/>
                <a:gd name="T72" fmla="*/ 8 w 117"/>
                <a:gd name="T73" fmla="*/ 98 h 110"/>
                <a:gd name="T74" fmla="*/ 3 w 117"/>
                <a:gd name="T75" fmla="*/ 94 h 110"/>
                <a:gd name="T76" fmla="*/ 0 w 117"/>
                <a:gd name="T77" fmla="*/ 82 h 110"/>
                <a:gd name="T78" fmla="*/ 2 w 117"/>
                <a:gd name="T79" fmla="*/ 57 h 110"/>
                <a:gd name="T80" fmla="*/ 7 w 117"/>
                <a:gd name="T81" fmla="*/ 50 h 110"/>
                <a:gd name="T82" fmla="*/ 19 w 117"/>
                <a:gd name="T83" fmla="*/ 44 h 110"/>
                <a:gd name="T84" fmla="*/ 32 w 117"/>
                <a:gd name="T85" fmla="*/ 43 h 110"/>
                <a:gd name="T86" fmla="*/ 38 w 117"/>
                <a:gd name="T87" fmla="*/ 42 h 110"/>
                <a:gd name="T88" fmla="*/ 44 w 117"/>
                <a:gd name="T89" fmla="*/ 35 h 110"/>
                <a:gd name="T90" fmla="*/ 44 w 117"/>
                <a:gd name="T91" fmla="*/ 30 h 110"/>
                <a:gd name="T92" fmla="*/ 38 w 117"/>
                <a:gd name="T93" fmla="*/ 23 h 110"/>
                <a:gd name="T94" fmla="*/ 15 w 117"/>
                <a:gd name="T95" fmla="*/ 22 h 110"/>
                <a:gd name="T96" fmla="*/ 12 w 117"/>
                <a:gd name="T97" fmla="*/ 22 h 110"/>
                <a:gd name="T98" fmla="*/ 7 w 117"/>
                <a:gd name="T99" fmla="*/ 17 h 110"/>
                <a:gd name="T100" fmla="*/ 5 w 117"/>
                <a:gd name="T101" fmla="*/ 10 h 110"/>
                <a:gd name="T102" fmla="*/ 7 w 117"/>
                <a:gd name="T103" fmla="*/ 5 h 110"/>
                <a:gd name="T104" fmla="*/ 13 w 117"/>
                <a:gd name="T105" fmla="*/ 1 h 110"/>
                <a:gd name="T106" fmla="*/ 28 w 117"/>
                <a:gd name="T10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10">
                  <a:moveTo>
                    <a:pt x="28" y="0"/>
                  </a:moveTo>
                  <a:lnTo>
                    <a:pt x="96" y="0"/>
                  </a:lnTo>
                  <a:lnTo>
                    <a:pt x="97" y="0"/>
                  </a:lnTo>
                  <a:lnTo>
                    <a:pt x="99" y="0"/>
                  </a:lnTo>
                  <a:lnTo>
                    <a:pt x="101" y="1"/>
                  </a:lnTo>
                  <a:lnTo>
                    <a:pt x="104" y="2"/>
                  </a:lnTo>
                  <a:lnTo>
                    <a:pt x="106" y="4"/>
                  </a:lnTo>
                  <a:lnTo>
                    <a:pt x="108" y="6"/>
                  </a:lnTo>
                  <a:lnTo>
                    <a:pt x="109" y="10"/>
                  </a:lnTo>
                  <a:lnTo>
                    <a:pt x="109" y="10"/>
                  </a:lnTo>
                  <a:lnTo>
                    <a:pt x="108" y="13"/>
                  </a:lnTo>
                  <a:lnTo>
                    <a:pt x="106" y="16"/>
                  </a:lnTo>
                  <a:lnTo>
                    <a:pt x="105" y="18"/>
                  </a:lnTo>
                  <a:lnTo>
                    <a:pt x="104" y="21"/>
                  </a:lnTo>
                  <a:lnTo>
                    <a:pt x="100" y="22"/>
                  </a:lnTo>
                  <a:lnTo>
                    <a:pt x="96" y="23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6" y="23"/>
                  </a:lnTo>
                  <a:lnTo>
                    <a:pt x="75" y="25"/>
                  </a:lnTo>
                  <a:lnTo>
                    <a:pt x="74" y="25"/>
                  </a:lnTo>
                  <a:lnTo>
                    <a:pt x="72" y="26"/>
                  </a:lnTo>
                  <a:lnTo>
                    <a:pt x="72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2" y="36"/>
                  </a:lnTo>
                  <a:lnTo>
                    <a:pt x="74" y="38"/>
                  </a:lnTo>
                  <a:lnTo>
                    <a:pt x="76" y="39"/>
                  </a:lnTo>
                  <a:lnTo>
                    <a:pt x="80" y="40"/>
                  </a:lnTo>
                  <a:lnTo>
                    <a:pt x="84" y="40"/>
                  </a:lnTo>
                  <a:lnTo>
                    <a:pt x="91" y="42"/>
                  </a:lnTo>
                  <a:lnTo>
                    <a:pt x="100" y="43"/>
                  </a:lnTo>
                  <a:lnTo>
                    <a:pt x="108" y="47"/>
                  </a:lnTo>
                  <a:lnTo>
                    <a:pt x="112" y="53"/>
                  </a:lnTo>
                  <a:lnTo>
                    <a:pt x="113" y="56"/>
                  </a:lnTo>
                  <a:lnTo>
                    <a:pt x="116" y="63"/>
                  </a:lnTo>
                  <a:lnTo>
                    <a:pt x="117" y="73"/>
                  </a:lnTo>
                  <a:lnTo>
                    <a:pt x="114" y="88"/>
                  </a:lnTo>
                  <a:lnTo>
                    <a:pt x="114" y="88"/>
                  </a:lnTo>
                  <a:lnTo>
                    <a:pt x="114" y="89"/>
                  </a:lnTo>
                  <a:lnTo>
                    <a:pt x="113" y="91"/>
                  </a:lnTo>
                  <a:lnTo>
                    <a:pt x="112" y="93"/>
                  </a:lnTo>
                  <a:lnTo>
                    <a:pt x="110" y="95"/>
                  </a:lnTo>
                  <a:lnTo>
                    <a:pt x="108" y="97"/>
                  </a:lnTo>
                  <a:lnTo>
                    <a:pt x="105" y="97"/>
                  </a:lnTo>
                  <a:lnTo>
                    <a:pt x="104" y="95"/>
                  </a:lnTo>
                  <a:lnTo>
                    <a:pt x="101" y="93"/>
                  </a:lnTo>
                  <a:lnTo>
                    <a:pt x="99" y="88"/>
                  </a:lnTo>
                  <a:lnTo>
                    <a:pt x="96" y="73"/>
                  </a:lnTo>
                  <a:lnTo>
                    <a:pt x="95" y="68"/>
                  </a:lnTo>
                  <a:lnTo>
                    <a:pt x="93" y="67"/>
                  </a:lnTo>
                  <a:lnTo>
                    <a:pt x="93" y="65"/>
                  </a:lnTo>
                  <a:lnTo>
                    <a:pt x="91" y="64"/>
                  </a:lnTo>
                  <a:lnTo>
                    <a:pt x="89" y="63"/>
                  </a:lnTo>
                  <a:lnTo>
                    <a:pt x="85" y="61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0" y="60"/>
                  </a:lnTo>
                  <a:lnTo>
                    <a:pt x="79" y="60"/>
                  </a:lnTo>
                  <a:lnTo>
                    <a:pt x="76" y="61"/>
                  </a:lnTo>
                  <a:lnTo>
                    <a:pt x="75" y="63"/>
                  </a:lnTo>
                  <a:lnTo>
                    <a:pt x="74" y="65"/>
                  </a:lnTo>
                  <a:lnTo>
                    <a:pt x="72" y="68"/>
                  </a:lnTo>
                  <a:lnTo>
                    <a:pt x="72" y="73"/>
                  </a:lnTo>
                  <a:lnTo>
                    <a:pt x="70" y="97"/>
                  </a:lnTo>
                  <a:lnTo>
                    <a:pt x="70" y="97"/>
                  </a:lnTo>
                  <a:lnTo>
                    <a:pt x="68" y="99"/>
                  </a:lnTo>
                  <a:lnTo>
                    <a:pt x="67" y="102"/>
                  </a:lnTo>
                  <a:lnTo>
                    <a:pt x="66" y="105"/>
                  </a:lnTo>
                  <a:lnTo>
                    <a:pt x="64" y="107"/>
                  </a:lnTo>
                  <a:lnTo>
                    <a:pt x="62" y="110"/>
                  </a:lnTo>
                  <a:lnTo>
                    <a:pt x="58" y="110"/>
                  </a:lnTo>
                  <a:lnTo>
                    <a:pt x="58" y="110"/>
                  </a:lnTo>
                  <a:lnTo>
                    <a:pt x="57" y="110"/>
                  </a:lnTo>
                  <a:lnTo>
                    <a:pt x="55" y="110"/>
                  </a:lnTo>
                  <a:lnTo>
                    <a:pt x="53" y="110"/>
                  </a:lnTo>
                  <a:lnTo>
                    <a:pt x="51" y="108"/>
                  </a:lnTo>
                  <a:lnTo>
                    <a:pt x="49" y="106"/>
                  </a:lnTo>
                  <a:lnTo>
                    <a:pt x="47" y="102"/>
                  </a:lnTo>
                  <a:lnTo>
                    <a:pt x="46" y="98"/>
                  </a:lnTo>
                  <a:lnTo>
                    <a:pt x="46" y="93"/>
                  </a:lnTo>
                  <a:lnTo>
                    <a:pt x="45" y="69"/>
                  </a:lnTo>
                  <a:lnTo>
                    <a:pt x="45" y="69"/>
                  </a:lnTo>
                  <a:lnTo>
                    <a:pt x="45" y="68"/>
                  </a:lnTo>
                  <a:lnTo>
                    <a:pt x="45" y="67"/>
                  </a:lnTo>
                  <a:lnTo>
                    <a:pt x="44" y="65"/>
                  </a:lnTo>
                  <a:lnTo>
                    <a:pt x="44" y="64"/>
                  </a:lnTo>
                  <a:lnTo>
                    <a:pt x="41" y="61"/>
                  </a:lnTo>
                  <a:lnTo>
                    <a:pt x="38" y="61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8" y="61"/>
                  </a:lnTo>
                  <a:lnTo>
                    <a:pt x="26" y="63"/>
                  </a:lnTo>
                  <a:lnTo>
                    <a:pt x="24" y="64"/>
                  </a:lnTo>
                  <a:lnTo>
                    <a:pt x="23" y="68"/>
                  </a:lnTo>
                  <a:lnTo>
                    <a:pt x="21" y="72"/>
                  </a:lnTo>
                  <a:lnTo>
                    <a:pt x="21" y="77"/>
                  </a:lnTo>
                  <a:lnTo>
                    <a:pt x="20" y="88"/>
                  </a:lnTo>
                  <a:lnTo>
                    <a:pt x="20" y="89"/>
                  </a:lnTo>
                  <a:lnTo>
                    <a:pt x="19" y="90"/>
                  </a:lnTo>
                  <a:lnTo>
                    <a:pt x="17" y="93"/>
                  </a:lnTo>
                  <a:lnTo>
                    <a:pt x="16" y="95"/>
                  </a:lnTo>
                  <a:lnTo>
                    <a:pt x="13" y="97"/>
                  </a:lnTo>
                  <a:lnTo>
                    <a:pt x="11" y="98"/>
                  </a:lnTo>
                  <a:lnTo>
                    <a:pt x="11" y="98"/>
                  </a:lnTo>
                  <a:lnTo>
                    <a:pt x="9" y="98"/>
                  </a:lnTo>
                  <a:lnTo>
                    <a:pt x="8" y="98"/>
                  </a:lnTo>
                  <a:lnTo>
                    <a:pt x="7" y="97"/>
                  </a:lnTo>
                  <a:lnTo>
                    <a:pt x="4" y="97"/>
                  </a:lnTo>
                  <a:lnTo>
                    <a:pt x="3" y="94"/>
                  </a:lnTo>
                  <a:lnTo>
                    <a:pt x="2" y="91"/>
                  </a:lnTo>
                  <a:lnTo>
                    <a:pt x="2" y="88"/>
                  </a:lnTo>
                  <a:lnTo>
                    <a:pt x="0" y="82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2" y="57"/>
                  </a:lnTo>
                  <a:lnTo>
                    <a:pt x="3" y="55"/>
                  </a:lnTo>
                  <a:lnTo>
                    <a:pt x="4" y="52"/>
                  </a:lnTo>
                  <a:lnTo>
                    <a:pt x="7" y="50"/>
                  </a:lnTo>
                  <a:lnTo>
                    <a:pt x="9" y="47"/>
                  </a:lnTo>
                  <a:lnTo>
                    <a:pt x="13" y="44"/>
                  </a:lnTo>
                  <a:lnTo>
                    <a:pt x="19" y="44"/>
                  </a:lnTo>
                  <a:lnTo>
                    <a:pt x="29" y="43"/>
                  </a:lnTo>
                  <a:lnTo>
                    <a:pt x="29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6" y="43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42" y="38"/>
                  </a:lnTo>
                  <a:lnTo>
                    <a:pt x="44" y="35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4" y="30"/>
                  </a:lnTo>
                  <a:lnTo>
                    <a:pt x="42" y="27"/>
                  </a:lnTo>
                  <a:lnTo>
                    <a:pt x="41" y="26"/>
                  </a:lnTo>
                  <a:lnTo>
                    <a:pt x="38" y="23"/>
                  </a:lnTo>
                  <a:lnTo>
                    <a:pt x="36" y="22"/>
                  </a:lnTo>
                  <a:lnTo>
                    <a:pt x="32" y="22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2" y="22"/>
                  </a:lnTo>
                  <a:lnTo>
                    <a:pt x="9" y="21"/>
                  </a:lnTo>
                  <a:lnTo>
                    <a:pt x="8" y="19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7" y="8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2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4" name="Freeform 71"/>
            <p:cNvSpPr/>
            <p:nvPr/>
          </p:nvSpPr>
          <p:spPr bwMode="auto">
            <a:xfrm>
              <a:off x="5681663" y="1562100"/>
              <a:ext cx="409575" cy="254000"/>
            </a:xfrm>
            <a:custGeom>
              <a:avLst/>
              <a:gdLst>
                <a:gd name="T0" fmla="*/ 102 w 258"/>
                <a:gd name="T1" fmla="*/ 21 h 160"/>
                <a:gd name="T2" fmla="*/ 117 w 258"/>
                <a:gd name="T3" fmla="*/ 3 h 160"/>
                <a:gd name="T4" fmla="*/ 131 w 258"/>
                <a:gd name="T5" fmla="*/ 2 h 160"/>
                <a:gd name="T6" fmla="*/ 149 w 258"/>
                <a:gd name="T7" fmla="*/ 24 h 160"/>
                <a:gd name="T8" fmla="*/ 208 w 258"/>
                <a:gd name="T9" fmla="*/ 23 h 160"/>
                <a:gd name="T10" fmla="*/ 225 w 258"/>
                <a:gd name="T11" fmla="*/ 38 h 160"/>
                <a:gd name="T12" fmla="*/ 234 w 258"/>
                <a:gd name="T13" fmla="*/ 80 h 160"/>
                <a:gd name="T14" fmla="*/ 246 w 258"/>
                <a:gd name="T15" fmla="*/ 125 h 160"/>
                <a:gd name="T16" fmla="*/ 254 w 258"/>
                <a:gd name="T17" fmla="*/ 141 h 160"/>
                <a:gd name="T18" fmla="*/ 258 w 258"/>
                <a:gd name="T19" fmla="*/ 148 h 160"/>
                <a:gd name="T20" fmla="*/ 255 w 258"/>
                <a:gd name="T21" fmla="*/ 158 h 160"/>
                <a:gd name="T22" fmla="*/ 245 w 258"/>
                <a:gd name="T23" fmla="*/ 159 h 160"/>
                <a:gd name="T24" fmla="*/ 228 w 258"/>
                <a:gd name="T25" fmla="*/ 142 h 160"/>
                <a:gd name="T26" fmla="*/ 214 w 258"/>
                <a:gd name="T27" fmla="*/ 110 h 160"/>
                <a:gd name="T28" fmla="*/ 200 w 258"/>
                <a:gd name="T29" fmla="*/ 55 h 160"/>
                <a:gd name="T30" fmla="*/ 199 w 258"/>
                <a:gd name="T31" fmla="*/ 50 h 160"/>
                <a:gd name="T32" fmla="*/ 195 w 258"/>
                <a:gd name="T33" fmla="*/ 44 h 160"/>
                <a:gd name="T34" fmla="*/ 157 w 258"/>
                <a:gd name="T35" fmla="*/ 42 h 160"/>
                <a:gd name="T36" fmla="*/ 165 w 258"/>
                <a:gd name="T37" fmla="*/ 66 h 160"/>
                <a:gd name="T38" fmla="*/ 174 w 258"/>
                <a:gd name="T39" fmla="*/ 105 h 160"/>
                <a:gd name="T40" fmla="*/ 183 w 258"/>
                <a:gd name="T41" fmla="*/ 133 h 160"/>
                <a:gd name="T42" fmla="*/ 184 w 258"/>
                <a:gd name="T43" fmla="*/ 147 h 160"/>
                <a:gd name="T44" fmla="*/ 173 w 258"/>
                <a:gd name="T45" fmla="*/ 154 h 160"/>
                <a:gd name="T46" fmla="*/ 157 w 258"/>
                <a:gd name="T47" fmla="*/ 137 h 160"/>
                <a:gd name="T48" fmla="*/ 133 w 258"/>
                <a:gd name="T49" fmla="*/ 50 h 160"/>
                <a:gd name="T50" fmla="*/ 131 w 258"/>
                <a:gd name="T51" fmla="*/ 46 h 160"/>
                <a:gd name="T52" fmla="*/ 125 w 258"/>
                <a:gd name="T53" fmla="*/ 44 h 160"/>
                <a:gd name="T54" fmla="*/ 115 w 258"/>
                <a:gd name="T55" fmla="*/ 74 h 160"/>
                <a:gd name="T56" fmla="*/ 110 w 258"/>
                <a:gd name="T57" fmla="*/ 97 h 160"/>
                <a:gd name="T58" fmla="*/ 98 w 258"/>
                <a:gd name="T59" fmla="*/ 135 h 160"/>
                <a:gd name="T60" fmla="*/ 87 w 258"/>
                <a:gd name="T61" fmla="*/ 148 h 160"/>
                <a:gd name="T62" fmla="*/ 72 w 258"/>
                <a:gd name="T63" fmla="*/ 154 h 160"/>
                <a:gd name="T64" fmla="*/ 65 w 258"/>
                <a:gd name="T65" fmla="*/ 146 h 160"/>
                <a:gd name="T66" fmla="*/ 70 w 258"/>
                <a:gd name="T67" fmla="*/ 126 h 160"/>
                <a:gd name="T68" fmla="*/ 82 w 258"/>
                <a:gd name="T69" fmla="*/ 95 h 160"/>
                <a:gd name="T70" fmla="*/ 66 w 258"/>
                <a:gd name="T71" fmla="*/ 42 h 160"/>
                <a:gd name="T72" fmla="*/ 64 w 258"/>
                <a:gd name="T73" fmla="*/ 41 h 160"/>
                <a:gd name="T74" fmla="*/ 59 w 258"/>
                <a:gd name="T75" fmla="*/ 45 h 160"/>
                <a:gd name="T76" fmla="*/ 41 w 258"/>
                <a:gd name="T77" fmla="*/ 101 h 160"/>
                <a:gd name="T78" fmla="*/ 26 w 258"/>
                <a:gd name="T79" fmla="*/ 150 h 160"/>
                <a:gd name="T80" fmla="*/ 21 w 258"/>
                <a:gd name="T81" fmla="*/ 155 h 160"/>
                <a:gd name="T82" fmla="*/ 13 w 258"/>
                <a:gd name="T83" fmla="*/ 159 h 160"/>
                <a:gd name="T84" fmla="*/ 5 w 258"/>
                <a:gd name="T85" fmla="*/ 156 h 160"/>
                <a:gd name="T86" fmla="*/ 0 w 258"/>
                <a:gd name="T87" fmla="*/ 152 h 160"/>
                <a:gd name="T88" fmla="*/ 0 w 258"/>
                <a:gd name="T89" fmla="*/ 144 h 160"/>
                <a:gd name="T90" fmla="*/ 1 w 258"/>
                <a:gd name="T91" fmla="*/ 138 h 160"/>
                <a:gd name="T92" fmla="*/ 3 w 258"/>
                <a:gd name="T93" fmla="*/ 131 h 160"/>
                <a:gd name="T94" fmla="*/ 6 w 258"/>
                <a:gd name="T95" fmla="*/ 122 h 160"/>
                <a:gd name="T96" fmla="*/ 34 w 258"/>
                <a:gd name="T97" fmla="*/ 34 h 160"/>
                <a:gd name="T98" fmla="*/ 38 w 258"/>
                <a:gd name="T99" fmla="*/ 31 h 160"/>
                <a:gd name="T100" fmla="*/ 47 w 258"/>
                <a:gd name="T101" fmla="*/ 24 h 160"/>
                <a:gd name="T102" fmla="*/ 65 w 258"/>
                <a:gd name="T103" fmla="*/ 2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160">
                  <a:moveTo>
                    <a:pt x="65" y="23"/>
                  </a:moveTo>
                  <a:lnTo>
                    <a:pt x="100" y="24"/>
                  </a:lnTo>
                  <a:lnTo>
                    <a:pt x="102" y="21"/>
                  </a:lnTo>
                  <a:lnTo>
                    <a:pt x="106" y="16"/>
                  </a:lnTo>
                  <a:lnTo>
                    <a:pt x="111" y="8"/>
                  </a:lnTo>
                  <a:lnTo>
                    <a:pt x="117" y="3"/>
                  </a:lnTo>
                  <a:lnTo>
                    <a:pt x="125" y="0"/>
                  </a:lnTo>
                  <a:lnTo>
                    <a:pt x="127" y="0"/>
                  </a:lnTo>
                  <a:lnTo>
                    <a:pt x="131" y="2"/>
                  </a:lnTo>
                  <a:lnTo>
                    <a:pt x="136" y="4"/>
                  </a:lnTo>
                  <a:lnTo>
                    <a:pt x="142" y="12"/>
                  </a:lnTo>
                  <a:lnTo>
                    <a:pt x="149" y="24"/>
                  </a:lnTo>
                  <a:lnTo>
                    <a:pt x="200" y="23"/>
                  </a:lnTo>
                  <a:lnTo>
                    <a:pt x="203" y="23"/>
                  </a:lnTo>
                  <a:lnTo>
                    <a:pt x="208" y="23"/>
                  </a:lnTo>
                  <a:lnTo>
                    <a:pt x="214" y="25"/>
                  </a:lnTo>
                  <a:lnTo>
                    <a:pt x="221" y="31"/>
                  </a:lnTo>
                  <a:lnTo>
                    <a:pt x="225" y="38"/>
                  </a:lnTo>
                  <a:lnTo>
                    <a:pt x="232" y="67"/>
                  </a:lnTo>
                  <a:lnTo>
                    <a:pt x="233" y="71"/>
                  </a:lnTo>
                  <a:lnTo>
                    <a:pt x="234" y="80"/>
                  </a:lnTo>
                  <a:lnTo>
                    <a:pt x="237" y="93"/>
                  </a:lnTo>
                  <a:lnTo>
                    <a:pt x="241" y="109"/>
                  </a:lnTo>
                  <a:lnTo>
                    <a:pt x="246" y="125"/>
                  </a:lnTo>
                  <a:lnTo>
                    <a:pt x="252" y="139"/>
                  </a:lnTo>
                  <a:lnTo>
                    <a:pt x="252" y="139"/>
                  </a:lnTo>
                  <a:lnTo>
                    <a:pt x="254" y="141"/>
                  </a:lnTo>
                  <a:lnTo>
                    <a:pt x="255" y="142"/>
                  </a:lnTo>
                  <a:lnTo>
                    <a:pt x="256" y="144"/>
                  </a:lnTo>
                  <a:lnTo>
                    <a:pt x="258" y="148"/>
                  </a:lnTo>
                  <a:lnTo>
                    <a:pt x="258" y="151"/>
                  </a:lnTo>
                  <a:lnTo>
                    <a:pt x="256" y="154"/>
                  </a:lnTo>
                  <a:lnTo>
                    <a:pt x="255" y="158"/>
                  </a:lnTo>
                  <a:lnTo>
                    <a:pt x="254" y="159"/>
                  </a:lnTo>
                  <a:lnTo>
                    <a:pt x="250" y="160"/>
                  </a:lnTo>
                  <a:lnTo>
                    <a:pt x="245" y="159"/>
                  </a:lnTo>
                  <a:lnTo>
                    <a:pt x="237" y="154"/>
                  </a:lnTo>
                  <a:lnTo>
                    <a:pt x="229" y="143"/>
                  </a:lnTo>
                  <a:lnTo>
                    <a:pt x="228" y="142"/>
                  </a:lnTo>
                  <a:lnTo>
                    <a:pt x="225" y="137"/>
                  </a:lnTo>
                  <a:lnTo>
                    <a:pt x="220" y="126"/>
                  </a:lnTo>
                  <a:lnTo>
                    <a:pt x="214" y="110"/>
                  </a:lnTo>
                  <a:lnTo>
                    <a:pt x="208" y="87"/>
                  </a:lnTo>
                  <a:lnTo>
                    <a:pt x="200" y="57"/>
                  </a:lnTo>
                  <a:lnTo>
                    <a:pt x="200" y="55"/>
                  </a:lnTo>
                  <a:lnTo>
                    <a:pt x="200" y="54"/>
                  </a:lnTo>
                  <a:lnTo>
                    <a:pt x="200" y="53"/>
                  </a:lnTo>
                  <a:lnTo>
                    <a:pt x="199" y="50"/>
                  </a:lnTo>
                  <a:lnTo>
                    <a:pt x="199" y="48"/>
                  </a:lnTo>
                  <a:lnTo>
                    <a:pt x="197" y="45"/>
                  </a:lnTo>
                  <a:lnTo>
                    <a:pt x="195" y="44"/>
                  </a:lnTo>
                  <a:lnTo>
                    <a:pt x="192" y="42"/>
                  </a:lnTo>
                  <a:lnTo>
                    <a:pt x="188" y="42"/>
                  </a:lnTo>
                  <a:lnTo>
                    <a:pt x="157" y="42"/>
                  </a:lnTo>
                  <a:lnTo>
                    <a:pt x="158" y="45"/>
                  </a:lnTo>
                  <a:lnTo>
                    <a:pt x="161" y="53"/>
                  </a:lnTo>
                  <a:lnTo>
                    <a:pt x="165" y="66"/>
                  </a:lnTo>
                  <a:lnTo>
                    <a:pt x="169" y="82"/>
                  </a:lnTo>
                  <a:lnTo>
                    <a:pt x="174" y="103"/>
                  </a:lnTo>
                  <a:lnTo>
                    <a:pt x="174" y="105"/>
                  </a:lnTo>
                  <a:lnTo>
                    <a:pt x="176" y="113"/>
                  </a:lnTo>
                  <a:lnTo>
                    <a:pt x="180" y="123"/>
                  </a:lnTo>
                  <a:lnTo>
                    <a:pt x="183" y="133"/>
                  </a:lnTo>
                  <a:lnTo>
                    <a:pt x="184" y="135"/>
                  </a:lnTo>
                  <a:lnTo>
                    <a:pt x="186" y="141"/>
                  </a:lnTo>
                  <a:lnTo>
                    <a:pt x="184" y="147"/>
                  </a:lnTo>
                  <a:lnTo>
                    <a:pt x="178" y="154"/>
                  </a:lnTo>
                  <a:lnTo>
                    <a:pt x="176" y="154"/>
                  </a:lnTo>
                  <a:lnTo>
                    <a:pt x="173" y="154"/>
                  </a:lnTo>
                  <a:lnTo>
                    <a:pt x="166" y="151"/>
                  </a:lnTo>
                  <a:lnTo>
                    <a:pt x="161" y="146"/>
                  </a:lnTo>
                  <a:lnTo>
                    <a:pt x="157" y="137"/>
                  </a:lnTo>
                  <a:lnTo>
                    <a:pt x="141" y="75"/>
                  </a:lnTo>
                  <a:lnTo>
                    <a:pt x="133" y="51"/>
                  </a:lnTo>
                  <a:lnTo>
                    <a:pt x="133" y="50"/>
                  </a:lnTo>
                  <a:lnTo>
                    <a:pt x="132" y="49"/>
                  </a:lnTo>
                  <a:lnTo>
                    <a:pt x="132" y="48"/>
                  </a:lnTo>
                  <a:lnTo>
                    <a:pt x="131" y="46"/>
                  </a:lnTo>
                  <a:lnTo>
                    <a:pt x="128" y="44"/>
                  </a:lnTo>
                  <a:lnTo>
                    <a:pt x="127" y="44"/>
                  </a:lnTo>
                  <a:lnTo>
                    <a:pt x="125" y="44"/>
                  </a:lnTo>
                  <a:lnTo>
                    <a:pt x="123" y="45"/>
                  </a:lnTo>
                  <a:lnTo>
                    <a:pt x="121" y="48"/>
                  </a:lnTo>
                  <a:lnTo>
                    <a:pt x="115" y="74"/>
                  </a:lnTo>
                  <a:lnTo>
                    <a:pt x="114" y="76"/>
                  </a:lnTo>
                  <a:lnTo>
                    <a:pt x="112" y="86"/>
                  </a:lnTo>
                  <a:lnTo>
                    <a:pt x="110" y="97"/>
                  </a:lnTo>
                  <a:lnTo>
                    <a:pt x="106" y="110"/>
                  </a:lnTo>
                  <a:lnTo>
                    <a:pt x="102" y="123"/>
                  </a:lnTo>
                  <a:lnTo>
                    <a:pt x="98" y="135"/>
                  </a:lnTo>
                  <a:lnTo>
                    <a:pt x="93" y="143"/>
                  </a:lnTo>
                  <a:lnTo>
                    <a:pt x="91" y="144"/>
                  </a:lnTo>
                  <a:lnTo>
                    <a:pt x="87" y="148"/>
                  </a:lnTo>
                  <a:lnTo>
                    <a:pt x="82" y="152"/>
                  </a:lnTo>
                  <a:lnTo>
                    <a:pt x="77" y="155"/>
                  </a:lnTo>
                  <a:lnTo>
                    <a:pt x="72" y="154"/>
                  </a:lnTo>
                  <a:lnTo>
                    <a:pt x="70" y="152"/>
                  </a:lnTo>
                  <a:lnTo>
                    <a:pt x="68" y="150"/>
                  </a:lnTo>
                  <a:lnTo>
                    <a:pt x="65" y="146"/>
                  </a:lnTo>
                  <a:lnTo>
                    <a:pt x="65" y="138"/>
                  </a:lnTo>
                  <a:lnTo>
                    <a:pt x="69" y="129"/>
                  </a:lnTo>
                  <a:lnTo>
                    <a:pt x="70" y="126"/>
                  </a:lnTo>
                  <a:lnTo>
                    <a:pt x="74" y="118"/>
                  </a:lnTo>
                  <a:lnTo>
                    <a:pt x="78" y="108"/>
                  </a:lnTo>
                  <a:lnTo>
                    <a:pt x="82" y="95"/>
                  </a:lnTo>
                  <a:lnTo>
                    <a:pt x="85" y="83"/>
                  </a:lnTo>
                  <a:lnTo>
                    <a:pt x="91" y="42"/>
                  </a:lnTo>
                  <a:lnTo>
                    <a:pt x="66" y="42"/>
                  </a:lnTo>
                  <a:lnTo>
                    <a:pt x="65" y="42"/>
                  </a:lnTo>
                  <a:lnTo>
                    <a:pt x="65" y="41"/>
                  </a:lnTo>
                  <a:lnTo>
                    <a:pt x="64" y="41"/>
                  </a:lnTo>
                  <a:lnTo>
                    <a:pt x="62" y="41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7" y="49"/>
                  </a:lnTo>
                  <a:lnTo>
                    <a:pt x="56" y="54"/>
                  </a:lnTo>
                  <a:lnTo>
                    <a:pt x="41" y="101"/>
                  </a:lnTo>
                  <a:lnTo>
                    <a:pt x="28" y="137"/>
                  </a:lnTo>
                  <a:lnTo>
                    <a:pt x="27" y="150"/>
                  </a:lnTo>
                  <a:lnTo>
                    <a:pt x="26" y="150"/>
                  </a:lnTo>
                  <a:lnTo>
                    <a:pt x="24" y="151"/>
                  </a:lnTo>
                  <a:lnTo>
                    <a:pt x="23" y="152"/>
                  </a:lnTo>
                  <a:lnTo>
                    <a:pt x="21" y="155"/>
                  </a:lnTo>
                  <a:lnTo>
                    <a:pt x="18" y="156"/>
                  </a:lnTo>
                  <a:lnTo>
                    <a:pt x="15" y="158"/>
                  </a:lnTo>
                  <a:lnTo>
                    <a:pt x="13" y="159"/>
                  </a:lnTo>
                  <a:lnTo>
                    <a:pt x="9" y="159"/>
                  </a:lnTo>
                  <a:lnTo>
                    <a:pt x="7" y="158"/>
                  </a:lnTo>
                  <a:lnTo>
                    <a:pt x="5" y="156"/>
                  </a:lnTo>
                  <a:lnTo>
                    <a:pt x="2" y="155"/>
                  </a:lnTo>
                  <a:lnTo>
                    <a:pt x="0" y="154"/>
                  </a:lnTo>
                  <a:lnTo>
                    <a:pt x="0" y="152"/>
                  </a:lnTo>
                  <a:lnTo>
                    <a:pt x="0" y="150"/>
                  </a:lnTo>
                  <a:lnTo>
                    <a:pt x="0" y="147"/>
                  </a:lnTo>
                  <a:lnTo>
                    <a:pt x="0" y="144"/>
                  </a:lnTo>
                  <a:lnTo>
                    <a:pt x="1" y="142"/>
                  </a:lnTo>
                  <a:lnTo>
                    <a:pt x="1" y="139"/>
                  </a:lnTo>
                  <a:lnTo>
                    <a:pt x="1" y="138"/>
                  </a:lnTo>
                  <a:lnTo>
                    <a:pt x="2" y="137"/>
                  </a:lnTo>
                  <a:lnTo>
                    <a:pt x="2" y="134"/>
                  </a:lnTo>
                  <a:lnTo>
                    <a:pt x="3" y="131"/>
                  </a:lnTo>
                  <a:lnTo>
                    <a:pt x="5" y="127"/>
                  </a:lnTo>
                  <a:lnTo>
                    <a:pt x="6" y="125"/>
                  </a:lnTo>
                  <a:lnTo>
                    <a:pt x="6" y="122"/>
                  </a:lnTo>
                  <a:lnTo>
                    <a:pt x="7" y="122"/>
                  </a:lnTo>
                  <a:lnTo>
                    <a:pt x="28" y="58"/>
                  </a:lnTo>
                  <a:lnTo>
                    <a:pt x="34" y="34"/>
                  </a:lnTo>
                  <a:lnTo>
                    <a:pt x="35" y="34"/>
                  </a:lnTo>
                  <a:lnTo>
                    <a:pt x="36" y="33"/>
                  </a:lnTo>
                  <a:lnTo>
                    <a:pt x="38" y="31"/>
                  </a:lnTo>
                  <a:lnTo>
                    <a:pt x="40" y="28"/>
                  </a:lnTo>
                  <a:lnTo>
                    <a:pt x="43" y="27"/>
                  </a:lnTo>
                  <a:lnTo>
                    <a:pt x="47" y="24"/>
                  </a:lnTo>
                  <a:lnTo>
                    <a:pt x="51" y="24"/>
                  </a:lnTo>
                  <a:lnTo>
                    <a:pt x="61" y="23"/>
                  </a:lnTo>
                  <a:lnTo>
                    <a:pt x="65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5" name="Freeform 72"/>
            <p:cNvSpPr/>
            <p:nvPr/>
          </p:nvSpPr>
          <p:spPr bwMode="auto">
            <a:xfrm>
              <a:off x="5897563" y="1985963"/>
              <a:ext cx="176213" cy="84138"/>
            </a:xfrm>
            <a:custGeom>
              <a:avLst/>
              <a:gdLst>
                <a:gd name="T0" fmla="*/ 1 w 111"/>
                <a:gd name="T1" fmla="*/ 2 h 53"/>
                <a:gd name="T2" fmla="*/ 0 w 111"/>
                <a:gd name="T3" fmla="*/ 3 h 53"/>
                <a:gd name="T4" fmla="*/ 0 w 111"/>
                <a:gd name="T5" fmla="*/ 4 h 53"/>
                <a:gd name="T6" fmla="*/ 1 w 111"/>
                <a:gd name="T7" fmla="*/ 6 h 53"/>
                <a:gd name="T8" fmla="*/ 25 w 111"/>
                <a:gd name="T9" fmla="*/ 23 h 53"/>
                <a:gd name="T10" fmla="*/ 50 w 111"/>
                <a:gd name="T11" fmla="*/ 37 h 53"/>
                <a:gd name="T12" fmla="*/ 78 w 111"/>
                <a:gd name="T13" fmla="*/ 46 h 53"/>
                <a:gd name="T14" fmla="*/ 109 w 111"/>
                <a:gd name="T15" fmla="*/ 53 h 53"/>
                <a:gd name="T16" fmla="*/ 111 w 111"/>
                <a:gd name="T17" fmla="*/ 53 h 53"/>
                <a:gd name="T18" fmla="*/ 111 w 111"/>
                <a:gd name="T19" fmla="*/ 52 h 53"/>
                <a:gd name="T20" fmla="*/ 111 w 111"/>
                <a:gd name="T21" fmla="*/ 49 h 53"/>
                <a:gd name="T22" fmla="*/ 110 w 111"/>
                <a:gd name="T23" fmla="*/ 49 h 53"/>
                <a:gd name="T24" fmla="*/ 80 w 111"/>
                <a:gd name="T25" fmla="*/ 42 h 53"/>
                <a:gd name="T26" fmla="*/ 52 w 111"/>
                <a:gd name="T27" fmla="*/ 32 h 53"/>
                <a:gd name="T28" fmla="*/ 27 w 111"/>
                <a:gd name="T29" fmla="*/ 19 h 53"/>
                <a:gd name="T30" fmla="*/ 4 w 111"/>
                <a:gd name="T31" fmla="*/ 2 h 53"/>
                <a:gd name="T32" fmla="*/ 2 w 111"/>
                <a:gd name="T33" fmla="*/ 0 h 53"/>
                <a:gd name="T34" fmla="*/ 1 w 111"/>
                <a:gd name="T35" fmla="*/ 0 h 53"/>
                <a:gd name="T36" fmla="*/ 1 w 111"/>
                <a:gd name="T37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1" h="53">
                  <a:moveTo>
                    <a:pt x="1" y="2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1" y="6"/>
                  </a:lnTo>
                  <a:lnTo>
                    <a:pt x="25" y="23"/>
                  </a:lnTo>
                  <a:lnTo>
                    <a:pt x="50" y="37"/>
                  </a:lnTo>
                  <a:lnTo>
                    <a:pt x="78" y="46"/>
                  </a:lnTo>
                  <a:lnTo>
                    <a:pt x="109" y="53"/>
                  </a:lnTo>
                  <a:lnTo>
                    <a:pt x="111" y="53"/>
                  </a:lnTo>
                  <a:lnTo>
                    <a:pt x="111" y="52"/>
                  </a:lnTo>
                  <a:lnTo>
                    <a:pt x="111" y="49"/>
                  </a:lnTo>
                  <a:lnTo>
                    <a:pt x="110" y="49"/>
                  </a:lnTo>
                  <a:lnTo>
                    <a:pt x="80" y="42"/>
                  </a:lnTo>
                  <a:lnTo>
                    <a:pt x="52" y="32"/>
                  </a:lnTo>
                  <a:lnTo>
                    <a:pt x="27" y="19"/>
                  </a:lnTo>
                  <a:lnTo>
                    <a:pt x="4" y="2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6" name="Freeform 73"/>
            <p:cNvSpPr/>
            <p:nvPr/>
          </p:nvSpPr>
          <p:spPr bwMode="auto">
            <a:xfrm>
              <a:off x="5845176" y="1924050"/>
              <a:ext cx="31750" cy="41275"/>
            </a:xfrm>
            <a:custGeom>
              <a:avLst/>
              <a:gdLst>
                <a:gd name="T0" fmla="*/ 1 w 20"/>
                <a:gd name="T1" fmla="*/ 0 h 26"/>
                <a:gd name="T2" fmla="*/ 0 w 20"/>
                <a:gd name="T3" fmla="*/ 3 h 26"/>
                <a:gd name="T4" fmla="*/ 0 w 20"/>
                <a:gd name="T5" fmla="*/ 4 h 26"/>
                <a:gd name="T6" fmla="*/ 3 w 20"/>
                <a:gd name="T7" fmla="*/ 7 h 26"/>
                <a:gd name="T8" fmla="*/ 7 w 20"/>
                <a:gd name="T9" fmla="*/ 15 h 26"/>
                <a:gd name="T10" fmla="*/ 16 w 20"/>
                <a:gd name="T11" fmla="*/ 26 h 26"/>
                <a:gd name="T12" fmla="*/ 17 w 20"/>
                <a:gd name="T13" fmla="*/ 26 h 26"/>
                <a:gd name="T14" fmla="*/ 20 w 20"/>
                <a:gd name="T15" fmla="*/ 26 h 26"/>
                <a:gd name="T16" fmla="*/ 20 w 20"/>
                <a:gd name="T17" fmla="*/ 25 h 26"/>
                <a:gd name="T18" fmla="*/ 20 w 20"/>
                <a:gd name="T19" fmla="*/ 22 h 26"/>
                <a:gd name="T20" fmla="*/ 12 w 20"/>
                <a:gd name="T21" fmla="*/ 12 h 26"/>
                <a:gd name="T22" fmla="*/ 7 w 20"/>
                <a:gd name="T23" fmla="*/ 4 h 26"/>
                <a:gd name="T24" fmla="*/ 5 w 20"/>
                <a:gd name="T25" fmla="*/ 2 h 26"/>
                <a:gd name="T26" fmla="*/ 3 w 20"/>
                <a:gd name="T27" fmla="*/ 0 h 26"/>
                <a:gd name="T28" fmla="*/ 1 w 20"/>
                <a:gd name="T2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6">
                  <a:moveTo>
                    <a:pt x="1" y="0"/>
                  </a:moveTo>
                  <a:lnTo>
                    <a:pt x="0" y="3"/>
                  </a:lnTo>
                  <a:lnTo>
                    <a:pt x="0" y="4"/>
                  </a:lnTo>
                  <a:lnTo>
                    <a:pt x="3" y="7"/>
                  </a:lnTo>
                  <a:lnTo>
                    <a:pt x="7" y="15"/>
                  </a:lnTo>
                  <a:lnTo>
                    <a:pt x="16" y="26"/>
                  </a:lnTo>
                  <a:lnTo>
                    <a:pt x="17" y="26"/>
                  </a:lnTo>
                  <a:lnTo>
                    <a:pt x="20" y="26"/>
                  </a:lnTo>
                  <a:lnTo>
                    <a:pt x="20" y="25"/>
                  </a:lnTo>
                  <a:lnTo>
                    <a:pt x="20" y="22"/>
                  </a:lnTo>
                  <a:lnTo>
                    <a:pt x="12" y="12"/>
                  </a:lnTo>
                  <a:lnTo>
                    <a:pt x="7" y="4"/>
                  </a:lnTo>
                  <a:lnTo>
                    <a:pt x="5" y="2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7" name="Freeform 74"/>
            <p:cNvSpPr/>
            <p:nvPr/>
          </p:nvSpPr>
          <p:spPr bwMode="auto">
            <a:xfrm>
              <a:off x="5867401" y="2011363"/>
              <a:ext cx="212725" cy="98425"/>
            </a:xfrm>
            <a:custGeom>
              <a:avLst/>
              <a:gdLst>
                <a:gd name="T0" fmla="*/ 2 w 134"/>
                <a:gd name="T1" fmla="*/ 2 h 62"/>
                <a:gd name="T2" fmla="*/ 0 w 134"/>
                <a:gd name="T3" fmla="*/ 3 h 62"/>
                <a:gd name="T4" fmla="*/ 2 w 134"/>
                <a:gd name="T5" fmla="*/ 4 h 62"/>
                <a:gd name="T6" fmla="*/ 31 w 134"/>
                <a:gd name="T7" fmla="*/ 26 h 62"/>
                <a:gd name="T8" fmla="*/ 63 w 134"/>
                <a:gd name="T9" fmla="*/ 43 h 62"/>
                <a:gd name="T10" fmla="*/ 96 w 134"/>
                <a:gd name="T11" fmla="*/ 55 h 62"/>
                <a:gd name="T12" fmla="*/ 132 w 134"/>
                <a:gd name="T13" fmla="*/ 62 h 62"/>
                <a:gd name="T14" fmla="*/ 133 w 134"/>
                <a:gd name="T15" fmla="*/ 62 h 62"/>
                <a:gd name="T16" fmla="*/ 134 w 134"/>
                <a:gd name="T17" fmla="*/ 59 h 62"/>
                <a:gd name="T18" fmla="*/ 134 w 134"/>
                <a:gd name="T19" fmla="*/ 58 h 62"/>
                <a:gd name="T20" fmla="*/ 132 w 134"/>
                <a:gd name="T21" fmla="*/ 56 h 62"/>
                <a:gd name="T22" fmla="*/ 97 w 134"/>
                <a:gd name="T23" fmla="*/ 50 h 62"/>
                <a:gd name="T24" fmla="*/ 65 w 134"/>
                <a:gd name="T25" fmla="*/ 38 h 62"/>
                <a:gd name="T26" fmla="*/ 33 w 134"/>
                <a:gd name="T27" fmla="*/ 22 h 62"/>
                <a:gd name="T28" fmla="*/ 4 w 134"/>
                <a:gd name="T29" fmla="*/ 0 h 62"/>
                <a:gd name="T30" fmla="*/ 3 w 134"/>
                <a:gd name="T31" fmla="*/ 0 h 62"/>
                <a:gd name="T32" fmla="*/ 3 w 134"/>
                <a:gd name="T33" fmla="*/ 0 h 62"/>
                <a:gd name="T34" fmla="*/ 2 w 134"/>
                <a:gd name="T35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62">
                  <a:moveTo>
                    <a:pt x="2" y="2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31" y="26"/>
                  </a:lnTo>
                  <a:lnTo>
                    <a:pt x="63" y="43"/>
                  </a:lnTo>
                  <a:lnTo>
                    <a:pt x="96" y="55"/>
                  </a:lnTo>
                  <a:lnTo>
                    <a:pt x="132" y="62"/>
                  </a:lnTo>
                  <a:lnTo>
                    <a:pt x="133" y="62"/>
                  </a:lnTo>
                  <a:lnTo>
                    <a:pt x="134" y="59"/>
                  </a:lnTo>
                  <a:lnTo>
                    <a:pt x="134" y="58"/>
                  </a:lnTo>
                  <a:lnTo>
                    <a:pt x="132" y="56"/>
                  </a:lnTo>
                  <a:lnTo>
                    <a:pt x="97" y="50"/>
                  </a:lnTo>
                  <a:lnTo>
                    <a:pt x="65" y="38"/>
                  </a:lnTo>
                  <a:lnTo>
                    <a:pt x="33" y="22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8" name="Freeform 75"/>
            <p:cNvSpPr/>
            <p:nvPr/>
          </p:nvSpPr>
          <p:spPr bwMode="auto">
            <a:xfrm>
              <a:off x="5792788" y="1924050"/>
              <a:ext cx="57150" cy="68263"/>
            </a:xfrm>
            <a:custGeom>
              <a:avLst/>
              <a:gdLst>
                <a:gd name="T0" fmla="*/ 2 w 36"/>
                <a:gd name="T1" fmla="*/ 0 h 43"/>
                <a:gd name="T2" fmla="*/ 0 w 36"/>
                <a:gd name="T3" fmla="*/ 2 h 43"/>
                <a:gd name="T4" fmla="*/ 0 w 36"/>
                <a:gd name="T5" fmla="*/ 4 h 43"/>
                <a:gd name="T6" fmla="*/ 3 w 36"/>
                <a:gd name="T7" fmla="*/ 7 h 43"/>
                <a:gd name="T8" fmla="*/ 8 w 36"/>
                <a:gd name="T9" fmla="*/ 16 h 43"/>
                <a:gd name="T10" fmla="*/ 17 w 36"/>
                <a:gd name="T11" fmla="*/ 28 h 43"/>
                <a:gd name="T12" fmla="*/ 32 w 36"/>
                <a:gd name="T13" fmla="*/ 43 h 43"/>
                <a:gd name="T14" fmla="*/ 33 w 36"/>
                <a:gd name="T15" fmla="*/ 43 h 43"/>
                <a:gd name="T16" fmla="*/ 34 w 36"/>
                <a:gd name="T17" fmla="*/ 43 h 43"/>
                <a:gd name="T18" fmla="*/ 36 w 36"/>
                <a:gd name="T19" fmla="*/ 41 h 43"/>
                <a:gd name="T20" fmla="*/ 34 w 36"/>
                <a:gd name="T21" fmla="*/ 39 h 43"/>
                <a:gd name="T22" fmla="*/ 21 w 36"/>
                <a:gd name="T23" fmla="*/ 25 h 43"/>
                <a:gd name="T24" fmla="*/ 12 w 36"/>
                <a:gd name="T25" fmla="*/ 13 h 43"/>
                <a:gd name="T26" fmla="*/ 7 w 36"/>
                <a:gd name="T27" fmla="*/ 4 h 43"/>
                <a:gd name="T28" fmla="*/ 4 w 36"/>
                <a:gd name="T29" fmla="*/ 2 h 43"/>
                <a:gd name="T30" fmla="*/ 3 w 36"/>
                <a:gd name="T31" fmla="*/ 0 h 43"/>
                <a:gd name="T32" fmla="*/ 2 w 36"/>
                <a:gd name="T3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3">
                  <a:moveTo>
                    <a:pt x="2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3" y="7"/>
                  </a:lnTo>
                  <a:lnTo>
                    <a:pt x="8" y="16"/>
                  </a:lnTo>
                  <a:lnTo>
                    <a:pt x="17" y="28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4" y="43"/>
                  </a:lnTo>
                  <a:lnTo>
                    <a:pt x="36" y="41"/>
                  </a:lnTo>
                  <a:lnTo>
                    <a:pt x="34" y="39"/>
                  </a:lnTo>
                  <a:lnTo>
                    <a:pt x="21" y="25"/>
                  </a:lnTo>
                  <a:lnTo>
                    <a:pt x="12" y="13"/>
                  </a:lnTo>
                  <a:lnTo>
                    <a:pt x="7" y="4"/>
                  </a:lnTo>
                  <a:lnTo>
                    <a:pt x="4" y="2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99" name="Freeform 76"/>
            <p:cNvSpPr/>
            <p:nvPr/>
          </p:nvSpPr>
          <p:spPr bwMode="auto">
            <a:xfrm>
              <a:off x="5940426" y="2063750"/>
              <a:ext cx="112713" cy="92075"/>
            </a:xfrm>
            <a:custGeom>
              <a:avLst/>
              <a:gdLst>
                <a:gd name="T0" fmla="*/ 0 w 71"/>
                <a:gd name="T1" fmla="*/ 13 h 58"/>
                <a:gd name="T2" fmla="*/ 2 w 71"/>
                <a:gd name="T3" fmla="*/ 22 h 58"/>
                <a:gd name="T4" fmla="*/ 21 w 71"/>
                <a:gd name="T5" fmla="*/ 46 h 58"/>
                <a:gd name="T6" fmla="*/ 44 w 71"/>
                <a:gd name="T7" fmla="*/ 55 h 58"/>
                <a:gd name="T8" fmla="*/ 54 w 71"/>
                <a:gd name="T9" fmla="*/ 58 h 58"/>
                <a:gd name="T10" fmla="*/ 63 w 71"/>
                <a:gd name="T11" fmla="*/ 56 h 58"/>
                <a:gd name="T12" fmla="*/ 69 w 71"/>
                <a:gd name="T13" fmla="*/ 52 h 58"/>
                <a:gd name="T14" fmla="*/ 71 w 71"/>
                <a:gd name="T15" fmla="*/ 47 h 58"/>
                <a:gd name="T16" fmla="*/ 69 w 71"/>
                <a:gd name="T17" fmla="*/ 39 h 58"/>
                <a:gd name="T18" fmla="*/ 63 w 71"/>
                <a:gd name="T19" fmla="*/ 34 h 58"/>
                <a:gd name="T20" fmla="*/ 58 w 71"/>
                <a:gd name="T21" fmla="*/ 31 h 58"/>
                <a:gd name="T22" fmla="*/ 55 w 71"/>
                <a:gd name="T23" fmla="*/ 31 h 58"/>
                <a:gd name="T24" fmla="*/ 45 w 71"/>
                <a:gd name="T25" fmla="*/ 30 h 58"/>
                <a:gd name="T26" fmla="*/ 29 w 71"/>
                <a:gd name="T27" fmla="*/ 21 h 58"/>
                <a:gd name="T28" fmla="*/ 25 w 71"/>
                <a:gd name="T29" fmla="*/ 10 h 58"/>
                <a:gd name="T30" fmla="*/ 23 w 71"/>
                <a:gd name="T31" fmla="*/ 10 h 58"/>
                <a:gd name="T32" fmla="*/ 24 w 71"/>
                <a:gd name="T33" fmla="*/ 21 h 58"/>
                <a:gd name="T34" fmla="*/ 38 w 71"/>
                <a:gd name="T35" fmla="*/ 33 h 58"/>
                <a:gd name="T36" fmla="*/ 51 w 71"/>
                <a:gd name="T37" fmla="*/ 35 h 58"/>
                <a:gd name="T38" fmla="*/ 55 w 71"/>
                <a:gd name="T39" fmla="*/ 37 h 58"/>
                <a:gd name="T40" fmla="*/ 61 w 71"/>
                <a:gd name="T41" fmla="*/ 38 h 58"/>
                <a:gd name="T42" fmla="*/ 65 w 71"/>
                <a:gd name="T43" fmla="*/ 42 h 58"/>
                <a:gd name="T44" fmla="*/ 66 w 71"/>
                <a:gd name="T45" fmla="*/ 47 h 58"/>
                <a:gd name="T46" fmla="*/ 65 w 71"/>
                <a:gd name="T47" fmla="*/ 48 h 58"/>
                <a:gd name="T48" fmla="*/ 62 w 71"/>
                <a:gd name="T49" fmla="*/ 52 h 58"/>
                <a:gd name="T50" fmla="*/ 55 w 71"/>
                <a:gd name="T51" fmla="*/ 52 h 58"/>
                <a:gd name="T52" fmla="*/ 45 w 71"/>
                <a:gd name="T53" fmla="*/ 51 h 58"/>
                <a:gd name="T54" fmla="*/ 25 w 71"/>
                <a:gd name="T55" fmla="*/ 42 h 58"/>
                <a:gd name="T56" fmla="*/ 7 w 71"/>
                <a:gd name="T57" fmla="*/ 21 h 58"/>
                <a:gd name="T58" fmla="*/ 6 w 71"/>
                <a:gd name="T59" fmla="*/ 18 h 58"/>
                <a:gd name="T60" fmla="*/ 6 w 71"/>
                <a:gd name="T61" fmla="*/ 13 h 58"/>
                <a:gd name="T62" fmla="*/ 6 w 71"/>
                <a:gd name="T63" fmla="*/ 3 h 58"/>
                <a:gd name="T64" fmla="*/ 4 w 71"/>
                <a:gd name="T65" fmla="*/ 0 h 58"/>
                <a:gd name="T66" fmla="*/ 2 w 71"/>
                <a:gd name="T6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58">
                  <a:moveTo>
                    <a:pt x="2" y="1"/>
                  </a:moveTo>
                  <a:lnTo>
                    <a:pt x="0" y="13"/>
                  </a:lnTo>
                  <a:lnTo>
                    <a:pt x="2" y="21"/>
                  </a:lnTo>
                  <a:lnTo>
                    <a:pt x="2" y="22"/>
                  </a:lnTo>
                  <a:lnTo>
                    <a:pt x="11" y="37"/>
                  </a:lnTo>
                  <a:lnTo>
                    <a:pt x="21" y="46"/>
                  </a:lnTo>
                  <a:lnTo>
                    <a:pt x="33" y="52"/>
                  </a:lnTo>
                  <a:lnTo>
                    <a:pt x="44" y="55"/>
                  </a:lnTo>
                  <a:lnTo>
                    <a:pt x="51" y="58"/>
                  </a:lnTo>
                  <a:lnTo>
                    <a:pt x="54" y="58"/>
                  </a:lnTo>
                  <a:lnTo>
                    <a:pt x="59" y="58"/>
                  </a:lnTo>
                  <a:lnTo>
                    <a:pt x="63" y="56"/>
                  </a:lnTo>
                  <a:lnTo>
                    <a:pt x="66" y="55"/>
                  </a:lnTo>
                  <a:lnTo>
                    <a:pt x="69" y="52"/>
                  </a:lnTo>
                  <a:lnTo>
                    <a:pt x="70" y="50"/>
                  </a:lnTo>
                  <a:lnTo>
                    <a:pt x="71" y="47"/>
                  </a:lnTo>
                  <a:lnTo>
                    <a:pt x="70" y="43"/>
                  </a:lnTo>
                  <a:lnTo>
                    <a:pt x="69" y="39"/>
                  </a:lnTo>
                  <a:lnTo>
                    <a:pt x="67" y="35"/>
                  </a:lnTo>
                  <a:lnTo>
                    <a:pt x="63" y="34"/>
                  </a:lnTo>
                  <a:lnTo>
                    <a:pt x="61" y="33"/>
                  </a:lnTo>
                  <a:lnTo>
                    <a:pt x="58" y="31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51" y="31"/>
                  </a:lnTo>
                  <a:lnTo>
                    <a:pt x="45" y="30"/>
                  </a:lnTo>
                  <a:lnTo>
                    <a:pt x="37" y="26"/>
                  </a:lnTo>
                  <a:lnTo>
                    <a:pt x="29" y="21"/>
                  </a:lnTo>
                  <a:lnTo>
                    <a:pt x="27" y="12"/>
                  </a:lnTo>
                  <a:lnTo>
                    <a:pt x="25" y="10"/>
                  </a:lnTo>
                  <a:lnTo>
                    <a:pt x="24" y="9"/>
                  </a:lnTo>
                  <a:lnTo>
                    <a:pt x="23" y="10"/>
                  </a:lnTo>
                  <a:lnTo>
                    <a:pt x="21" y="12"/>
                  </a:lnTo>
                  <a:lnTo>
                    <a:pt x="24" y="21"/>
                  </a:lnTo>
                  <a:lnTo>
                    <a:pt x="31" y="27"/>
                  </a:lnTo>
                  <a:lnTo>
                    <a:pt x="38" y="33"/>
                  </a:lnTo>
                  <a:lnTo>
                    <a:pt x="46" y="35"/>
                  </a:lnTo>
                  <a:lnTo>
                    <a:pt x="51" y="35"/>
                  </a:lnTo>
                  <a:lnTo>
                    <a:pt x="54" y="37"/>
                  </a:lnTo>
                  <a:lnTo>
                    <a:pt x="55" y="37"/>
                  </a:lnTo>
                  <a:lnTo>
                    <a:pt x="58" y="37"/>
                  </a:lnTo>
                  <a:lnTo>
                    <a:pt x="61" y="38"/>
                  </a:lnTo>
                  <a:lnTo>
                    <a:pt x="63" y="39"/>
                  </a:lnTo>
                  <a:lnTo>
                    <a:pt x="65" y="42"/>
                  </a:lnTo>
                  <a:lnTo>
                    <a:pt x="66" y="44"/>
                  </a:lnTo>
                  <a:lnTo>
                    <a:pt x="66" y="47"/>
                  </a:lnTo>
                  <a:lnTo>
                    <a:pt x="66" y="47"/>
                  </a:lnTo>
                  <a:lnTo>
                    <a:pt x="65" y="48"/>
                  </a:lnTo>
                  <a:lnTo>
                    <a:pt x="63" y="51"/>
                  </a:lnTo>
                  <a:lnTo>
                    <a:pt x="62" y="52"/>
                  </a:lnTo>
                  <a:lnTo>
                    <a:pt x="59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5" y="51"/>
                  </a:lnTo>
                  <a:lnTo>
                    <a:pt x="36" y="47"/>
                  </a:lnTo>
                  <a:lnTo>
                    <a:pt x="25" y="42"/>
                  </a:lnTo>
                  <a:lnTo>
                    <a:pt x="15" y="33"/>
                  </a:lnTo>
                  <a:lnTo>
                    <a:pt x="7" y="21"/>
                  </a:lnTo>
                  <a:lnTo>
                    <a:pt x="7" y="20"/>
                  </a:lnTo>
                  <a:lnTo>
                    <a:pt x="6" y="18"/>
                  </a:lnTo>
                  <a:lnTo>
                    <a:pt x="6" y="16"/>
                  </a:lnTo>
                  <a:lnTo>
                    <a:pt x="6" y="13"/>
                  </a:lnTo>
                  <a:lnTo>
                    <a:pt x="6" y="8"/>
                  </a:lnTo>
                  <a:lnTo>
                    <a:pt x="6" y="3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0" name="Freeform 77"/>
            <p:cNvSpPr>
              <a:spLocks noEditPoints="1"/>
            </p:cNvSpPr>
            <p:nvPr/>
          </p:nvSpPr>
          <p:spPr bwMode="auto">
            <a:xfrm>
              <a:off x="5957888" y="1990725"/>
              <a:ext cx="222250" cy="55563"/>
            </a:xfrm>
            <a:custGeom>
              <a:avLst/>
              <a:gdLst>
                <a:gd name="T0" fmla="*/ 23 w 140"/>
                <a:gd name="T1" fmla="*/ 5 h 35"/>
                <a:gd name="T2" fmla="*/ 6 w 140"/>
                <a:gd name="T3" fmla="*/ 17 h 35"/>
                <a:gd name="T4" fmla="*/ 0 w 140"/>
                <a:gd name="T5" fmla="*/ 25 h 35"/>
                <a:gd name="T6" fmla="*/ 0 w 140"/>
                <a:gd name="T7" fmla="*/ 28 h 35"/>
                <a:gd name="T8" fmla="*/ 4 w 140"/>
                <a:gd name="T9" fmla="*/ 28 h 35"/>
                <a:gd name="T10" fmla="*/ 9 w 140"/>
                <a:gd name="T11" fmla="*/ 21 h 35"/>
                <a:gd name="T12" fmla="*/ 26 w 140"/>
                <a:gd name="T13" fmla="*/ 9 h 35"/>
                <a:gd name="T14" fmla="*/ 58 w 140"/>
                <a:gd name="T15" fmla="*/ 5 h 35"/>
                <a:gd name="T16" fmla="*/ 98 w 140"/>
                <a:gd name="T17" fmla="*/ 22 h 35"/>
                <a:gd name="T18" fmla="*/ 105 w 140"/>
                <a:gd name="T19" fmla="*/ 28 h 35"/>
                <a:gd name="T20" fmla="*/ 120 w 140"/>
                <a:gd name="T21" fmla="*/ 34 h 35"/>
                <a:gd name="T22" fmla="*/ 132 w 140"/>
                <a:gd name="T23" fmla="*/ 34 h 35"/>
                <a:gd name="T24" fmla="*/ 137 w 140"/>
                <a:gd name="T25" fmla="*/ 29 h 35"/>
                <a:gd name="T26" fmla="*/ 140 w 140"/>
                <a:gd name="T27" fmla="*/ 25 h 35"/>
                <a:gd name="T28" fmla="*/ 139 w 140"/>
                <a:gd name="T29" fmla="*/ 17 h 35"/>
                <a:gd name="T30" fmla="*/ 132 w 140"/>
                <a:gd name="T31" fmla="*/ 11 h 35"/>
                <a:gd name="T32" fmla="*/ 126 w 140"/>
                <a:gd name="T33" fmla="*/ 5 h 35"/>
                <a:gd name="T34" fmla="*/ 114 w 140"/>
                <a:gd name="T35" fmla="*/ 4 h 35"/>
                <a:gd name="T36" fmla="*/ 93 w 140"/>
                <a:gd name="T37" fmla="*/ 12 h 35"/>
                <a:gd name="T38" fmla="*/ 93 w 140"/>
                <a:gd name="T39" fmla="*/ 13 h 35"/>
                <a:gd name="T40" fmla="*/ 55 w 140"/>
                <a:gd name="T41" fmla="*/ 0 h 35"/>
                <a:gd name="T42" fmla="*/ 124 w 140"/>
                <a:gd name="T43" fmla="*/ 11 h 35"/>
                <a:gd name="T44" fmla="*/ 131 w 140"/>
                <a:gd name="T45" fmla="*/ 16 h 35"/>
                <a:gd name="T46" fmla="*/ 135 w 140"/>
                <a:gd name="T47" fmla="*/ 21 h 35"/>
                <a:gd name="T48" fmla="*/ 135 w 140"/>
                <a:gd name="T49" fmla="*/ 24 h 35"/>
                <a:gd name="T50" fmla="*/ 134 w 140"/>
                <a:gd name="T51" fmla="*/ 26 h 35"/>
                <a:gd name="T52" fmla="*/ 127 w 140"/>
                <a:gd name="T53" fmla="*/ 30 h 35"/>
                <a:gd name="T54" fmla="*/ 110 w 140"/>
                <a:gd name="T55" fmla="*/ 25 h 35"/>
                <a:gd name="T56" fmla="*/ 102 w 140"/>
                <a:gd name="T57" fmla="*/ 18 h 35"/>
                <a:gd name="T58" fmla="*/ 97 w 140"/>
                <a:gd name="T59" fmla="*/ 16 h 35"/>
                <a:gd name="T60" fmla="*/ 116 w 140"/>
                <a:gd name="T61" fmla="*/ 9 h 35"/>
                <a:gd name="T62" fmla="*/ 124 w 140"/>
                <a:gd name="T63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35">
                  <a:moveTo>
                    <a:pt x="38" y="0"/>
                  </a:moveTo>
                  <a:lnTo>
                    <a:pt x="23" y="5"/>
                  </a:lnTo>
                  <a:lnTo>
                    <a:pt x="14" y="11"/>
                  </a:lnTo>
                  <a:lnTo>
                    <a:pt x="6" y="17"/>
                  </a:lnTo>
                  <a:lnTo>
                    <a:pt x="1" y="22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5" y="25"/>
                  </a:lnTo>
                  <a:lnTo>
                    <a:pt x="9" y="21"/>
                  </a:lnTo>
                  <a:lnTo>
                    <a:pt x="17" y="15"/>
                  </a:lnTo>
                  <a:lnTo>
                    <a:pt x="26" y="9"/>
                  </a:lnTo>
                  <a:lnTo>
                    <a:pt x="38" y="5"/>
                  </a:lnTo>
                  <a:lnTo>
                    <a:pt x="58" y="5"/>
                  </a:lnTo>
                  <a:lnTo>
                    <a:pt x="77" y="11"/>
                  </a:lnTo>
                  <a:lnTo>
                    <a:pt x="98" y="22"/>
                  </a:lnTo>
                  <a:lnTo>
                    <a:pt x="101" y="24"/>
                  </a:lnTo>
                  <a:lnTo>
                    <a:pt x="105" y="28"/>
                  </a:lnTo>
                  <a:lnTo>
                    <a:pt x="113" y="32"/>
                  </a:lnTo>
                  <a:lnTo>
                    <a:pt x="120" y="34"/>
                  </a:lnTo>
                  <a:lnTo>
                    <a:pt x="128" y="35"/>
                  </a:lnTo>
                  <a:lnTo>
                    <a:pt x="132" y="34"/>
                  </a:lnTo>
                  <a:lnTo>
                    <a:pt x="135" y="32"/>
                  </a:lnTo>
                  <a:lnTo>
                    <a:pt x="137" y="29"/>
                  </a:lnTo>
                  <a:lnTo>
                    <a:pt x="139" y="28"/>
                  </a:lnTo>
                  <a:lnTo>
                    <a:pt x="140" y="25"/>
                  </a:lnTo>
                  <a:lnTo>
                    <a:pt x="140" y="21"/>
                  </a:lnTo>
                  <a:lnTo>
                    <a:pt x="139" y="17"/>
                  </a:lnTo>
                  <a:lnTo>
                    <a:pt x="136" y="15"/>
                  </a:lnTo>
                  <a:lnTo>
                    <a:pt x="132" y="11"/>
                  </a:lnTo>
                  <a:lnTo>
                    <a:pt x="127" y="7"/>
                  </a:lnTo>
                  <a:lnTo>
                    <a:pt x="126" y="5"/>
                  </a:lnTo>
                  <a:lnTo>
                    <a:pt x="120" y="4"/>
                  </a:lnTo>
                  <a:lnTo>
                    <a:pt x="114" y="4"/>
                  </a:lnTo>
                  <a:lnTo>
                    <a:pt x="105" y="5"/>
                  </a:lnTo>
                  <a:lnTo>
                    <a:pt x="93" y="12"/>
                  </a:lnTo>
                  <a:lnTo>
                    <a:pt x="93" y="13"/>
                  </a:lnTo>
                  <a:lnTo>
                    <a:pt x="93" y="13"/>
                  </a:lnTo>
                  <a:lnTo>
                    <a:pt x="73" y="4"/>
                  </a:lnTo>
                  <a:lnTo>
                    <a:pt x="55" y="0"/>
                  </a:lnTo>
                  <a:lnTo>
                    <a:pt x="38" y="0"/>
                  </a:lnTo>
                  <a:close/>
                  <a:moveTo>
                    <a:pt x="124" y="11"/>
                  </a:moveTo>
                  <a:lnTo>
                    <a:pt x="128" y="13"/>
                  </a:lnTo>
                  <a:lnTo>
                    <a:pt x="131" y="16"/>
                  </a:lnTo>
                  <a:lnTo>
                    <a:pt x="134" y="18"/>
                  </a:lnTo>
                  <a:lnTo>
                    <a:pt x="135" y="21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1" y="29"/>
                  </a:lnTo>
                  <a:lnTo>
                    <a:pt x="127" y="30"/>
                  </a:lnTo>
                  <a:lnTo>
                    <a:pt x="119" y="29"/>
                  </a:lnTo>
                  <a:lnTo>
                    <a:pt x="110" y="25"/>
                  </a:lnTo>
                  <a:lnTo>
                    <a:pt x="105" y="20"/>
                  </a:lnTo>
                  <a:lnTo>
                    <a:pt x="102" y="18"/>
                  </a:lnTo>
                  <a:lnTo>
                    <a:pt x="99" y="17"/>
                  </a:lnTo>
                  <a:lnTo>
                    <a:pt x="97" y="16"/>
                  </a:lnTo>
                  <a:lnTo>
                    <a:pt x="109" y="11"/>
                  </a:lnTo>
                  <a:lnTo>
                    <a:pt x="116" y="9"/>
                  </a:lnTo>
                  <a:lnTo>
                    <a:pt x="122" y="11"/>
                  </a:lnTo>
                  <a:lnTo>
                    <a:pt x="124" y="1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1" name="Freeform 78"/>
            <p:cNvSpPr/>
            <p:nvPr/>
          </p:nvSpPr>
          <p:spPr bwMode="auto">
            <a:xfrm>
              <a:off x="5991226" y="1965325"/>
              <a:ext cx="222250" cy="117475"/>
            </a:xfrm>
            <a:custGeom>
              <a:avLst/>
              <a:gdLst>
                <a:gd name="T0" fmla="*/ 51 w 140"/>
                <a:gd name="T1" fmla="*/ 20 h 74"/>
                <a:gd name="T2" fmla="*/ 50 w 140"/>
                <a:gd name="T3" fmla="*/ 21 h 74"/>
                <a:gd name="T4" fmla="*/ 51 w 140"/>
                <a:gd name="T5" fmla="*/ 23 h 74"/>
                <a:gd name="T6" fmla="*/ 52 w 140"/>
                <a:gd name="T7" fmla="*/ 24 h 74"/>
                <a:gd name="T8" fmla="*/ 54 w 140"/>
                <a:gd name="T9" fmla="*/ 23 h 74"/>
                <a:gd name="T10" fmla="*/ 72 w 140"/>
                <a:gd name="T11" fmla="*/ 11 h 74"/>
                <a:gd name="T12" fmla="*/ 86 w 140"/>
                <a:gd name="T13" fmla="*/ 6 h 74"/>
                <a:gd name="T14" fmla="*/ 101 w 140"/>
                <a:gd name="T15" fmla="*/ 6 h 74"/>
                <a:gd name="T16" fmla="*/ 111 w 140"/>
                <a:gd name="T17" fmla="*/ 10 h 74"/>
                <a:gd name="T18" fmla="*/ 120 w 140"/>
                <a:gd name="T19" fmla="*/ 13 h 74"/>
                <a:gd name="T20" fmla="*/ 126 w 140"/>
                <a:gd name="T21" fmla="*/ 19 h 74"/>
                <a:gd name="T22" fmla="*/ 128 w 140"/>
                <a:gd name="T23" fmla="*/ 21 h 74"/>
                <a:gd name="T24" fmla="*/ 135 w 140"/>
                <a:gd name="T25" fmla="*/ 33 h 74"/>
                <a:gd name="T26" fmla="*/ 135 w 140"/>
                <a:gd name="T27" fmla="*/ 45 h 74"/>
                <a:gd name="T28" fmla="*/ 131 w 140"/>
                <a:gd name="T29" fmla="*/ 54 h 74"/>
                <a:gd name="T30" fmla="*/ 127 w 140"/>
                <a:gd name="T31" fmla="*/ 61 h 74"/>
                <a:gd name="T32" fmla="*/ 124 w 140"/>
                <a:gd name="T33" fmla="*/ 63 h 74"/>
                <a:gd name="T34" fmla="*/ 111 w 140"/>
                <a:gd name="T35" fmla="*/ 68 h 74"/>
                <a:gd name="T36" fmla="*/ 99 w 140"/>
                <a:gd name="T37" fmla="*/ 68 h 74"/>
                <a:gd name="T38" fmla="*/ 90 w 140"/>
                <a:gd name="T39" fmla="*/ 65 h 74"/>
                <a:gd name="T40" fmla="*/ 82 w 140"/>
                <a:gd name="T41" fmla="*/ 61 h 74"/>
                <a:gd name="T42" fmla="*/ 80 w 140"/>
                <a:gd name="T43" fmla="*/ 58 h 74"/>
                <a:gd name="T44" fmla="*/ 60 w 140"/>
                <a:gd name="T45" fmla="*/ 46 h 74"/>
                <a:gd name="T46" fmla="*/ 43 w 140"/>
                <a:gd name="T47" fmla="*/ 40 h 74"/>
                <a:gd name="T48" fmla="*/ 29 w 140"/>
                <a:gd name="T49" fmla="*/ 38 h 74"/>
                <a:gd name="T50" fmla="*/ 17 w 140"/>
                <a:gd name="T51" fmla="*/ 41 h 74"/>
                <a:gd name="T52" fmla="*/ 8 w 140"/>
                <a:gd name="T53" fmla="*/ 44 h 74"/>
                <a:gd name="T54" fmla="*/ 2 w 140"/>
                <a:gd name="T55" fmla="*/ 48 h 74"/>
                <a:gd name="T56" fmla="*/ 0 w 140"/>
                <a:gd name="T57" fmla="*/ 49 h 74"/>
                <a:gd name="T58" fmla="*/ 0 w 140"/>
                <a:gd name="T59" fmla="*/ 51 h 74"/>
                <a:gd name="T60" fmla="*/ 0 w 140"/>
                <a:gd name="T61" fmla="*/ 53 h 74"/>
                <a:gd name="T62" fmla="*/ 2 w 140"/>
                <a:gd name="T63" fmla="*/ 53 h 74"/>
                <a:gd name="T64" fmla="*/ 4 w 140"/>
                <a:gd name="T65" fmla="*/ 53 h 74"/>
                <a:gd name="T66" fmla="*/ 6 w 140"/>
                <a:gd name="T67" fmla="*/ 51 h 74"/>
                <a:gd name="T68" fmla="*/ 10 w 140"/>
                <a:gd name="T69" fmla="*/ 48 h 74"/>
                <a:gd name="T70" fmla="*/ 18 w 140"/>
                <a:gd name="T71" fmla="*/ 45 h 74"/>
                <a:gd name="T72" fmla="*/ 29 w 140"/>
                <a:gd name="T73" fmla="*/ 44 h 74"/>
                <a:gd name="T74" fmla="*/ 43 w 140"/>
                <a:gd name="T75" fmla="*/ 45 h 74"/>
                <a:gd name="T76" fmla="*/ 59 w 140"/>
                <a:gd name="T77" fmla="*/ 50 h 74"/>
                <a:gd name="T78" fmla="*/ 77 w 140"/>
                <a:gd name="T79" fmla="*/ 62 h 74"/>
                <a:gd name="T80" fmla="*/ 78 w 140"/>
                <a:gd name="T81" fmla="*/ 63 h 74"/>
                <a:gd name="T82" fmla="*/ 85 w 140"/>
                <a:gd name="T83" fmla="*/ 67 h 74"/>
                <a:gd name="T84" fmla="*/ 93 w 140"/>
                <a:gd name="T85" fmla="*/ 71 h 74"/>
                <a:gd name="T86" fmla="*/ 103 w 140"/>
                <a:gd name="T87" fmla="*/ 74 h 74"/>
                <a:gd name="T88" fmla="*/ 115 w 140"/>
                <a:gd name="T89" fmla="*/ 72 h 74"/>
                <a:gd name="T90" fmla="*/ 127 w 140"/>
                <a:gd name="T91" fmla="*/ 67 h 74"/>
                <a:gd name="T92" fmla="*/ 130 w 140"/>
                <a:gd name="T93" fmla="*/ 65 h 74"/>
                <a:gd name="T94" fmla="*/ 133 w 140"/>
                <a:gd name="T95" fmla="*/ 59 h 74"/>
                <a:gd name="T96" fmla="*/ 137 w 140"/>
                <a:gd name="T97" fmla="*/ 51 h 74"/>
                <a:gd name="T98" fmla="*/ 140 w 140"/>
                <a:gd name="T99" fmla="*/ 42 h 74"/>
                <a:gd name="T100" fmla="*/ 139 w 140"/>
                <a:gd name="T101" fmla="*/ 31 h 74"/>
                <a:gd name="T102" fmla="*/ 131 w 140"/>
                <a:gd name="T103" fmla="*/ 17 h 74"/>
                <a:gd name="T104" fmla="*/ 130 w 140"/>
                <a:gd name="T105" fmla="*/ 16 h 74"/>
                <a:gd name="T106" fmla="*/ 126 w 140"/>
                <a:gd name="T107" fmla="*/ 12 h 74"/>
                <a:gd name="T108" fmla="*/ 118 w 140"/>
                <a:gd name="T109" fmla="*/ 7 h 74"/>
                <a:gd name="T110" fmla="*/ 109 w 140"/>
                <a:gd name="T111" fmla="*/ 3 h 74"/>
                <a:gd name="T112" fmla="*/ 97 w 140"/>
                <a:gd name="T113" fmla="*/ 0 h 74"/>
                <a:gd name="T114" fmla="*/ 82 w 140"/>
                <a:gd name="T115" fmla="*/ 2 h 74"/>
                <a:gd name="T116" fmla="*/ 68 w 140"/>
                <a:gd name="T117" fmla="*/ 8 h 74"/>
                <a:gd name="T118" fmla="*/ 51 w 140"/>
                <a:gd name="T119" fmla="*/ 2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74">
                  <a:moveTo>
                    <a:pt x="51" y="20"/>
                  </a:moveTo>
                  <a:lnTo>
                    <a:pt x="50" y="21"/>
                  </a:lnTo>
                  <a:lnTo>
                    <a:pt x="51" y="23"/>
                  </a:lnTo>
                  <a:lnTo>
                    <a:pt x="52" y="24"/>
                  </a:lnTo>
                  <a:lnTo>
                    <a:pt x="54" y="23"/>
                  </a:lnTo>
                  <a:lnTo>
                    <a:pt x="72" y="11"/>
                  </a:lnTo>
                  <a:lnTo>
                    <a:pt x="86" y="6"/>
                  </a:lnTo>
                  <a:lnTo>
                    <a:pt x="101" y="6"/>
                  </a:lnTo>
                  <a:lnTo>
                    <a:pt x="111" y="10"/>
                  </a:lnTo>
                  <a:lnTo>
                    <a:pt x="120" y="13"/>
                  </a:lnTo>
                  <a:lnTo>
                    <a:pt x="126" y="19"/>
                  </a:lnTo>
                  <a:lnTo>
                    <a:pt x="128" y="21"/>
                  </a:lnTo>
                  <a:lnTo>
                    <a:pt x="135" y="33"/>
                  </a:lnTo>
                  <a:lnTo>
                    <a:pt x="135" y="45"/>
                  </a:lnTo>
                  <a:lnTo>
                    <a:pt x="131" y="54"/>
                  </a:lnTo>
                  <a:lnTo>
                    <a:pt x="127" y="61"/>
                  </a:lnTo>
                  <a:lnTo>
                    <a:pt x="124" y="63"/>
                  </a:lnTo>
                  <a:lnTo>
                    <a:pt x="111" y="68"/>
                  </a:lnTo>
                  <a:lnTo>
                    <a:pt x="99" y="68"/>
                  </a:lnTo>
                  <a:lnTo>
                    <a:pt x="90" y="65"/>
                  </a:lnTo>
                  <a:lnTo>
                    <a:pt x="82" y="61"/>
                  </a:lnTo>
                  <a:lnTo>
                    <a:pt x="80" y="58"/>
                  </a:lnTo>
                  <a:lnTo>
                    <a:pt x="60" y="46"/>
                  </a:lnTo>
                  <a:lnTo>
                    <a:pt x="43" y="40"/>
                  </a:lnTo>
                  <a:lnTo>
                    <a:pt x="29" y="38"/>
                  </a:lnTo>
                  <a:lnTo>
                    <a:pt x="17" y="41"/>
                  </a:lnTo>
                  <a:lnTo>
                    <a:pt x="8" y="44"/>
                  </a:lnTo>
                  <a:lnTo>
                    <a:pt x="2" y="48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10" y="48"/>
                  </a:lnTo>
                  <a:lnTo>
                    <a:pt x="18" y="45"/>
                  </a:lnTo>
                  <a:lnTo>
                    <a:pt x="29" y="44"/>
                  </a:lnTo>
                  <a:lnTo>
                    <a:pt x="43" y="45"/>
                  </a:lnTo>
                  <a:lnTo>
                    <a:pt x="59" y="50"/>
                  </a:lnTo>
                  <a:lnTo>
                    <a:pt x="77" y="62"/>
                  </a:lnTo>
                  <a:lnTo>
                    <a:pt x="78" y="63"/>
                  </a:lnTo>
                  <a:lnTo>
                    <a:pt x="85" y="67"/>
                  </a:lnTo>
                  <a:lnTo>
                    <a:pt x="93" y="71"/>
                  </a:lnTo>
                  <a:lnTo>
                    <a:pt x="103" y="74"/>
                  </a:lnTo>
                  <a:lnTo>
                    <a:pt x="115" y="72"/>
                  </a:lnTo>
                  <a:lnTo>
                    <a:pt x="127" y="67"/>
                  </a:lnTo>
                  <a:lnTo>
                    <a:pt x="130" y="65"/>
                  </a:lnTo>
                  <a:lnTo>
                    <a:pt x="133" y="59"/>
                  </a:lnTo>
                  <a:lnTo>
                    <a:pt x="137" y="51"/>
                  </a:lnTo>
                  <a:lnTo>
                    <a:pt x="140" y="42"/>
                  </a:lnTo>
                  <a:lnTo>
                    <a:pt x="139" y="31"/>
                  </a:lnTo>
                  <a:lnTo>
                    <a:pt x="131" y="17"/>
                  </a:lnTo>
                  <a:lnTo>
                    <a:pt x="130" y="16"/>
                  </a:lnTo>
                  <a:lnTo>
                    <a:pt x="126" y="12"/>
                  </a:lnTo>
                  <a:lnTo>
                    <a:pt x="118" y="7"/>
                  </a:lnTo>
                  <a:lnTo>
                    <a:pt x="109" y="3"/>
                  </a:lnTo>
                  <a:lnTo>
                    <a:pt x="97" y="0"/>
                  </a:lnTo>
                  <a:lnTo>
                    <a:pt x="82" y="2"/>
                  </a:lnTo>
                  <a:lnTo>
                    <a:pt x="68" y="8"/>
                  </a:lnTo>
                  <a:lnTo>
                    <a:pt x="51" y="2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2" name="Freeform 79"/>
            <p:cNvSpPr/>
            <p:nvPr/>
          </p:nvSpPr>
          <p:spPr bwMode="auto">
            <a:xfrm>
              <a:off x="6088063" y="1920875"/>
              <a:ext cx="52388" cy="65088"/>
            </a:xfrm>
            <a:custGeom>
              <a:avLst/>
              <a:gdLst>
                <a:gd name="T0" fmla="*/ 10 w 33"/>
                <a:gd name="T1" fmla="*/ 0 h 41"/>
                <a:gd name="T2" fmla="*/ 7 w 33"/>
                <a:gd name="T3" fmla="*/ 1 h 41"/>
                <a:gd name="T4" fmla="*/ 3 w 33"/>
                <a:gd name="T5" fmla="*/ 2 h 41"/>
                <a:gd name="T6" fmla="*/ 2 w 33"/>
                <a:gd name="T7" fmla="*/ 5 h 41"/>
                <a:gd name="T8" fmla="*/ 0 w 33"/>
                <a:gd name="T9" fmla="*/ 9 h 41"/>
                <a:gd name="T10" fmla="*/ 0 w 33"/>
                <a:gd name="T11" fmla="*/ 11 h 41"/>
                <a:gd name="T12" fmla="*/ 2 w 33"/>
                <a:gd name="T13" fmla="*/ 14 h 41"/>
                <a:gd name="T14" fmla="*/ 2 w 33"/>
                <a:gd name="T15" fmla="*/ 17 h 41"/>
                <a:gd name="T16" fmla="*/ 2 w 33"/>
                <a:gd name="T17" fmla="*/ 18 h 41"/>
                <a:gd name="T18" fmla="*/ 3 w 33"/>
                <a:gd name="T19" fmla="*/ 24 h 41"/>
                <a:gd name="T20" fmla="*/ 3 w 33"/>
                <a:gd name="T21" fmla="*/ 28 h 41"/>
                <a:gd name="T22" fmla="*/ 3 w 33"/>
                <a:gd name="T23" fmla="*/ 34 h 41"/>
                <a:gd name="T24" fmla="*/ 3 w 33"/>
                <a:gd name="T25" fmla="*/ 36 h 41"/>
                <a:gd name="T26" fmla="*/ 2 w 33"/>
                <a:gd name="T27" fmla="*/ 38 h 41"/>
                <a:gd name="T28" fmla="*/ 2 w 33"/>
                <a:gd name="T29" fmla="*/ 39 h 41"/>
                <a:gd name="T30" fmla="*/ 0 w 33"/>
                <a:gd name="T31" fmla="*/ 40 h 41"/>
                <a:gd name="T32" fmla="*/ 2 w 33"/>
                <a:gd name="T33" fmla="*/ 41 h 41"/>
                <a:gd name="T34" fmla="*/ 3 w 33"/>
                <a:gd name="T35" fmla="*/ 41 h 41"/>
                <a:gd name="T36" fmla="*/ 6 w 33"/>
                <a:gd name="T37" fmla="*/ 41 h 41"/>
                <a:gd name="T38" fmla="*/ 7 w 33"/>
                <a:gd name="T39" fmla="*/ 39 h 41"/>
                <a:gd name="T40" fmla="*/ 8 w 33"/>
                <a:gd name="T41" fmla="*/ 35 h 41"/>
                <a:gd name="T42" fmla="*/ 8 w 33"/>
                <a:gd name="T43" fmla="*/ 27 h 41"/>
                <a:gd name="T44" fmla="*/ 7 w 33"/>
                <a:gd name="T45" fmla="*/ 15 h 41"/>
                <a:gd name="T46" fmla="*/ 6 w 33"/>
                <a:gd name="T47" fmla="*/ 14 h 41"/>
                <a:gd name="T48" fmla="*/ 6 w 33"/>
                <a:gd name="T49" fmla="*/ 11 h 41"/>
                <a:gd name="T50" fmla="*/ 6 w 33"/>
                <a:gd name="T51" fmla="*/ 10 h 41"/>
                <a:gd name="T52" fmla="*/ 7 w 33"/>
                <a:gd name="T53" fmla="*/ 7 h 41"/>
                <a:gd name="T54" fmla="*/ 8 w 33"/>
                <a:gd name="T55" fmla="*/ 6 h 41"/>
                <a:gd name="T56" fmla="*/ 11 w 33"/>
                <a:gd name="T57" fmla="*/ 5 h 41"/>
                <a:gd name="T58" fmla="*/ 11 w 33"/>
                <a:gd name="T59" fmla="*/ 5 h 41"/>
                <a:gd name="T60" fmla="*/ 14 w 33"/>
                <a:gd name="T61" fmla="*/ 5 h 41"/>
                <a:gd name="T62" fmla="*/ 16 w 33"/>
                <a:gd name="T63" fmla="*/ 5 h 41"/>
                <a:gd name="T64" fmla="*/ 19 w 33"/>
                <a:gd name="T65" fmla="*/ 7 h 41"/>
                <a:gd name="T66" fmla="*/ 25 w 33"/>
                <a:gd name="T67" fmla="*/ 15 h 41"/>
                <a:gd name="T68" fmla="*/ 28 w 33"/>
                <a:gd name="T69" fmla="*/ 30 h 41"/>
                <a:gd name="T70" fmla="*/ 29 w 33"/>
                <a:gd name="T71" fmla="*/ 31 h 41"/>
                <a:gd name="T72" fmla="*/ 31 w 33"/>
                <a:gd name="T73" fmla="*/ 32 h 41"/>
                <a:gd name="T74" fmla="*/ 32 w 33"/>
                <a:gd name="T75" fmla="*/ 31 h 41"/>
                <a:gd name="T76" fmla="*/ 33 w 33"/>
                <a:gd name="T77" fmla="*/ 30 h 41"/>
                <a:gd name="T78" fmla="*/ 29 w 33"/>
                <a:gd name="T79" fmla="*/ 13 h 41"/>
                <a:gd name="T80" fmla="*/ 21 w 33"/>
                <a:gd name="T81" fmla="*/ 2 h 41"/>
                <a:gd name="T82" fmla="*/ 17 w 33"/>
                <a:gd name="T83" fmla="*/ 1 h 41"/>
                <a:gd name="T84" fmla="*/ 14 w 33"/>
                <a:gd name="T85" fmla="*/ 0 h 41"/>
                <a:gd name="T86" fmla="*/ 11 w 33"/>
                <a:gd name="T87" fmla="*/ 0 h 41"/>
                <a:gd name="T88" fmla="*/ 10 w 33"/>
                <a:gd name="T8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" h="41">
                  <a:moveTo>
                    <a:pt x="10" y="0"/>
                  </a:moveTo>
                  <a:lnTo>
                    <a:pt x="7" y="1"/>
                  </a:lnTo>
                  <a:lnTo>
                    <a:pt x="3" y="2"/>
                  </a:lnTo>
                  <a:lnTo>
                    <a:pt x="2" y="5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3" y="28"/>
                  </a:lnTo>
                  <a:lnTo>
                    <a:pt x="3" y="34"/>
                  </a:lnTo>
                  <a:lnTo>
                    <a:pt x="3" y="36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0"/>
                  </a:lnTo>
                  <a:lnTo>
                    <a:pt x="2" y="41"/>
                  </a:lnTo>
                  <a:lnTo>
                    <a:pt x="3" y="41"/>
                  </a:lnTo>
                  <a:lnTo>
                    <a:pt x="6" y="41"/>
                  </a:lnTo>
                  <a:lnTo>
                    <a:pt x="7" y="39"/>
                  </a:lnTo>
                  <a:lnTo>
                    <a:pt x="8" y="35"/>
                  </a:lnTo>
                  <a:lnTo>
                    <a:pt x="8" y="27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7" y="7"/>
                  </a:lnTo>
                  <a:lnTo>
                    <a:pt x="8" y="6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7"/>
                  </a:lnTo>
                  <a:lnTo>
                    <a:pt x="25" y="15"/>
                  </a:lnTo>
                  <a:lnTo>
                    <a:pt x="28" y="30"/>
                  </a:lnTo>
                  <a:lnTo>
                    <a:pt x="29" y="31"/>
                  </a:lnTo>
                  <a:lnTo>
                    <a:pt x="31" y="32"/>
                  </a:lnTo>
                  <a:lnTo>
                    <a:pt x="32" y="31"/>
                  </a:lnTo>
                  <a:lnTo>
                    <a:pt x="33" y="30"/>
                  </a:lnTo>
                  <a:lnTo>
                    <a:pt x="29" y="13"/>
                  </a:lnTo>
                  <a:lnTo>
                    <a:pt x="21" y="2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3" name="Freeform 80"/>
            <p:cNvSpPr/>
            <p:nvPr/>
          </p:nvSpPr>
          <p:spPr bwMode="auto">
            <a:xfrm>
              <a:off x="6173788" y="1927225"/>
              <a:ext cx="101600" cy="157163"/>
            </a:xfrm>
            <a:custGeom>
              <a:avLst/>
              <a:gdLst>
                <a:gd name="T0" fmla="*/ 30 w 64"/>
                <a:gd name="T1" fmla="*/ 9 h 99"/>
                <a:gd name="T2" fmla="*/ 21 w 64"/>
                <a:gd name="T3" fmla="*/ 34 h 99"/>
                <a:gd name="T4" fmla="*/ 20 w 64"/>
                <a:gd name="T5" fmla="*/ 53 h 99"/>
                <a:gd name="T6" fmla="*/ 21 w 64"/>
                <a:gd name="T7" fmla="*/ 60 h 99"/>
                <a:gd name="T8" fmla="*/ 25 w 64"/>
                <a:gd name="T9" fmla="*/ 58 h 99"/>
                <a:gd name="T10" fmla="*/ 25 w 64"/>
                <a:gd name="T11" fmla="*/ 53 h 99"/>
                <a:gd name="T12" fmla="*/ 25 w 64"/>
                <a:gd name="T13" fmla="*/ 35 h 99"/>
                <a:gd name="T14" fmla="*/ 34 w 64"/>
                <a:gd name="T15" fmla="*/ 13 h 99"/>
                <a:gd name="T16" fmla="*/ 45 w 64"/>
                <a:gd name="T17" fmla="*/ 5 h 99"/>
                <a:gd name="T18" fmla="*/ 50 w 64"/>
                <a:gd name="T19" fmla="*/ 5 h 99"/>
                <a:gd name="T20" fmla="*/ 56 w 64"/>
                <a:gd name="T21" fmla="*/ 5 h 99"/>
                <a:gd name="T22" fmla="*/ 59 w 64"/>
                <a:gd name="T23" fmla="*/ 9 h 99"/>
                <a:gd name="T24" fmla="*/ 59 w 64"/>
                <a:gd name="T25" fmla="*/ 14 h 99"/>
                <a:gd name="T26" fmla="*/ 55 w 64"/>
                <a:gd name="T27" fmla="*/ 22 h 99"/>
                <a:gd name="T28" fmla="*/ 46 w 64"/>
                <a:gd name="T29" fmla="*/ 44 h 99"/>
                <a:gd name="T30" fmla="*/ 43 w 64"/>
                <a:gd name="T31" fmla="*/ 65 h 99"/>
                <a:gd name="T32" fmla="*/ 38 w 64"/>
                <a:gd name="T33" fmla="*/ 83 h 99"/>
                <a:gd name="T34" fmla="*/ 20 w 64"/>
                <a:gd name="T35" fmla="*/ 95 h 99"/>
                <a:gd name="T36" fmla="*/ 3 w 64"/>
                <a:gd name="T37" fmla="*/ 91 h 99"/>
                <a:gd name="T38" fmla="*/ 0 w 64"/>
                <a:gd name="T39" fmla="*/ 95 h 99"/>
                <a:gd name="T40" fmla="*/ 15 w 64"/>
                <a:gd name="T41" fmla="*/ 99 h 99"/>
                <a:gd name="T42" fmla="*/ 34 w 64"/>
                <a:gd name="T43" fmla="*/ 95 h 99"/>
                <a:gd name="T44" fmla="*/ 47 w 64"/>
                <a:gd name="T45" fmla="*/ 75 h 99"/>
                <a:gd name="T46" fmla="*/ 49 w 64"/>
                <a:gd name="T47" fmla="*/ 62 h 99"/>
                <a:gd name="T48" fmla="*/ 55 w 64"/>
                <a:gd name="T49" fmla="*/ 31 h 99"/>
                <a:gd name="T50" fmla="*/ 62 w 64"/>
                <a:gd name="T51" fmla="*/ 22 h 99"/>
                <a:gd name="T52" fmla="*/ 62 w 64"/>
                <a:gd name="T53" fmla="*/ 20 h 99"/>
                <a:gd name="T54" fmla="*/ 64 w 64"/>
                <a:gd name="T55" fmla="*/ 10 h 99"/>
                <a:gd name="T56" fmla="*/ 62 w 64"/>
                <a:gd name="T57" fmla="*/ 3 h 99"/>
                <a:gd name="T58" fmla="*/ 55 w 64"/>
                <a:gd name="T59" fmla="*/ 0 h 99"/>
                <a:gd name="T60" fmla="*/ 49 w 64"/>
                <a:gd name="T61" fmla="*/ 0 h 99"/>
                <a:gd name="T62" fmla="*/ 42 w 64"/>
                <a:gd name="T6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99">
                  <a:moveTo>
                    <a:pt x="41" y="1"/>
                  </a:moveTo>
                  <a:lnTo>
                    <a:pt x="30" y="9"/>
                  </a:lnTo>
                  <a:lnTo>
                    <a:pt x="24" y="20"/>
                  </a:lnTo>
                  <a:lnTo>
                    <a:pt x="21" y="34"/>
                  </a:lnTo>
                  <a:lnTo>
                    <a:pt x="20" y="45"/>
                  </a:lnTo>
                  <a:lnTo>
                    <a:pt x="20" y="53"/>
                  </a:lnTo>
                  <a:lnTo>
                    <a:pt x="21" y="57"/>
                  </a:lnTo>
                  <a:lnTo>
                    <a:pt x="21" y="60"/>
                  </a:lnTo>
                  <a:lnTo>
                    <a:pt x="24" y="60"/>
                  </a:lnTo>
                  <a:lnTo>
                    <a:pt x="25" y="58"/>
                  </a:lnTo>
                  <a:lnTo>
                    <a:pt x="25" y="57"/>
                  </a:lnTo>
                  <a:lnTo>
                    <a:pt x="25" y="53"/>
                  </a:lnTo>
                  <a:lnTo>
                    <a:pt x="25" y="45"/>
                  </a:lnTo>
                  <a:lnTo>
                    <a:pt x="25" y="35"/>
                  </a:lnTo>
                  <a:lnTo>
                    <a:pt x="28" y="23"/>
                  </a:lnTo>
                  <a:lnTo>
                    <a:pt x="34" y="13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7" y="5"/>
                  </a:lnTo>
                  <a:lnTo>
                    <a:pt x="50" y="5"/>
                  </a:lnTo>
                  <a:lnTo>
                    <a:pt x="54" y="5"/>
                  </a:lnTo>
                  <a:lnTo>
                    <a:pt x="56" y="5"/>
                  </a:lnTo>
                  <a:lnTo>
                    <a:pt x="58" y="6"/>
                  </a:lnTo>
                  <a:lnTo>
                    <a:pt x="59" y="9"/>
                  </a:lnTo>
                  <a:lnTo>
                    <a:pt x="59" y="11"/>
                  </a:lnTo>
                  <a:lnTo>
                    <a:pt x="59" y="14"/>
                  </a:lnTo>
                  <a:lnTo>
                    <a:pt x="58" y="18"/>
                  </a:lnTo>
                  <a:lnTo>
                    <a:pt x="55" y="22"/>
                  </a:lnTo>
                  <a:lnTo>
                    <a:pt x="50" y="31"/>
                  </a:lnTo>
                  <a:lnTo>
                    <a:pt x="46" y="44"/>
                  </a:lnTo>
                  <a:lnTo>
                    <a:pt x="43" y="62"/>
                  </a:lnTo>
                  <a:lnTo>
                    <a:pt x="43" y="65"/>
                  </a:lnTo>
                  <a:lnTo>
                    <a:pt x="42" y="74"/>
                  </a:lnTo>
                  <a:lnTo>
                    <a:pt x="38" y="83"/>
                  </a:lnTo>
                  <a:lnTo>
                    <a:pt x="32" y="91"/>
                  </a:lnTo>
                  <a:lnTo>
                    <a:pt x="20" y="95"/>
                  </a:lnTo>
                  <a:lnTo>
                    <a:pt x="4" y="91"/>
                  </a:lnTo>
                  <a:lnTo>
                    <a:pt x="3" y="91"/>
                  </a:lnTo>
                  <a:lnTo>
                    <a:pt x="1" y="92"/>
                  </a:lnTo>
                  <a:lnTo>
                    <a:pt x="0" y="95"/>
                  </a:lnTo>
                  <a:lnTo>
                    <a:pt x="1" y="96"/>
                  </a:lnTo>
                  <a:lnTo>
                    <a:pt x="15" y="99"/>
                  </a:lnTo>
                  <a:lnTo>
                    <a:pt x="25" y="99"/>
                  </a:lnTo>
                  <a:lnTo>
                    <a:pt x="34" y="95"/>
                  </a:lnTo>
                  <a:lnTo>
                    <a:pt x="42" y="86"/>
                  </a:lnTo>
                  <a:lnTo>
                    <a:pt x="47" y="75"/>
                  </a:lnTo>
                  <a:lnTo>
                    <a:pt x="49" y="66"/>
                  </a:lnTo>
                  <a:lnTo>
                    <a:pt x="49" y="62"/>
                  </a:lnTo>
                  <a:lnTo>
                    <a:pt x="51" y="44"/>
                  </a:lnTo>
                  <a:lnTo>
                    <a:pt x="55" y="31"/>
                  </a:lnTo>
                  <a:lnTo>
                    <a:pt x="59" y="24"/>
                  </a:lnTo>
                  <a:lnTo>
                    <a:pt x="62" y="22"/>
                  </a:lnTo>
                  <a:lnTo>
                    <a:pt x="62" y="20"/>
                  </a:lnTo>
                  <a:lnTo>
                    <a:pt x="62" y="20"/>
                  </a:lnTo>
                  <a:lnTo>
                    <a:pt x="64" y="15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2" y="3"/>
                  </a:lnTo>
                  <a:lnTo>
                    <a:pt x="59" y="1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4" name="Freeform 81"/>
            <p:cNvSpPr/>
            <p:nvPr/>
          </p:nvSpPr>
          <p:spPr bwMode="auto">
            <a:xfrm>
              <a:off x="6065838" y="2032000"/>
              <a:ext cx="34925" cy="168275"/>
            </a:xfrm>
            <a:custGeom>
              <a:avLst/>
              <a:gdLst>
                <a:gd name="T0" fmla="*/ 3 w 22"/>
                <a:gd name="T1" fmla="*/ 0 h 106"/>
                <a:gd name="T2" fmla="*/ 1 w 22"/>
                <a:gd name="T3" fmla="*/ 0 h 106"/>
                <a:gd name="T4" fmla="*/ 0 w 22"/>
                <a:gd name="T5" fmla="*/ 3 h 106"/>
                <a:gd name="T6" fmla="*/ 0 w 22"/>
                <a:gd name="T7" fmla="*/ 7 h 106"/>
                <a:gd name="T8" fmla="*/ 1 w 22"/>
                <a:gd name="T9" fmla="*/ 19 h 106"/>
                <a:gd name="T10" fmla="*/ 4 w 22"/>
                <a:gd name="T11" fmla="*/ 34 h 106"/>
                <a:gd name="T12" fmla="*/ 8 w 22"/>
                <a:gd name="T13" fmla="*/ 53 h 106"/>
                <a:gd name="T14" fmla="*/ 9 w 22"/>
                <a:gd name="T15" fmla="*/ 55 h 106"/>
                <a:gd name="T16" fmla="*/ 13 w 22"/>
                <a:gd name="T17" fmla="*/ 63 h 106"/>
                <a:gd name="T18" fmla="*/ 16 w 22"/>
                <a:gd name="T19" fmla="*/ 72 h 106"/>
                <a:gd name="T20" fmla="*/ 17 w 22"/>
                <a:gd name="T21" fmla="*/ 83 h 106"/>
                <a:gd name="T22" fmla="*/ 16 w 22"/>
                <a:gd name="T23" fmla="*/ 93 h 106"/>
                <a:gd name="T24" fmla="*/ 10 w 22"/>
                <a:gd name="T25" fmla="*/ 102 h 106"/>
                <a:gd name="T26" fmla="*/ 10 w 22"/>
                <a:gd name="T27" fmla="*/ 104 h 106"/>
                <a:gd name="T28" fmla="*/ 10 w 22"/>
                <a:gd name="T29" fmla="*/ 106 h 106"/>
                <a:gd name="T30" fmla="*/ 12 w 22"/>
                <a:gd name="T31" fmla="*/ 106 h 106"/>
                <a:gd name="T32" fmla="*/ 14 w 22"/>
                <a:gd name="T33" fmla="*/ 106 h 106"/>
                <a:gd name="T34" fmla="*/ 21 w 22"/>
                <a:gd name="T35" fmla="*/ 96 h 106"/>
                <a:gd name="T36" fmla="*/ 22 w 22"/>
                <a:gd name="T37" fmla="*/ 84 h 106"/>
                <a:gd name="T38" fmla="*/ 21 w 22"/>
                <a:gd name="T39" fmla="*/ 72 h 106"/>
                <a:gd name="T40" fmla="*/ 17 w 22"/>
                <a:gd name="T41" fmla="*/ 62 h 106"/>
                <a:gd name="T42" fmla="*/ 14 w 22"/>
                <a:gd name="T43" fmla="*/ 54 h 106"/>
                <a:gd name="T44" fmla="*/ 13 w 22"/>
                <a:gd name="T45" fmla="*/ 51 h 106"/>
                <a:gd name="T46" fmla="*/ 8 w 22"/>
                <a:gd name="T47" fmla="*/ 33 h 106"/>
                <a:gd name="T48" fmla="*/ 7 w 22"/>
                <a:gd name="T49" fmla="*/ 17 h 106"/>
                <a:gd name="T50" fmla="*/ 5 w 22"/>
                <a:gd name="T51" fmla="*/ 7 h 106"/>
                <a:gd name="T52" fmla="*/ 5 w 22"/>
                <a:gd name="T53" fmla="*/ 3 h 106"/>
                <a:gd name="T54" fmla="*/ 4 w 22"/>
                <a:gd name="T55" fmla="*/ 0 h 106"/>
                <a:gd name="T56" fmla="*/ 3 w 22"/>
                <a:gd name="T5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06">
                  <a:moveTo>
                    <a:pt x="3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1" y="19"/>
                  </a:lnTo>
                  <a:lnTo>
                    <a:pt x="4" y="34"/>
                  </a:lnTo>
                  <a:lnTo>
                    <a:pt x="8" y="53"/>
                  </a:lnTo>
                  <a:lnTo>
                    <a:pt x="9" y="55"/>
                  </a:lnTo>
                  <a:lnTo>
                    <a:pt x="13" y="63"/>
                  </a:lnTo>
                  <a:lnTo>
                    <a:pt x="16" y="72"/>
                  </a:lnTo>
                  <a:lnTo>
                    <a:pt x="17" y="83"/>
                  </a:lnTo>
                  <a:lnTo>
                    <a:pt x="16" y="93"/>
                  </a:lnTo>
                  <a:lnTo>
                    <a:pt x="10" y="102"/>
                  </a:lnTo>
                  <a:lnTo>
                    <a:pt x="10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4" y="106"/>
                  </a:lnTo>
                  <a:lnTo>
                    <a:pt x="21" y="96"/>
                  </a:lnTo>
                  <a:lnTo>
                    <a:pt x="22" y="84"/>
                  </a:lnTo>
                  <a:lnTo>
                    <a:pt x="21" y="72"/>
                  </a:lnTo>
                  <a:lnTo>
                    <a:pt x="17" y="62"/>
                  </a:lnTo>
                  <a:lnTo>
                    <a:pt x="14" y="54"/>
                  </a:lnTo>
                  <a:lnTo>
                    <a:pt x="13" y="51"/>
                  </a:lnTo>
                  <a:lnTo>
                    <a:pt x="8" y="33"/>
                  </a:lnTo>
                  <a:lnTo>
                    <a:pt x="7" y="17"/>
                  </a:lnTo>
                  <a:lnTo>
                    <a:pt x="5" y="7"/>
                  </a:lnTo>
                  <a:lnTo>
                    <a:pt x="5" y="3"/>
                  </a:lnTo>
                  <a:lnTo>
                    <a:pt x="4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5" name="Freeform 82"/>
            <p:cNvSpPr/>
            <p:nvPr/>
          </p:nvSpPr>
          <p:spPr bwMode="auto">
            <a:xfrm>
              <a:off x="6100763" y="2052638"/>
              <a:ext cx="33338" cy="177800"/>
            </a:xfrm>
            <a:custGeom>
              <a:avLst/>
              <a:gdLst>
                <a:gd name="T0" fmla="*/ 3 w 21"/>
                <a:gd name="T1" fmla="*/ 2 h 112"/>
                <a:gd name="T2" fmla="*/ 2 w 21"/>
                <a:gd name="T3" fmla="*/ 6 h 112"/>
                <a:gd name="T4" fmla="*/ 3 w 21"/>
                <a:gd name="T5" fmla="*/ 15 h 112"/>
                <a:gd name="T6" fmla="*/ 6 w 21"/>
                <a:gd name="T7" fmla="*/ 29 h 112"/>
                <a:gd name="T8" fmla="*/ 11 w 21"/>
                <a:gd name="T9" fmla="*/ 46 h 112"/>
                <a:gd name="T10" fmla="*/ 11 w 21"/>
                <a:gd name="T11" fmla="*/ 49 h 112"/>
                <a:gd name="T12" fmla="*/ 13 w 21"/>
                <a:gd name="T13" fmla="*/ 54 h 112"/>
                <a:gd name="T14" fmla="*/ 16 w 21"/>
                <a:gd name="T15" fmla="*/ 63 h 112"/>
                <a:gd name="T16" fmla="*/ 16 w 21"/>
                <a:gd name="T17" fmla="*/ 75 h 112"/>
                <a:gd name="T18" fmla="*/ 15 w 21"/>
                <a:gd name="T19" fmla="*/ 87 h 112"/>
                <a:gd name="T20" fmla="*/ 11 w 21"/>
                <a:gd name="T21" fmla="*/ 97 h 112"/>
                <a:gd name="T22" fmla="*/ 2 w 21"/>
                <a:gd name="T23" fmla="*/ 108 h 112"/>
                <a:gd name="T24" fmla="*/ 0 w 21"/>
                <a:gd name="T25" fmla="*/ 109 h 112"/>
                <a:gd name="T26" fmla="*/ 0 w 21"/>
                <a:gd name="T27" fmla="*/ 109 h 112"/>
                <a:gd name="T28" fmla="*/ 0 w 21"/>
                <a:gd name="T29" fmla="*/ 110 h 112"/>
                <a:gd name="T30" fmla="*/ 2 w 21"/>
                <a:gd name="T31" fmla="*/ 112 h 112"/>
                <a:gd name="T32" fmla="*/ 4 w 21"/>
                <a:gd name="T33" fmla="*/ 112 h 112"/>
                <a:gd name="T34" fmla="*/ 15 w 21"/>
                <a:gd name="T35" fmla="*/ 101 h 112"/>
                <a:gd name="T36" fmla="*/ 20 w 21"/>
                <a:gd name="T37" fmla="*/ 88 h 112"/>
                <a:gd name="T38" fmla="*/ 21 w 21"/>
                <a:gd name="T39" fmla="*/ 75 h 112"/>
                <a:gd name="T40" fmla="*/ 20 w 21"/>
                <a:gd name="T41" fmla="*/ 63 h 112"/>
                <a:gd name="T42" fmla="*/ 19 w 21"/>
                <a:gd name="T43" fmla="*/ 53 h 112"/>
                <a:gd name="T44" fmla="*/ 16 w 21"/>
                <a:gd name="T45" fmla="*/ 46 h 112"/>
                <a:gd name="T46" fmla="*/ 15 w 21"/>
                <a:gd name="T47" fmla="*/ 44 h 112"/>
                <a:gd name="T48" fmla="*/ 9 w 21"/>
                <a:gd name="T49" fmla="*/ 28 h 112"/>
                <a:gd name="T50" fmla="*/ 8 w 21"/>
                <a:gd name="T51" fmla="*/ 15 h 112"/>
                <a:gd name="T52" fmla="*/ 7 w 21"/>
                <a:gd name="T53" fmla="*/ 6 h 112"/>
                <a:gd name="T54" fmla="*/ 7 w 21"/>
                <a:gd name="T55" fmla="*/ 3 h 112"/>
                <a:gd name="T56" fmla="*/ 7 w 21"/>
                <a:gd name="T57" fmla="*/ 0 h 112"/>
                <a:gd name="T58" fmla="*/ 6 w 21"/>
                <a:gd name="T59" fmla="*/ 0 h 112"/>
                <a:gd name="T60" fmla="*/ 3 w 21"/>
                <a:gd name="T61" fmla="*/ 0 h 112"/>
                <a:gd name="T62" fmla="*/ 3 w 21"/>
                <a:gd name="T63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112">
                  <a:moveTo>
                    <a:pt x="3" y="2"/>
                  </a:moveTo>
                  <a:lnTo>
                    <a:pt x="2" y="6"/>
                  </a:lnTo>
                  <a:lnTo>
                    <a:pt x="3" y="15"/>
                  </a:lnTo>
                  <a:lnTo>
                    <a:pt x="6" y="29"/>
                  </a:lnTo>
                  <a:lnTo>
                    <a:pt x="11" y="46"/>
                  </a:lnTo>
                  <a:lnTo>
                    <a:pt x="11" y="49"/>
                  </a:lnTo>
                  <a:lnTo>
                    <a:pt x="13" y="54"/>
                  </a:lnTo>
                  <a:lnTo>
                    <a:pt x="16" y="63"/>
                  </a:lnTo>
                  <a:lnTo>
                    <a:pt x="16" y="75"/>
                  </a:lnTo>
                  <a:lnTo>
                    <a:pt x="15" y="87"/>
                  </a:lnTo>
                  <a:lnTo>
                    <a:pt x="11" y="97"/>
                  </a:lnTo>
                  <a:lnTo>
                    <a:pt x="2" y="108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4" y="112"/>
                  </a:lnTo>
                  <a:lnTo>
                    <a:pt x="15" y="101"/>
                  </a:lnTo>
                  <a:lnTo>
                    <a:pt x="20" y="88"/>
                  </a:lnTo>
                  <a:lnTo>
                    <a:pt x="21" y="75"/>
                  </a:lnTo>
                  <a:lnTo>
                    <a:pt x="20" y="63"/>
                  </a:lnTo>
                  <a:lnTo>
                    <a:pt x="19" y="53"/>
                  </a:lnTo>
                  <a:lnTo>
                    <a:pt x="16" y="46"/>
                  </a:lnTo>
                  <a:lnTo>
                    <a:pt x="15" y="44"/>
                  </a:lnTo>
                  <a:lnTo>
                    <a:pt x="9" y="28"/>
                  </a:lnTo>
                  <a:lnTo>
                    <a:pt x="8" y="15"/>
                  </a:lnTo>
                  <a:lnTo>
                    <a:pt x="7" y="6"/>
                  </a:lnTo>
                  <a:lnTo>
                    <a:pt x="7" y="3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6" name="Freeform 83"/>
            <p:cNvSpPr/>
            <p:nvPr/>
          </p:nvSpPr>
          <p:spPr bwMode="auto">
            <a:xfrm>
              <a:off x="6119813" y="2124075"/>
              <a:ext cx="28575" cy="9525"/>
            </a:xfrm>
            <a:custGeom>
              <a:avLst/>
              <a:gdLst>
                <a:gd name="T0" fmla="*/ 1 w 18"/>
                <a:gd name="T1" fmla="*/ 0 h 6"/>
                <a:gd name="T2" fmla="*/ 0 w 18"/>
                <a:gd name="T3" fmla="*/ 1 h 6"/>
                <a:gd name="T4" fmla="*/ 0 w 18"/>
                <a:gd name="T5" fmla="*/ 3 h 6"/>
                <a:gd name="T6" fmla="*/ 0 w 18"/>
                <a:gd name="T7" fmla="*/ 5 h 6"/>
                <a:gd name="T8" fmla="*/ 3 w 18"/>
                <a:gd name="T9" fmla="*/ 5 h 6"/>
                <a:gd name="T10" fmla="*/ 5 w 18"/>
                <a:gd name="T11" fmla="*/ 5 h 6"/>
                <a:gd name="T12" fmla="*/ 8 w 18"/>
                <a:gd name="T13" fmla="*/ 5 h 6"/>
                <a:gd name="T14" fmla="*/ 12 w 18"/>
                <a:gd name="T15" fmla="*/ 5 h 6"/>
                <a:gd name="T16" fmla="*/ 14 w 18"/>
                <a:gd name="T17" fmla="*/ 6 h 6"/>
                <a:gd name="T18" fmla="*/ 16 w 18"/>
                <a:gd name="T19" fmla="*/ 6 h 6"/>
                <a:gd name="T20" fmla="*/ 18 w 18"/>
                <a:gd name="T21" fmla="*/ 5 h 6"/>
                <a:gd name="T22" fmla="*/ 18 w 18"/>
                <a:gd name="T23" fmla="*/ 4 h 6"/>
                <a:gd name="T24" fmla="*/ 17 w 18"/>
                <a:gd name="T25" fmla="*/ 3 h 6"/>
                <a:gd name="T26" fmla="*/ 13 w 18"/>
                <a:gd name="T27" fmla="*/ 0 h 6"/>
                <a:gd name="T28" fmla="*/ 9 w 18"/>
                <a:gd name="T29" fmla="*/ 0 h 6"/>
                <a:gd name="T30" fmla="*/ 5 w 18"/>
                <a:gd name="T31" fmla="*/ 0 h 6"/>
                <a:gd name="T32" fmla="*/ 3 w 18"/>
                <a:gd name="T33" fmla="*/ 0 h 6"/>
                <a:gd name="T34" fmla="*/ 1 w 18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6">
                  <a:moveTo>
                    <a:pt x="1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8" y="5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8" y="5"/>
                  </a:lnTo>
                  <a:lnTo>
                    <a:pt x="18" y="4"/>
                  </a:lnTo>
                  <a:lnTo>
                    <a:pt x="17" y="3"/>
                  </a:lnTo>
                  <a:lnTo>
                    <a:pt x="13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7" name="Freeform 84"/>
            <p:cNvSpPr/>
            <p:nvPr/>
          </p:nvSpPr>
          <p:spPr bwMode="auto">
            <a:xfrm>
              <a:off x="6126163" y="2163763"/>
              <a:ext cx="19050" cy="7938"/>
            </a:xfrm>
            <a:custGeom>
              <a:avLst/>
              <a:gdLst>
                <a:gd name="T0" fmla="*/ 0 w 12"/>
                <a:gd name="T1" fmla="*/ 2 h 5"/>
                <a:gd name="T2" fmla="*/ 1 w 12"/>
                <a:gd name="T3" fmla="*/ 4 h 5"/>
                <a:gd name="T4" fmla="*/ 3 w 12"/>
                <a:gd name="T5" fmla="*/ 5 h 5"/>
                <a:gd name="T6" fmla="*/ 9 w 12"/>
                <a:gd name="T7" fmla="*/ 5 h 5"/>
                <a:gd name="T8" fmla="*/ 12 w 12"/>
                <a:gd name="T9" fmla="*/ 5 h 5"/>
                <a:gd name="T10" fmla="*/ 12 w 12"/>
                <a:gd name="T11" fmla="*/ 4 h 5"/>
                <a:gd name="T12" fmla="*/ 12 w 12"/>
                <a:gd name="T13" fmla="*/ 1 h 5"/>
                <a:gd name="T14" fmla="*/ 10 w 12"/>
                <a:gd name="T15" fmla="*/ 0 h 5"/>
                <a:gd name="T16" fmla="*/ 3 w 12"/>
                <a:gd name="T17" fmla="*/ 0 h 5"/>
                <a:gd name="T18" fmla="*/ 1 w 12"/>
                <a:gd name="T19" fmla="*/ 1 h 5"/>
                <a:gd name="T20" fmla="*/ 0 w 12"/>
                <a:gd name="T2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5">
                  <a:moveTo>
                    <a:pt x="0" y="2"/>
                  </a:moveTo>
                  <a:lnTo>
                    <a:pt x="1" y="4"/>
                  </a:lnTo>
                  <a:lnTo>
                    <a:pt x="3" y="5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8" name="Freeform 85"/>
            <p:cNvSpPr>
              <a:spLocks noEditPoints="1"/>
            </p:cNvSpPr>
            <p:nvPr/>
          </p:nvSpPr>
          <p:spPr bwMode="auto">
            <a:xfrm>
              <a:off x="6138863" y="2001838"/>
              <a:ext cx="250825" cy="382588"/>
            </a:xfrm>
            <a:custGeom>
              <a:avLst/>
              <a:gdLst>
                <a:gd name="T0" fmla="*/ 92 w 158"/>
                <a:gd name="T1" fmla="*/ 19 h 241"/>
                <a:gd name="T2" fmla="*/ 85 w 158"/>
                <a:gd name="T3" fmla="*/ 28 h 241"/>
                <a:gd name="T4" fmla="*/ 54 w 158"/>
                <a:gd name="T5" fmla="*/ 53 h 241"/>
                <a:gd name="T6" fmla="*/ 17 w 158"/>
                <a:gd name="T7" fmla="*/ 64 h 241"/>
                <a:gd name="T8" fmla="*/ 0 w 158"/>
                <a:gd name="T9" fmla="*/ 85 h 241"/>
                <a:gd name="T10" fmla="*/ 18 w 158"/>
                <a:gd name="T11" fmla="*/ 132 h 241"/>
                <a:gd name="T12" fmla="*/ 50 w 158"/>
                <a:gd name="T13" fmla="*/ 150 h 241"/>
                <a:gd name="T14" fmla="*/ 73 w 158"/>
                <a:gd name="T15" fmla="*/ 176 h 241"/>
                <a:gd name="T16" fmla="*/ 115 w 158"/>
                <a:gd name="T17" fmla="*/ 230 h 241"/>
                <a:gd name="T18" fmla="*/ 137 w 158"/>
                <a:gd name="T19" fmla="*/ 241 h 241"/>
                <a:gd name="T20" fmla="*/ 153 w 158"/>
                <a:gd name="T21" fmla="*/ 235 h 241"/>
                <a:gd name="T22" fmla="*/ 158 w 158"/>
                <a:gd name="T23" fmla="*/ 224 h 241"/>
                <a:gd name="T24" fmla="*/ 149 w 158"/>
                <a:gd name="T25" fmla="*/ 212 h 241"/>
                <a:gd name="T26" fmla="*/ 134 w 158"/>
                <a:gd name="T27" fmla="*/ 204 h 241"/>
                <a:gd name="T28" fmla="*/ 101 w 158"/>
                <a:gd name="T29" fmla="*/ 165 h 241"/>
                <a:gd name="T30" fmla="*/ 76 w 158"/>
                <a:gd name="T31" fmla="*/ 132 h 241"/>
                <a:gd name="T32" fmla="*/ 54 w 158"/>
                <a:gd name="T33" fmla="*/ 119 h 241"/>
                <a:gd name="T34" fmla="*/ 35 w 158"/>
                <a:gd name="T35" fmla="*/ 104 h 241"/>
                <a:gd name="T36" fmla="*/ 33 w 158"/>
                <a:gd name="T37" fmla="*/ 90 h 241"/>
                <a:gd name="T38" fmla="*/ 43 w 158"/>
                <a:gd name="T39" fmla="*/ 81 h 241"/>
                <a:gd name="T40" fmla="*/ 54 w 158"/>
                <a:gd name="T41" fmla="*/ 78 h 241"/>
                <a:gd name="T42" fmla="*/ 103 w 158"/>
                <a:gd name="T43" fmla="*/ 59 h 241"/>
                <a:gd name="T44" fmla="*/ 117 w 158"/>
                <a:gd name="T45" fmla="*/ 39 h 241"/>
                <a:gd name="T46" fmla="*/ 123 w 158"/>
                <a:gd name="T47" fmla="*/ 32 h 241"/>
                <a:gd name="T48" fmla="*/ 137 w 158"/>
                <a:gd name="T49" fmla="*/ 21 h 241"/>
                <a:gd name="T50" fmla="*/ 136 w 158"/>
                <a:gd name="T51" fmla="*/ 6 h 241"/>
                <a:gd name="T52" fmla="*/ 130 w 158"/>
                <a:gd name="T53" fmla="*/ 2 h 241"/>
                <a:gd name="T54" fmla="*/ 122 w 158"/>
                <a:gd name="T55" fmla="*/ 5 h 241"/>
                <a:gd name="T56" fmla="*/ 134 w 158"/>
                <a:gd name="T57" fmla="*/ 11 h 241"/>
                <a:gd name="T58" fmla="*/ 127 w 158"/>
                <a:gd name="T59" fmla="*/ 26 h 241"/>
                <a:gd name="T60" fmla="*/ 115 w 158"/>
                <a:gd name="T61" fmla="*/ 32 h 241"/>
                <a:gd name="T62" fmla="*/ 103 w 158"/>
                <a:gd name="T63" fmla="*/ 51 h 241"/>
                <a:gd name="T64" fmla="*/ 52 w 158"/>
                <a:gd name="T65" fmla="*/ 73 h 241"/>
                <a:gd name="T66" fmla="*/ 30 w 158"/>
                <a:gd name="T67" fmla="*/ 85 h 241"/>
                <a:gd name="T68" fmla="*/ 29 w 158"/>
                <a:gd name="T69" fmla="*/ 100 h 241"/>
                <a:gd name="T70" fmla="*/ 52 w 158"/>
                <a:gd name="T71" fmla="*/ 123 h 241"/>
                <a:gd name="T72" fmla="*/ 72 w 158"/>
                <a:gd name="T73" fmla="*/ 136 h 241"/>
                <a:gd name="T74" fmla="*/ 97 w 158"/>
                <a:gd name="T75" fmla="*/ 169 h 241"/>
                <a:gd name="T76" fmla="*/ 131 w 158"/>
                <a:gd name="T77" fmla="*/ 208 h 241"/>
                <a:gd name="T78" fmla="*/ 148 w 158"/>
                <a:gd name="T79" fmla="*/ 217 h 241"/>
                <a:gd name="T80" fmla="*/ 152 w 158"/>
                <a:gd name="T81" fmla="*/ 227 h 241"/>
                <a:gd name="T82" fmla="*/ 141 w 158"/>
                <a:gd name="T83" fmla="*/ 235 h 241"/>
                <a:gd name="T84" fmla="*/ 118 w 158"/>
                <a:gd name="T85" fmla="*/ 226 h 241"/>
                <a:gd name="T86" fmla="*/ 77 w 158"/>
                <a:gd name="T87" fmla="*/ 175 h 241"/>
                <a:gd name="T88" fmla="*/ 52 w 158"/>
                <a:gd name="T89" fmla="*/ 146 h 241"/>
                <a:gd name="T90" fmla="*/ 21 w 158"/>
                <a:gd name="T91" fmla="*/ 128 h 241"/>
                <a:gd name="T92" fmla="*/ 4 w 158"/>
                <a:gd name="T93" fmla="*/ 86 h 241"/>
                <a:gd name="T94" fmla="*/ 20 w 158"/>
                <a:gd name="T95" fmla="*/ 68 h 241"/>
                <a:gd name="T96" fmla="*/ 56 w 158"/>
                <a:gd name="T97" fmla="*/ 59 h 241"/>
                <a:gd name="T98" fmla="*/ 90 w 158"/>
                <a:gd name="T99" fmla="*/ 30 h 241"/>
                <a:gd name="T100" fmla="*/ 101 w 158"/>
                <a:gd name="T101" fmla="*/ 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8" h="241">
                  <a:moveTo>
                    <a:pt x="117" y="1"/>
                  </a:moveTo>
                  <a:lnTo>
                    <a:pt x="106" y="5"/>
                  </a:lnTo>
                  <a:lnTo>
                    <a:pt x="98" y="11"/>
                  </a:lnTo>
                  <a:lnTo>
                    <a:pt x="92" y="19"/>
                  </a:lnTo>
                  <a:lnTo>
                    <a:pt x="86" y="25"/>
                  </a:lnTo>
                  <a:lnTo>
                    <a:pt x="85" y="27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0" y="38"/>
                  </a:lnTo>
                  <a:lnTo>
                    <a:pt x="72" y="45"/>
                  </a:lnTo>
                  <a:lnTo>
                    <a:pt x="63" y="51"/>
                  </a:lnTo>
                  <a:lnTo>
                    <a:pt x="54" y="53"/>
                  </a:lnTo>
                  <a:lnTo>
                    <a:pt x="47" y="55"/>
                  </a:lnTo>
                  <a:lnTo>
                    <a:pt x="44" y="56"/>
                  </a:lnTo>
                  <a:lnTo>
                    <a:pt x="29" y="59"/>
                  </a:lnTo>
                  <a:lnTo>
                    <a:pt x="17" y="64"/>
                  </a:lnTo>
                  <a:lnTo>
                    <a:pt x="9" y="72"/>
                  </a:lnTo>
                  <a:lnTo>
                    <a:pt x="4" y="78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102"/>
                  </a:lnTo>
                  <a:lnTo>
                    <a:pt x="4" y="115"/>
                  </a:lnTo>
                  <a:lnTo>
                    <a:pt x="10" y="125"/>
                  </a:lnTo>
                  <a:lnTo>
                    <a:pt x="18" y="132"/>
                  </a:lnTo>
                  <a:lnTo>
                    <a:pt x="25" y="137"/>
                  </a:lnTo>
                  <a:lnTo>
                    <a:pt x="30" y="140"/>
                  </a:lnTo>
                  <a:lnTo>
                    <a:pt x="33" y="141"/>
                  </a:lnTo>
                  <a:lnTo>
                    <a:pt x="50" y="150"/>
                  </a:lnTo>
                  <a:lnTo>
                    <a:pt x="61" y="161"/>
                  </a:lnTo>
                  <a:lnTo>
                    <a:pt x="68" y="169"/>
                  </a:lnTo>
                  <a:lnTo>
                    <a:pt x="72" y="175"/>
                  </a:lnTo>
                  <a:lnTo>
                    <a:pt x="73" y="176"/>
                  </a:lnTo>
                  <a:lnTo>
                    <a:pt x="85" y="197"/>
                  </a:lnTo>
                  <a:lnTo>
                    <a:pt x="97" y="213"/>
                  </a:lnTo>
                  <a:lnTo>
                    <a:pt x="107" y="224"/>
                  </a:lnTo>
                  <a:lnTo>
                    <a:pt x="115" y="230"/>
                  </a:lnTo>
                  <a:lnTo>
                    <a:pt x="119" y="231"/>
                  </a:lnTo>
                  <a:lnTo>
                    <a:pt x="123" y="234"/>
                  </a:lnTo>
                  <a:lnTo>
                    <a:pt x="131" y="238"/>
                  </a:lnTo>
                  <a:lnTo>
                    <a:pt x="137" y="241"/>
                  </a:lnTo>
                  <a:lnTo>
                    <a:pt x="144" y="241"/>
                  </a:lnTo>
                  <a:lnTo>
                    <a:pt x="148" y="239"/>
                  </a:lnTo>
                  <a:lnTo>
                    <a:pt x="151" y="237"/>
                  </a:lnTo>
                  <a:lnTo>
                    <a:pt x="153" y="235"/>
                  </a:lnTo>
                  <a:lnTo>
                    <a:pt x="155" y="234"/>
                  </a:lnTo>
                  <a:lnTo>
                    <a:pt x="156" y="233"/>
                  </a:lnTo>
                  <a:lnTo>
                    <a:pt x="157" y="227"/>
                  </a:lnTo>
                  <a:lnTo>
                    <a:pt x="158" y="224"/>
                  </a:lnTo>
                  <a:lnTo>
                    <a:pt x="157" y="220"/>
                  </a:lnTo>
                  <a:lnTo>
                    <a:pt x="155" y="216"/>
                  </a:lnTo>
                  <a:lnTo>
                    <a:pt x="153" y="213"/>
                  </a:lnTo>
                  <a:lnTo>
                    <a:pt x="149" y="212"/>
                  </a:lnTo>
                  <a:lnTo>
                    <a:pt x="147" y="210"/>
                  </a:lnTo>
                  <a:lnTo>
                    <a:pt x="145" y="209"/>
                  </a:lnTo>
                  <a:lnTo>
                    <a:pt x="144" y="209"/>
                  </a:lnTo>
                  <a:lnTo>
                    <a:pt x="134" y="204"/>
                  </a:lnTo>
                  <a:lnTo>
                    <a:pt x="123" y="195"/>
                  </a:lnTo>
                  <a:lnTo>
                    <a:pt x="114" y="184"/>
                  </a:lnTo>
                  <a:lnTo>
                    <a:pt x="106" y="174"/>
                  </a:lnTo>
                  <a:lnTo>
                    <a:pt x="101" y="165"/>
                  </a:lnTo>
                  <a:lnTo>
                    <a:pt x="97" y="158"/>
                  </a:lnTo>
                  <a:lnTo>
                    <a:pt x="96" y="155"/>
                  </a:lnTo>
                  <a:lnTo>
                    <a:pt x="86" y="142"/>
                  </a:lnTo>
                  <a:lnTo>
                    <a:pt x="76" y="132"/>
                  </a:lnTo>
                  <a:lnTo>
                    <a:pt x="65" y="124"/>
                  </a:lnTo>
                  <a:lnTo>
                    <a:pt x="58" y="120"/>
                  </a:lnTo>
                  <a:lnTo>
                    <a:pt x="54" y="119"/>
                  </a:lnTo>
                  <a:lnTo>
                    <a:pt x="54" y="119"/>
                  </a:lnTo>
                  <a:lnTo>
                    <a:pt x="54" y="119"/>
                  </a:lnTo>
                  <a:lnTo>
                    <a:pt x="46" y="115"/>
                  </a:lnTo>
                  <a:lnTo>
                    <a:pt x="39" y="110"/>
                  </a:lnTo>
                  <a:lnTo>
                    <a:pt x="35" y="104"/>
                  </a:lnTo>
                  <a:lnTo>
                    <a:pt x="34" y="99"/>
                  </a:lnTo>
                  <a:lnTo>
                    <a:pt x="34" y="97"/>
                  </a:lnTo>
                  <a:lnTo>
                    <a:pt x="33" y="94"/>
                  </a:lnTo>
                  <a:lnTo>
                    <a:pt x="33" y="90"/>
                  </a:lnTo>
                  <a:lnTo>
                    <a:pt x="34" y="87"/>
                  </a:lnTo>
                  <a:lnTo>
                    <a:pt x="37" y="8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7" y="80"/>
                  </a:lnTo>
                  <a:lnTo>
                    <a:pt x="50" y="78"/>
                  </a:lnTo>
                  <a:lnTo>
                    <a:pt x="52" y="78"/>
                  </a:lnTo>
                  <a:lnTo>
                    <a:pt x="54" y="78"/>
                  </a:lnTo>
                  <a:lnTo>
                    <a:pt x="71" y="76"/>
                  </a:lnTo>
                  <a:lnTo>
                    <a:pt x="85" y="70"/>
                  </a:lnTo>
                  <a:lnTo>
                    <a:pt x="96" y="64"/>
                  </a:lnTo>
                  <a:lnTo>
                    <a:pt x="103" y="59"/>
                  </a:lnTo>
                  <a:lnTo>
                    <a:pt x="107" y="53"/>
                  </a:lnTo>
                  <a:lnTo>
                    <a:pt x="110" y="51"/>
                  </a:lnTo>
                  <a:lnTo>
                    <a:pt x="113" y="44"/>
                  </a:lnTo>
                  <a:lnTo>
                    <a:pt x="117" y="39"/>
                  </a:lnTo>
                  <a:lnTo>
                    <a:pt x="119" y="36"/>
                  </a:lnTo>
                  <a:lnTo>
                    <a:pt x="120" y="34"/>
                  </a:lnTo>
                  <a:lnTo>
                    <a:pt x="123" y="32"/>
                  </a:lnTo>
                  <a:lnTo>
                    <a:pt x="123" y="32"/>
                  </a:lnTo>
                  <a:lnTo>
                    <a:pt x="128" y="30"/>
                  </a:lnTo>
                  <a:lnTo>
                    <a:pt x="132" y="27"/>
                  </a:lnTo>
                  <a:lnTo>
                    <a:pt x="135" y="25"/>
                  </a:lnTo>
                  <a:lnTo>
                    <a:pt x="137" y="21"/>
                  </a:lnTo>
                  <a:lnTo>
                    <a:pt x="139" y="17"/>
                  </a:lnTo>
                  <a:lnTo>
                    <a:pt x="139" y="13"/>
                  </a:lnTo>
                  <a:lnTo>
                    <a:pt x="137" y="9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36" y="5"/>
                  </a:lnTo>
                  <a:lnTo>
                    <a:pt x="136" y="5"/>
                  </a:lnTo>
                  <a:lnTo>
                    <a:pt x="130" y="2"/>
                  </a:lnTo>
                  <a:lnTo>
                    <a:pt x="123" y="0"/>
                  </a:lnTo>
                  <a:lnTo>
                    <a:pt x="117" y="1"/>
                  </a:lnTo>
                  <a:close/>
                  <a:moveTo>
                    <a:pt x="117" y="5"/>
                  </a:moveTo>
                  <a:lnTo>
                    <a:pt x="122" y="5"/>
                  </a:lnTo>
                  <a:lnTo>
                    <a:pt x="127" y="6"/>
                  </a:lnTo>
                  <a:lnTo>
                    <a:pt x="132" y="9"/>
                  </a:lnTo>
                  <a:lnTo>
                    <a:pt x="132" y="10"/>
                  </a:lnTo>
                  <a:lnTo>
                    <a:pt x="134" y="11"/>
                  </a:lnTo>
                  <a:lnTo>
                    <a:pt x="134" y="14"/>
                  </a:lnTo>
                  <a:lnTo>
                    <a:pt x="132" y="19"/>
                  </a:lnTo>
                  <a:lnTo>
                    <a:pt x="131" y="22"/>
                  </a:lnTo>
                  <a:lnTo>
                    <a:pt x="127" y="26"/>
                  </a:lnTo>
                  <a:lnTo>
                    <a:pt x="122" y="28"/>
                  </a:lnTo>
                  <a:lnTo>
                    <a:pt x="120" y="28"/>
                  </a:lnTo>
                  <a:lnTo>
                    <a:pt x="119" y="30"/>
                  </a:lnTo>
                  <a:lnTo>
                    <a:pt x="115" y="32"/>
                  </a:lnTo>
                  <a:lnTo>
                    <a:pt x="113" y="36"/>
                  </a:lnTo>
                  <a:lnTo>
                    <a:pt x="109" y="42"/>
                  </a:lnTo>
                  <a:lnTo>
                    <a:pt x="105" y="48"/>
                  </a:lnTo>
                  <a:lnTo>
                    <a:pt x="103" y="51"/>
                  </a:lnTo>
                  <a:lnTo>
                    <a:pt x="97" y="57"/>
                  </a:lnTo>
                  <a:lnTo>
                    <a:pt x="88" y="64"/>
                  </a:lnTo>
                  <a:lnTo>
                    <a:pt x="72" y="70"/>
                  </a:lnTo>
                  <a:lnTo>
                    <a:pt x="52" y="73"/>
                  </a:lnTo>
                  <a:lnTo>
                    <a:pt x="50" y="73"/>
                  </a:lnTo>
                  <a:lnTo>
                    <a:pt x="43" y="76"/>
                  </a:lnTo>
                  <a:lnTo>
                    <a:pt x="35" y="78"/>
                  </a:lnTo>
                  <a:lnTo>
                    <a:pt x="30" y="85"/>
                  </a:lnTo>
                  <a:lnTo>
                    <a:pt x="29" y="89"/>
                  </a:lnTo>
                  <a:lnTo>
                    <a:pt x="27" y="94"/>
                  </a:lnTo>
                  <a:lnTo>
                    <a:pt x="29" y="98"/>
                  </a:lnTo>
                  <a:lnTo>
                    <a:pt x="29" y="100"/>
                  </a:lnTo>
                  <a:lnTo>
                    <a:pt x="31" y="106"/>
                  </a:lnTo>
                  <a:lnTo>
                    <a:pt x="35" y="112"/>
                  </a:lnTo>
                  <a:lnTo>
                    <a:pt x="43" y="119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5" y="124"/>
                  </a:lnTo>
                  <a:lnTo>
                    <a:pt x="63" y="128"/>
                  </a:lnTo>
                  <a:lnTo>
                    <a:pt x="72" y="136"/>
                  </a:lnTo>
                  <a:lnTo>
                    <a:pt x="82" y="145"/>
                  </a:lnTo>
                  <a:lnTo>
                    <a:pt x="90" y="158"/>
                  </a:lnTo>
                  <a:lnTo>
                    <a:pt x="93" y="161"/>
                  </a:lnTo>
                  <a:lnTo>
                    <a:pt x="97" y="169"/>
                  </a:lnTo>
                  <a:lnTo>
                    <a:pt x="102" y="178"/>
                  </a:lnTo>
                  <a:lnTo>
                    <a:pt x="110" y="188"/>
                  </a:lnTo>
                  <a:lnTo>
                    <a:pt x="119" y="199"/>
                  </a:lnTo>
                  <a:lnTo>
                    <a:pt x="131" y="208"/>
                  </a:lnTo>
                  <a:lnTo>
                    <a:pt x="143" y="214"/>
                  </a:lnTo>
                  <a:lnTo>
                    <a:pt x="144" y="214"/>
                  </a:lnTo>
                  <a:lnTo>
                    <a:pt x="145" y="216"/>
                  </a:lnTo>
                  <a:lnTo>
                    <a:pt x="148" y="217"/>
                  </a:lnTo>
                  <a:lnTo>
                    <a:pt x="151" y="218"/>
                  </a:lnTo>
                  <a:lnTo>
                    <a:pt x="153" y="221"/>
                  </a:lnTo>
                  <a:lnTo>
                    <a:pt x="153" y="224"/>
                  </a:lnTo>
                  <a:lnTo>
                    <a:pt x="152" y="227"/>
                  </a:lnTo>
                  <a:lnTo>
                    <a:pt x="151" y="230"/>
                  </a:lnTo>
                  <a:lnTo>
                    <a:pt x="149" y="231"/>
                  </a:lnTo>
                  <a:lnTo>
                    <a:pt x="147" y="234"/>
                  </a:lnTo>
                  <a:lnTo>
                    <a:pt x="141" y="235"/>
                  </a:lnTo>
                  <a:lnTo>
                    <a:pt x="135" y="235"/>
                  </a:lnTo>
                  <a:lnTo>
                    <a:pt x="126" y="230"/>
                  </a:lnTo>
                  <a:lnTo>
                    <a:pt x="120" y="227"/>
                  </a:lnTo>
                  <a:lnTo>
                    <a:pt x="118" y="226"/>
                  </a:lnTo>
                  <a:lnTo>
                    <a:pt x="111" y="220"/>
                  </a:lnTo>
                  <a:lnTo>
                    <a:pt x="101" y="210"/>
                  </a:lnTo>
                  <a:lnTo>
                    <a:pt x="89" y="195"/>
                  </a:lnTo>
                  <a:lnTo>
                    <a:pt x="77" y="175"/>
                  </a:lnTo>
                  <a:lnTo>
                    <a:pt x="76" y="172"/>
                  </a:lnTo>
                  <a:lnTo>
                    <a:pt x="72" y="166"/>
                  </a:lnTo>
                  <a:lnTo>
                    <a:pt x="65" y="157"/>
                  </a:lnTo>
                  <a:lnTo>
                    <a:pt x="52" y="146"/>
                  </a:lnTo>
                  <a:lnTo>
                    <a:pt x="34" y="136"/>
                  </a:lnTo>
                  <a:lnTo>
                    <a:pt x="31" y="136"/>
                  </a:lnTo>
                  <a:lnTo>
                    <a:pt x="27" y="133"/>
                  </a:lnTo>
                  <a:lnTo>
                    <a:pt x="21" y="128"/>
                  </a:lnTo>
                  <a:lnTo>
                    <a:pt x="13" y="121"/>
                  </a:lnTo>
                  <a:lnTo>
                    <a:pt x="8" y="112"/>
                  </a:lnTo>
                  <a:lnTo>
                    <a:pt x="4" y="100"/>
                  </a:lnTo>
                  <a:lnTo>
                    <a:pt x="4" y="86"/>
                  </a:lnTo>
                  <a:lnTo>
                    <a:pt x="5" y="85"/>
                  </a:lnTo>
                  <a:lnTo>
                    <a:pt x="8" y="80"/>
                  </a:lnTo>
                  <a:lnTo>
                    <a:pt x="12" y="74"/>
                  </a:lnTo>
                  <a:lnTo>
                    <a:pt x="20" y="68"/>
                  </a:lnTo>
                  <a:lnTo>
                    <a:pt x="30" y="62"/>
                  </a:lnTo>
                  <a:lnTo>
                    <a:pt x="44" y="60"/>
                  </a:lnTo>
                  <a:lnTo>
                    <a:pt x="48" y="60"/>
                  </a:lnTo>
                  <a:lnTo>
                    <a:pt x="56" y="59"/>
                  </a:lnTo>
                  <a:lnTo>
                    <a:pt x="65" y="55"/>
                  </a:lnTo>
                  <a:lnTo>
                    <a:pt x="76" y="49"/>
                  </a:lnTo>
                  <a:lnTo>
                    <a:pt x="84" y="40"/>
                  </a:lnTo>
                  <a:lnTo>
                    <a:pt x="90" y="30"/>
                  </a:lnTo>
                  <a:lnTo>
                    <a:pt x="89" y="30"/>
                  </a:lnTo>
                  <a:lnTo>
                    <a:pt x="92" y="27"/>
                  </a:lnTo>
                  <a:lnTo>
                    <a:pt x="96" y="22"/>
                  </a:lnTo>
                  <a:lnTo>
                    <a:pt x="101" y="15"/>
                  </a:lnTo>
                  <a:lnTo>
                    <a:pt x="109" y="9"/>
                  </a:lnTo>
                  <a:lnTo>
                    <a:pt x="11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09" name="Freeform 86"/>
            <p:cNvSpPr/>
            <p:nvPr/>
          </p:nvSpPr>
          <p:spPr bwMode="auto">
            <a:xfrm>
              <a:off x="6234113" y="2100263"/>
              <a:ext cx="127000" cy="117475"/>
            </a:xfrm>
            <a:custGeom>
              <a:avLst/>
              <a:gdLst>
                <a:gd name="T0" fmla="*/ 22 w 80"/>
                <a:gd name="T1" fmla="*/ 36 h 74"/>
                <a:gd name="T2" fmla="*/ 33 w 80"/>
                <a:gd name="T3" fmla="*/ 53 h 74"/>
                <a:gd name="T4" fmla="*/ 41 w 80"/>
                <a:gd name="T5" fmla="*/ 55 h 74"/>
                <a:gd name="T6" fmla="*/ 50 w 80"/>
                <a:gd name="T7" fmla="*/ 54 h 74"/>
                <a:gd name="T8" fmla="*/ 58 w 80"/>
                <a:gd name="T9" fmla="*/ 44 h 74"/>
                <a:gd name="T10" fmla="*/ 59 w 80"/>
                <a:gd name="T11" fmla="*/ 35 h 74"/>
                <a:gd name="T12" fmla="*/ 55 w 80"/>
                <a:gd name="T13" fmla="*/ 28 h 74"/>
                <a:gd name="T14" fmla="*/ 49 w 80"/>
                <a:gd name="T15" fmla="*/ 32 h 74"/>
                <a:gd name="T16" fmla="*/ 45 w 80"/>
                <a:gd name="T17" fmla="*/ 35 h 74"/>
                <a:gd name="T18" fmla="*/ 39 w 80"/>
                <a:gd name="T19" fmla="*/ 35 h 74"/>
                <a:gd name="T20" fmla="*/ 36 w 80"/>
                <a:gd name="T21" fmla="*/ 29 h 74"/>
                <a:gd name="T22" fmla="*/ 37 w 80"/>
                <a:gd name="T23" fmla="*/ 23 h 74"/>
                <a:gd name="T24" fmla="*/ 45 w 80"/>
                <a:gd name="T25" fmla="*/ 12 h 74"/>
                <a:gd name="T26" fmla="*/ 57 w 80"/>
                <a:gd name="T27" fmla="*/ 12 h 74"/>
                <a:gd name="T28" fmla="*/ 63 w 80"/>
                <a:gd name="T29" fmla="*/ 14 h 74"/>
                <a:gd name="T30" fmla="*/ 75 w 80"/>
                <a:gd name="T31" fmla="*/ 45 h 74"/>
                <a:gd name="T32" fmla="*/ 62 w 80"/>
                <a:gd name="T33" fmla="*/ 65 h 74"/>
                <a:gd name="T34" fmla="*/ 33 w 80"/>
                <a:gd name="T35" fmla="*/ 69 h 74"/>
                <a:gd name="T36" fmla="*/ 13 w 80"/>
                <a:gd name="T37" fmla="*/ 58 h 74"/>
                <a:gd name="T38" fmla="*/ 4 w 80"/>
                <a:gd name="T39" fmla="*/ 24 h 74"/>
                <a:gd name="T40" fmla="*/ 5 w 80"/>
                <a:gd name="T41" fmla="*/ 11 h 74"/>
                <a:gd name="T42" fmla="*/ 0 w 80"/>
                <a:gd name="T43" fmla="*/ 12 h 74"/>
                <a:gd name="T44" fmla="*/ 0 w 80"/>
                <a:gd name="T45" fmla="*/ 32 h 74"/>
                <a:gd name="T46" fmla="*/ 12 w 80"/>
                <a:gd name="T47" fmla="*/ 63 h 74"/>
                <a:gd name="T48" fmla="*/ 29 w 80"/>
                <a:gd name="T49" fmla="*/ 72 h 74"/>
                <a:gd name="T50" fmla="*/ 57 w 80"/>
                <a:gd name="T51" fmla="*/ 72 h 74"/>
                <a:gd name="T52" fmla="*/ 76 w 80"/>
                <a:gd name="T53" fmla="*/ 55 h 74"/>
                <a:gd name="T54" fmla="*/ 80 w 80"/>
                <a:gd name="T55" fmla="*/ 31 h 74"/>
                <a:gd name="T56" fmla="*/ 63 w 80"/>
                <a:gd name="T57" fmla="*/ 10 h 74"/>
                <a:gd name="T58" fmla="*/ 43 w 80"/>
                <a:gd name="T59" fmla="*/ 8 h 74"/>
                <a:gd name="T60" fmla="*/ 32 w 80"/>
                <a:gd name="T61" fmla="*/ 21 h 74"/>
                <a:gd name="T62" fmla="*/ 32 w 80"/>
                <a:gd name="T63" fmla="*/ 28 h 74"/>
                <a:gd name="T64" fmla="*/ 34 w 80"/>
                <a:gd name="T65" fmla="*/ 37 h 74"/>
                <a:gd name="T66" fmla="*/ 45 w 80"/>
                <a:gd name="T67" fmla="*/ 40 h 74"/>
                <a:gd name="T68" fmla="*/ 50 w 80"/>
                <a:gd name="T69" fmla="*/ 37 h 74"/>
                <a:gd name="T70" fmla="*/ 54 w 80"/>
                <a:gd name="T71" fmla="*/ 35 h 74"/>
                <a:gd name="T72" fmla="*/ 55 w 80"/>
                <a:gd name="T73" fmla="*/ 38 h 74"/>
                <a:gd name="T74" fmla="*/ 53 w 80"/>
                <a:gd name="T75" fmla="*/ 45 h 74"/>
                <a:gd name="T76" fmla="*/ 46 w 80"/>
                <a:gd name="T77" fmla="*/ 50 h 74"/>
                <a:gd name="T78" fmla="*/ 39 w 80"/>
                <a:gd name="T79" fmla="*/ 50 h 74"/>
                <a:gd name="T80" fmla="*/ 30 w 80"/>
                <a:gd name="T81" fmla="*/ 44 h 74"/>
                <a:gd name="T82" fmla="*/ 32 w 80"/>
                <a:gd name="T83" fmla="*/ 3 h 74"/>
                <a:gd name="T84" fmla="*/ 28 w 80"/>
                <a:gd name="T8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74">
                  <a:moveTo>
                    <a:pt x="26" y="2"/>
                  </a:moveTo>
                  <a:lnTo>
                    <a:pt x="22" y="20"/>
                  </a:lnTo>
                  <a:lnTo>
                    <a:pt x="22" y="36"/>
                  </a:lnTo>
                  <a:lnTo>
                    <a:pt x="26" y="46"/>
                  </a:lnTo>
                  <a:lnTo>
                    <a:pt x="29" y="50"/>
                  </a:lnTo>
                  <a:lnTo>
                    <a:pt x="33" y="53"/>
                  </a:lnTo>
                  <a:lnTo>
                    <a:pt x="36" y="54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2" y="55"/>
                  </a:lnTo>
                  <a:lnTo>
                    <a:pt x="46" y="55"/>
                  </a:lnTo>
                  <a:lnTo>
                    <a:pt x="50" y="54"/>
                  </a:lnTo>
                  <a:lnTo>
                    <a:pt x="54" y="52"/>
                  </a:lnTo>
                  <a:lnTo>
                    <a:pt x="57" y="48"/>
                  </a:lnTo>
                  <a:lnTo>
                    <a:pt x="58" y="44"/>
                  </a:lnTo>
                  <a:lnTo>
                    <a:pt x="59" y="41"/>
                  </a:lnTo>
                  <a:lnTo>
                    <a:pt x="60" y="37"/>
                  </a:lnTo>
                  <a:lnTo>
                    <a:pt x="59" y="35"/>
                  </a:lnTo>
                  <a:lnTo>
                    <a:pt x="59" y="32"/>
                  </a:lnTo>
                  <a:lnTo>
                    <a:pt x="58" y="29"/>
                  </a:lnTo>
                  <a:lnTo>
                    <a:pt x="55" y="28"/>
                  </a:lnTo>
                  <a:lnTo>
                    <a:pt x="53" y="28"/>
                  </a:lnTo>
                  <a:lnTo>
                    <a:pt x="51" y="29"/>
                  </a:lnTo>
                  <a:lnTo>
                    <a:pt x="49" y="32"/>
                  </a:lnTo>
                  <a:lnTo>
                    <a:pt x="49" y="33"/>
                  </a:lnTo>
                  <a:lnTo>
                    <a:pt x="47" y="35"/>
                  </a:lnTo>
                  <a:lnTo>
                    <a:pt x="45" y="35"/>
                  </a:lnTo>
                  <a:lnTo>
                    <a:pt x="43" y="36"/>
                  </a:lnTo>
                  <a:lnTo>
                    <a:pt x="41" y="36"/>
                  </a:lnTo>
                  <a:lnTo>
                    <a:pt x="39" y="35"/>
                  </a:lnTo>
                  <a:lnTo>
                    <a:pt x="38" y="35"/>
                  </a:lnTo>
                  <a:lnTo>
                    <a:pt x="37" y="32"/>
                  </a:lnTo>
                  <a:lnTo>
                    <a:pt x="36" y="29"/>
                  </a:lnTo>
                  <a:lnTo>
                    <a:pt x="36" y="27"/>
                  </a:lnTo>
                  <a:lnTo>
                    <a:pt x="37" y="24"/>
                  </a:lnTo>
                  <a:lnTo>
                    <a:pt x="37" y="23"/>
                  </a:lnTo>
                  <a:lnTo>
                    <a:pt x="38" y="18"/>
                  </a:lnTo>
                  <a:lnTo>
                    <a:pt x="41" y="15"/>
                  </a:lnTo>
                  <a:lnTo>
                    <a:pt x="45" y="12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7" y="12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63" y="14"/>
                  </a:lnTo>
                  <a:lnTo>
                    <a:pt x="72" y="25"/>
                  </a:lnTo>
                  <a:lnTo>
                    <a:pt x="75" y="36"/>
                  </a:lnTo>
                  <a:lnTo>
                    <a:pt x="75" y="45"/>
                  </a:lnTo>
                  <a:lnTo>
                    <a:pt x="72" y="52"/>
                  </a:lnTo>
                  <a:lnTo>
                    <a:pt x="70" y="54"/>
                  </a:lnTo>
                  <a:lnTo>
                    <a:pt x="62" y="65"/>
                  </a:lnTo>
                  <a:lnTo>
                    <a:pt x="53" y="69"/>
                  </a:lnTo>
                  <a:lnTo>
                    <a:pt x="42" y="70"/>
                  </a:lnTo>
                  <a:lnTo>
                    <a:pt x="33" y="69"/>
                  </a:lnTo>
                  <a:lnTo>
                    <a:pt x="26" y="67"/>
                  </a:lnTo>
                  <a:lnTo>
                    <a:pt x="24" y="66"/>
                  </a:lnTo>
                  <a:lnTo>
                    <a:pt x="13" y="58"/>
                  </a:lnTo>
                  <a:lnTo>
                    <a:pt x="8" y="48"/>
                  </a:lnTo>
                  <a:lnTo>
                    <a:pt x="5" y="36"/>
                  </a:lnTo>
                  <a:lnTo>
                    <a:pt x="4" y="24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32"/>
                  </a:lnTo>
                  <a:lnTo>
                    <a:pt x="1" y="42"/>
                  </a:lnTo>
                  <a:lnTo>
                    <a:pt x="5" y="53"/>
                  </a:lnTo>
                  <a:lnTo>
                    <a:pt x="12" y="63"/>
                  </a:lnTo>
                  <a:lnTo>
                    <a:pt x="22" y="70"/>
                  </a:lnTo>
                  <a:lnTo>
                    <a:pt x="24" y="71"/>
                  </a:lnTo>
                  <a:lnTo>
                    <a:pt x="29" y="72"/>
                  </a:lnTo>
                  <a:lnTo>
                    <a:pt x="37" y="74"/>
                  </a:lnTo>
                  <a:lnTo>
                    <a:pt x="47" y="74"/>
                  </a:lnTo>
                  <a:lnTo>
                    <a:pt x="57" y="72"/>
                  </a:lnTo>
                  <a:lnTo>
                    <a:pt x="66" y="67"/>
                  </a:lnTo>
                  <a:lnTo>
                    <a:pt x="75" y="57"/>
                  </a:lnTo>
                  <a:lnTo>
                    <a:pt x="76" y="55"/>
                  </a:lnTo>
                  <a:lnTo>
                    <a:pt x="77" y="49"/>
                  </a:lnTo>
                  <a:lnTo>
                    <a:pt x="80" y="41"/>
                  </a:lnTo>
                  <a:lnTo>
                    <a:pt x="80" y="31"/>
                  </a:lnTo>
                  <a:lnTo>
                    <a:pt x="75" y="20"/>
                  </a:lnTo>
                  <a:lnTo>
                    <a:pt x="66" y="10"/>
                  </a:lnTo>
                  <a:lnTo>
                    <a:pt x="63" y="10"/>
                  </a:lnTo>
                  <a:lnTo>
                    <a:pt x="58" y="7"/>
                  </a:lnTo>
                  <a:lnTo>
                    <a:pt x="50" y="7"/>
                  </a:lnTo>
                  <a:lnTo>
                    <a:pt x="43" y="8"/>
                  </a:lnTo>
                  <a:lnTo>
                    <a:pt x="38" y="11"/>
                  </a:lnTo>
                  <a:lnTo>
                    <a:pt x="34" y="15"/>
                  </a:lnTo>
                  <a:lnTo>
                    <a:pt x="32" y="21"/>
                  </a:lnTo>
                  <a:lnTo>
                    <a:pt x="32" y="23"/>
                  </a:lnTo>
                  <a:lnTo>
                    <a:pt x="32" y="24"/>
                  </a:lnTo>
                  <a:lnTo>
                    <a:pt x="32" y="28"/>
                  </a:lnTo>
                  <a:lnTo>
                    <a:pt x="32" y="31"/>
                  </a:lnTo>
                  <a:lnTo>
                    <a:pt x="32" y="35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1" y="41"/>
                  </a:lnTo>
                  <a:lnTo>
                    <a:pt x="45" y="40"/>
                  </a:lnTo>
                  <a:lnTo>
                    <a:pt x="46" y="40"/>
                  </a:lnTo>
                  <a:lnTo>
                    <a:pt x="49" y="38"/>
                  </a:lnTo>
                  <a:lnTo>
                    <a:pt x="50" y="37"/>
                  </a:lnTo>
                  <a:lnTo>
                    <a:pt x="53" y="36"/>
                  </a:lnTo>
                  <a:lnTo>
                    <a:pt x="54" y="33"/>
                  </a:lnTo>
                  <a:lnTo>
                    <a:pt x="54" y="35"/>
                  </a:lnTo>
                  <a:lnTo>
                    <a:pt x="55" y="36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3" y="45"/>
                  </a:lnTo>
                  <a:lnTo>
                    <a:pt x="51" y="46"/>
                  </a:lnTo>
                  <a:lnTo>
                    <a:pt x="49" y="49"/>
                  </a:lnTo>
                  <a:lnTo>
                    <a:pt x="46" y="50"/>
                  </a:lnTo>
                  <a:lnTo>
                    <a:pt x="42" y="50"/>
                  </a:lnTo>
                  <a:lnTo>
                    <a:pt x="41" y="50"/>
                  </a:lnTo>
                  <a:lnTo>
                    <a:pt x="39" y="50"/>
                  </a:lnTo>
                  <a:lnTo>
                    <a:pt x="36" y="49"/>
                  </a:lnTo>
                  <a:lnTo>
                    <a:pt x="33" y="48"/>
                  </a:lnTo>
                  <a:lnTo>
                    <a:pt x="30" y="44"/>
                  </a:lnTo>
                  <a:lnTo>
                    <a:pt x="26" y="35"/>
                  </a:lnTo>
                  <a:lnTo>
                    <a:pt x="28" y="20"/>
                  </a:lnTo>
                  <a:lnTo>
                    <a:pt x="32" y="3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0" name="Freeform 87"/>
            <p:cNvSpPr/>
            <p:nvPr/>
          </p:nvSpPr>
          <p:spPr bwMode="auto">
            <a:xfrm>
              <a:off x="6167438" y="2243138"/>
              <a:ext cx="95250" cy="101600"/>
            </a:xfrm>
            <a:custGeom>
              <a:avLst/>
              <a:gdLst>
                <a:gd name="T0" fmla="*/ 0 w 60"/>
                <a:gd name="T1" fmla="*/ 27 h 64"/>
                <a:gd name="T2" fmla="*/ 2 w 60"/>
                <a:gd name="T3" fmla="*/ 48 h 64"/>
                <a:gd name="T4" fmla="*/ 9 w 60"/>
                <a:gd name="T5" fmla="*/ 61 h 64"/>
                <a:gd name="T6" fmla="*/ 19 w 60"/>
                <a:gd name="T7" fmla="*/ 64 h 64"/>
                <a:gd name="T8" fmla="*/ 21 w 60"/>
                <a:gd name="T9" fmla="*/ 64 h 64"/>
                <a:gd name="T10" fmla="*/ 28 w 60"/>
                <a:gd name="T11" fmla="*/ 62 h 64"/>
                <a:gd name="T12" fmla="*/ 32 w 60"/>
                <a:gd name="T13" fmla="*/ 56 h 64"/>
                <a:gd name="T14" fmla="*/ 33 w 60"/>
                <a:gd name="T15" fmla="*/ 48 h 64"/>
                <a:gd name="T16" fmla="*/ 32 w 60"/>
                <a:gd name="T17" fmla="*/ 41 h 64"/>
                <a:gd name="T18" fmla="*/ 30 w 60"/>
                <a:gd name="T19" fmla="*/ 37 h 64"/>
                <a:gd name="T20" fmla="*/ 32 w 60"/>
                <a:gd name="T21" fmla="*/ 31 h 64"/>
                <a:gd name="T22" fmla="*/ 36 w 60"/>
                <a:gd name="T23" fmla="*/ 26 h 64"/>
                <a:gd name="T24" fmla="*/ 38 w 60"/>
                <a:gd name="T25" fmla="*/ 24 h 64"/>
                <a:gd name="T26" fmla="*/ 43 w 60"/>
                <a:gd name="T27" fmla="*/ 24 h 64"/>
                <a:gd name="T28" fmla="*/ 51 w 60"/>
                <a:gd name="T29" fmla="*/ 27 h 64"/>
                <a:gd name="T30" fmla="*/ 58 w 60"/>
                <a:gd name="T31" fmla="*/ 32 h 64"/>
                <a:gd name="T32" fmla="*/ 60 w 60"/>
                <a:gd name="T33" fmla="*/ 30 h 64"/>
                <a:gd name="T34" fmla="*/ 49 w 60"/>
                <a:gd name="T35" fmla="*/ 20 h 64"/>
                <a:gd name="T36" fmla="*/ 36 w 60"/>
                <a:gd name="T37" fmla="*/ 20 h 64"/>
                <a:gd name="T38" fmla="*/ 28 w 60"/>
                <a:gd name="T39" fmla="*/ 27 h 64"/>
                <a:gd name="T40" fmla="*/ 25 w 60"/>
                <a:gd name="T41" fmla="*/ 40 h 64"/>
                <a:gd name="T42" fmla="*/ 28 w 60"/>
                <a:gd name="T43" fmla="*/ 48 h 64"/>
                <a:gd name="T44" fmla="*/ 28 w 60"/>
                <a:gd name="T45" fmla="*/ 54 h 64"/>
                <a:gd name="T46" fmla="*/ 24 w 60"/>
                <a:gd name="T47" fmla="*/ 58 h 64"/>
                <a:gd name="T48" fmla="*/ 20 w 60"/>
                <a:gd name="T49" fmla="*/ 58 h 64"/>
                <a:gd name="T50" fmla="*/ 15 w 60"/>
                <a:gd name="T51" fmla="*/ 58 h 64"/>
                <a:gd name="T52" fmla="*/ 9 w 60"/>
                <a:gd name="T53" fmla="*/ 54 h 64"/>
                <a:gd name="T54" fmla="*/ 5 w 60"/>
                <a:gd name="T55" fmla="*/ 36 h 64"/>
                <a:gd name="T56" fmla="*/ 7 w 60"/>
                <a:gd name="T57" fmla="*/ 24 h 64"/>
                <a:gd name="T58" fmla="*/ 17 w 60"/>
                <a:gd name="T59" fmla="*/ 7 h 64"/>
                <a:gd name="T60" fmla="*/ 30 w 60"/>
                <a:gd name="T61" fmla="*/ 5 h 64"/>
                <a:gd name="T62" fmla="*/ 38 w 60"/>
                <a:gd name="T63" fmla="*/ 5 h 64"/>
                <a:gd name="T64" fmla="*/ 41 w 60"/>
                <a:gd name="T65" fmla="*/ 3 h 64"/>
                <a:gd name="T66" fmla="*/ 40 w 60"/>
                <a:gd name="T67" fmla="*/ 0 h 64"/>
                <a:gd name="T68" fmla="*/ 32 w 60"/>
                <a:gd name="T69" fmla="*/ 0 h 64"/>
                <a:gd name="T70" fmla="*/ 15 w 60"/>
                <a:gd name="T71" fmla="*/ 3 h 64"/>
                <a:gd name="T72" fmla="*/ 2 w 60"/>
                <a:gd name="T73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" h="64">
                  <a:moveTo>
                    <a:pt x="2" y="23"/>
                  </a:moveTo>
                  <a:lnTo>
                    <a:pt x="0" y="27"/>
                  </a:lnTo>
                  <a:lnTo>
                    <a:pt x="0" y="36"/>
                  </a:lnTo>
                  <a:lnTo>
                    <a:pt x="2" y="48"/>
                  </a:lnTo>
                  <a:lnTo>
                    <a:pt x="5" y="57"/>
                  </a:lnTo>
                  <a:lnTo>
                    <a:pt x="9" y="61"/>
                  </a:lnTo>
                  <a:lnTo>
                    <a:pt x="13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1" y="64"/>
                  </a:lnTo>
                  <a:lnTo>
                    <a:pt x="24" y="64"/>
                  </a:lnTo>
                  <a:lnTo>
                    <a:pt x="28" y="62"/>
                  </a:lnTo>
                  <a:lnTo>
                    <a:pt x="30" y="60"/>
                  </a:lnTo>
                  <a:lnTo>
                    <a:pt x="32" y="56"/>
                  </a:lnTo>
                  <a:lnTo>
                    <a:pt x="33" y="52"/>
                  </a:lnTo>
                  <a:lnTo>
                    <a:pt x="33" y="48"/>
                  </a:lnTo>
                  <a:lnTo>
                    <a:pt x="32" y="43"/>
                  </a:lnTo>
                  <a:lnTo>
                    <a:pt x="32" y="41"/>
                  </a:lnTo>
                  <a:lnTo>
                    <a:pt x="30" y="40"/>
                  </a:lnTo>
                  <a:lnTo>
                    <a:pt x="30" y="37"/>
                  </a:lnTo>
                  <a:lnTo>
                    <a:pt x="30" y="35"/>
                  </a:lnTo>
                  <a:lnTo>
                    <a:pt x="32" y="31"/>
                  </a:lnTo>
                  <a:lnTo>
                    <a:pt x="33" y="28"/>
                  </a:lnTo>
                  <a:lnTo>
                    <a:pt x="36" y="26"/>
                  </a:lnTo>
                  <a:lnTo>
                    <a:pt x="37" y="26"/>
                  </a:lnTo>
                  <a:lnTo>
                    <a:pt x="38" y="24"/>
                  </a:lnTo>
                  <a:lnTo>
                    <a:pt x="41" y="24"/>
                  </a:lnTo>
                  <a:lnTo>
                    <a:pt x="43" y="24"/>
                  </a:lnTo>
                  <a:lnTo>
                    <a:pt x="47" y="26"/>
                  </a:lnTo>
                  <a:lnTo>
                    <a:pt x="51" y="27"/>
                  </a:lnTo>
                  <a:lnTo>
                    <a:pt x="57" y="31"/>
                  </a:lnTo>
                  <a:lnTo>
                    <a:pt x="58" y="32"/>
                  </a:lnTo>
                  <a:lnTo>
                    <a:pt x="59" y="31"/>
                  </a:lnTo>
                  <a:lnTo>
                    <a:pt x="60" y="30"/>
                  </a:lnTo>
                  <a:lnTo>
                    <a:pt x="59" y="28"/>
                  </a:lnTo>
                  <a:lnTo>
                    <a:pt x="49" y="20"/>
                  </a:lnTo>
                  <a:lnTo>
                    <a:pt x="41" y="19"/>
                  </a:lnTo>
                  <a:lnTo>
                    <a:pt x="36" y="20"/>
                  </a:lnTo>
                  <a:lnTo>
                    <a:pt x="33" y="22"/>
                  </a:lnTo>
                  <a:lnTo>
                    <a:pt x="28" y="27"/>
                  </a:lnTo>
                  <a:lnTo>
                    <a:pt x="25" y="34"/>
                  </a:lnTo>
                  <a:lnTo>
                    <a:pt x="25" y="40"/>
                  </a:lnTo>
                  <a:lnTo>
                    <a:pt x="26" y="44"/>
                  </a:lnTo>
                  <a:lnTo>
                    <a:pt x="28" y="48"/>
                  </a:lnTo>
                  <a:lnTo>
                    <a:pt x="28" y="52"/>
                  </a:lnTo>
                  <a:lnTo>
                    <a:pt x="28" y="54"/>
                  </a:lnTo>
                  <a:lnTo>
                    <a:pt x="26" y="56"/>
                  </a:lnTo>
                  <a:lnTo>
                    <a:pt x="24" y="58"/>
                  </a:lnTo>
                  <a:lnTo>
                    <a:pt x="21" y="58"/>
                  </a:lnTo>
                  <a:lnTo>
                    <a:pt x="20" y="58"/>
                  </a:lnTo>
                  <a:lnTo>
                    <a:pt x="19" y="58"/>
                  </a:lnTo>
                  <a:lnTo>
                    <a:pt x="15" y="58"/>
                  </a:lnTo>
                  <a:lnTo>
                    <a:pt x="12" y="57"/>
                  </a:lnTo>
                  <a:lnTo>
                    <a:pt x="9" y="54"/>
                  </a:lnTo>
                  <a:lnTo>
                    <a:pt x="7" y="45"/>
                  </a:lnTo>
                  <a:lnTo>
                    <a:pt x="5" y="36"/>
                  </a:lnTo>
                  <a:lnTo>
                    <a:pt x="5" y="27"/>
                  </a:lnTo>
                  <a:lnTo>
                    <a:pt x="7" y="24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30" y="5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2" y="1"/>
                  </a:lnTo>
                  <a:lnTo>
                    <a:pt x="15" y="3"/>
                  </a:lnTo>
                  <a:lnTo>
                    <a:pt x="7" y="11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1" name="Freeform 88"/>
            <p:cNvSpPr/>
            <p:nvPr/>
          </p:nvSpPr>
          <p:spPr bwMode="auto">
            <a:xfrm>
              <a:off x="6040438" y="2128838"/>
              <a:ext cx="104775" cy="211138"/>
            </a:xfrm>
            <a:custGeom>
              <a:avLst/>
              <a:gdLst>
                <a:gd name="T0" fmla="*/ 26 w 66"/>
                <a:gd name="T1" fmla="*/ 2 h 133"/>
                <a:gd name="T2" fmla="*/ 8 w 66"/>
                <a:gd name="T3" fmla="*/ 14 h 133"/>
                <a:gd name="T4" fmla="*/ 0 w 66"/>
                <a:gd name="T5" fmla="*/ 39 h 133"/>
                <a:gd name="T6" fmla="*/ 15 w 66"/>
                <a:gd name="T7" fmla="*/ 70 h 133"/>
                <a:gd name="T8" fmla="*/ 15 w 66"/>
                <a:gd name="T9" fmla="*/ 70 h 133"/>
                <a:gd name="T10" fmla="*/ 28 w 66"/>
                <a:gd name="T11" fmla="*/ 82 h 133"/>
                <a:gd name="T12" fmla="*/ 33 w 66"/>
                <a:gd name="T13" fmla="*/ 98 h 133"/>
                <a:gd name="T14" fmla="*/ 30 w 66"/>
                <a:gd name="T15" fmla="*/ 103 h 133"/>
                <a:gd name="T16" fmla="*/ 21 w 66"/>
                <a:gd name="T17" fmla="*/ 107 h 133"/>
                <a:gd name="T18" fmla="*/ 17 w 66"/>
                <a:gd name="T19" fmla="*/ 109 h 133"/>
                <a:gd name="T20" fmla="*/ 12 w 66"/>
                <a:gd name="T21" fmla="*/ 115 h 133"/>
                <a:gd name="T22" fmla="*/ 11 w 66"/>
                <a:gd name="T23" fmla="*/ 121 h 133"/>
                <a:gd name="T24" fmla="*/ 16 w 66"/>
                <a:gd name="T25" fmla="*/ 128 h 133"/>
                <a:gd name="T26" fmla="*/ 25 w 66"/>
                <a:gd name="T27" fmla="*/ 132 h 133"/>
                <a:gd name="T28" fmla="*/ 45 w 66"/>
                <a:gd name="T29" fmla="*/ 130 h 133"/>
                <a:gd name="T30" fmla="*/ 58 w 66"/>
                <a:gd name="T31" fmla="*/ 123 h 133"/>
                <a:gd name="T32" fmla="*/ 64 w 66"/>
                <a:gd name="T33" fmla="*/ 107 h 133"/>
                <a:gd name="T34" fmla="*/ 59 w 66"/>
                <a:gd name="T35" fmla="*/ 78 h 133"/>
                <a:gd name="T36" fmla="*/ 45 w 66"/>
                <a:gd name="T37" fmla="*/ 61 h 133"/>
                <a:gd name="T38" fmla="*/ 40 w 66"/>
                <a:gd name="T39" fmla="*/ 57 h 133"/>
                <a:gd name="T40" fmla="*/ 33 w 66"/>
                <a:gd name="T41" fmla="*/ 51 h 133"/>
                <a:gd name="T42" fmla="*/ 30 w 66"/>
                <a:gd name="T43" fmla="*/ 41 h 133"/>
                <a:gd name="T44" fmla="*/ 33 w 66"/>
                <a:gd name="T45" fmla="*/ 31 h 133"/>
                <a:gd name="T46" fmla="*/ 37 w 66"/>
                <a:gd name="T47" fmla="*/ 24 h 133"/>
                <a:gd name="T48" fmla="*/ 36 w 66"/>
                <a:gd name="T49" fmla="*/ 22 h 133"/>
                <a:gd name="T50" fmla="*/ 33 w 66"/>
                <a:gd name="T51" fmla="*/ 22 h 133"/>
                <a:gd name="T52" fmla="*/ 26 w 66"/>
                <a:gd name="T53" fmla="*/ 35 h 133"/>
                <a:gd name="T54" fmla="*/ 29 w 66"/>
                <a:gd name="T55" fmla="*/ 52 h 133"/>
                <a:gd name="T56" fmla="*/ 40 w 66"/>
                <a:gd name="T57" fmla="*/ 64 h 133"/>
                <a:gd name="T58" fmla="*/ 55 w 66"/>
                <a:gd name="T59" fmla="*/ 81 h 133"/>
                <a:gd name="T60" fmla="*/ 59 w 66"/>
                <a:gd name="T61" fmla="*/ 106 h 133"/>
                <a:gd name="T62" fmla="*/ 54 w 66"/>
                <a:gd name="T63" fmla="*/ 119 h 133"/>
                <a:gd name="T64" fmla="*/ 44 w 66"/>
                <a:gd name="T65" fmla="*/ 126 h 133"/>
                <a:gd name="T66" fmla="*/ 26 w 66"/>
                <a:gd name="T67" fmla="*/ 126 h 133"/>
                <a:gd name="T68" fmla="*/ 19 w 66"/>
                <a:gd name="T69" fmla="*/ 124 h 133"/>
                <a:gd name="T70" fmla="*/ 16 w 66"/>
                <a:gd name="T71" fmla="*/ 119 h 133"/>
                <a:gd name="T72" fmla="*/ 17 w 66"/>
                <a:gd name="T73" fmla="*/ 116 h 133"/>
                <a:gd name="T74" fmla="*/ 21 w 66"/>
                <a:gd name="T75" fmla="*/ 112 h 133"/>
                <a:gd name="T76" fmla="*/ 29 w 66"/>
                <a:gd name="T77" fmla="*/ 109 h 133"/>
                <a:gd name="T78" fmla="*/ 37 w 66"/>
                <a:gd name="T79" fmla="*/ 103 h 133"/>
                <a:gd name="T80" fmla="*/ 40 w 66"/>
                <a:gd name="T81" fmla="*/ 96 h 133"/>
                <a:gd name="T82" fmla="*/ 30 w 66"/>
                <a:gd name="T83" fmla="*/ 78 h 133"/>
                <a:gd name="T84" fmla="*/ 19 w 66"/>
                <a:gd name="T85" fmla="*/ 66 h 133"/>
                <a:gd name="T86" fmla="*/ 6 w 66"/>
                <a:gd name="T87" fmla="*/ 36 h 133"/>
                <a:gd name="T88" fmla="*/ 7 w 66"/>
                <a:gd name="T89" fmla="*/ 27 h 133"/>
                <a:gd name="T90" fmla="*/ 21 w 66"/>
                <a:gd name="T91" fmla="*/ 10 h 133"/>
                <a:gd name="T92" fmla="*/ 32 w 66"/>
                <a:gd name="T93" fmla="*/ 5 h 133"/>
                <a:gd name="T94" fmla="*/ 33 w 66"/>
                <a:gd name="T95" fmla="*/ 2 h 133"/>
                <a:gd name="T96" fmla="*/ 32 w 66"/>
                <a:gd name="T9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" h="133">
                  <a:moveTo>
                    <a:pt x="30" y="0"/>
                  </a:moveTo>
                  <a:lnTo>
                    <a:pt x="26" y="2"/>
                  </a:lnTo>
                  <a:lnTo>
                    <a:pt x="17" y="6"/>
                  </a:lnTo>
                  <a:lnTo>
                    <a:pt x="8" y="14"/>
                  </a:lnTo>
                  <a:lnTo>
                    <a:pt x="2" y="26"/>
                  </a:lnTo>
                  <a:lnTo>
                    <a:pt x="0" y="39"/>
                  </a:lnTo>
                  <a:lnTo>
                    <a:pt x="4" y="53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21" y="75"/>
                  </a:lnTo>
                  <a:lnTo>
                    <a:pt x="28" y="82"/>
                  </a:lnTo>
                  <a:lnTo>
                    <a:pt x="33" y="90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0" y="103"/>
                  </a:lnTo>
                  <a:lnTo>
                    <a:pt x="26" y="106"/>
                  </a:lnTo>
                  <a:lnTo>
                    <a:pt x="21" y="107"/>
                  </a:lnTo>
                  <a:lnTo>
                    <a:pt x="20" y="108"/>
                  </a:lnTo>
                  <a:lnTo>
                    <a:pt x="17" y="109"/>
                  </a:lnTo>
                  <a:lnTo>
                    <a:pt x="15" y="112"/>
                  </a:lnTo>
                  <a:lnTo>
                    <a:pt x="12" y="115"/>
                  </a:lnTo>
                  <a:lnTo>
                    <a:pt x="11" y="119"/>
                  </a:lnTo>
                  <a:lnTo>
                    <a:pt x="11" y="121"/>
                  </a:lnTo>
                  <a:lnTo>
                    <a:pt x="12" y="125"/>
                  </a:lnTo>
                  <a:lnTo>
                    <a:pt x="16" y="128"/>
                  </a:lnTo>
                  <a:lnTo>
                    <a:pt x="19" y="129"/>
                  </a:lnTo>
                  <a:lnTo>
                    <a:pt x="25" y="132"/>
                  </a:lnTo>
                  <a:lnTo>
                    <a:pt x="34" y="133"/>
                  </a:lnTo>
                  <a:lnTo>
                    <a:pt x="45" y="130"/>
                  </a:lnTo>
                  <a:lnTo>
                    <a:pt x="55" y="125"/>
                  </a:lnTo>
                  <a:lnTo>
                    <a:pt x="58" y="123"/>
                  </a:lnTo>
                  <a:lnTo>
                    <a:pt x="61" y="116"/>
                  </a:lnTo>
                  <a:lnTo>
                    <a:pt x="64" y="107"/>
                  </a:lnTo>
                  <a:lnTo>
                    <a:pt x="66" y="96"/>
                  </a:lnTo>
                  <a:lnTo>
                    <a:pt x="59" y="78"/>
                  </a:lnTo>
                  <a:lnTo>
                    <a:pt x="45" y="62"/>
                  </a:lnTo>
                  <a:lnTo>
                    <a:pt x="45" y="61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4"/>
                  </a:lnTo>
                  <a:lnTo>
                    <a:pt x="33" y="51"/>
                  </a:lnTo>
                  <a:lnTo>
                    <a:pt x="32" y="47"/>
                  </a:lnTo>
                  <a:lnTo>
                    <a:pt x="30" y="41"/>
                  </a:lnTo>
                  <a:lnTo>
                    <a:pt x="30" y="36"/>
                  </a:lnTo>
                  <a:lnTo>
                    <a:pt x="33" y="31"/>
                  </a:lnTo>
                  <a:lnTo>
                    <a:pt x="37" y="26"/>
                  </a:lnTo>
                  <a:lnTo>
                    <a:pt x="37" y="24"/>
                  </a:lnTo>
                  <a:lnTo>
                    <a:pt x="37" y="22"/>
                  </a:lnTo>
                  <a:lnTo>
                    <a:pt x="36" y="22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8"/>
                  </a:lnTo>
                  <a:lnTo>
                    <a:pt x="26" y="35"/>
                  </a:lnTo>
                  <a:lnTo>
                    <a:pt x="26" y="41"/>
                  </a:lnTo>
                  <a:lnTo>
                    <a:pt x="29" y="52"/>
                  </a:lnTo>
                  <a:lnTo>
                    <a:pt x="34" y="58"/>
                  </a:lnTo>
                  <a:lnTo>
                    <a:pt x="40" y="64"/>
                  </a:lnTo>
                  <a:lnTo>
                    <a:pt x="42" y="66"/>
                  </a:lnTo>
                  <a:lnTo>
                    <a:pt x="55" y="81"/>
                  </a:lnTo>
                  <a:lnTo>
                    <a:pt x="61" y="96"/>
                  </a:lnTo>
                  <a:lnTo>
                    <a:pt x="59" y="106"/>
                  </a:lnTo>
                  <a:lnTo>
                    <a:pt x="57" y="115"/>
                  </a:lnTo>
                  <a:lnTo>
                    <a:pt x="54" y="119"/>
                  </a:lnTo>
                  <a:lnTo>
                    <a:pt x="51" y="121"/>
                  </a:lnTo>
                  <a:lnTo>
                    <a:pt x="44" y="126"/>
                  </a:lnTo>
                  <a:lnTo>
                    <a:pt x="34" y="128"/>
                  </a:lnTo>
                  <a:lnTo>
                    <a:pt x="26" y="126"/>
                  </a:lnTo>
                  <a:lnTo>
                    <a:pt x="21" y="125"/>
                  </a:lnTo>
                  <a:lnTo>
                    <a:pt x="19" y="124"/>
                  </a:lnTo>
                  <a:lnTo>
                    <a:pt x="16" y="121"/>
                  </a:lnTo>
                  <a:lnTo>
                    <a:pt x="16" y="119"/>
                  </a:lnTo>
                  <a:lnTo>
                    <a:pt x="16" y="119"/>
                  </a:lnTo>
                  <a:lnTo>
                    <a:pt x="17" y="116"/>
                  </a:lnTo>
                  <a:lnTo>
                    <a:pt x="19" y="115"/>
                  </a:lnTo>
                  <a:lnTo>
                    <a:pt x="21" y="112"/>
                  </a:lnTo>
                  <a:lnTo>
                    <a:pt x="23" y="112"/>
                  </a:lnTo>
                  <a:lnTo>
                    <a:pt x="29" y="109"/>
                  </a:lnTo>
                  <a:lnTo>
                    <a:pt x="33" y="107"/>
                  </a:lnTo>
                  <a:lnTo>
                    <a:pt x="37" y="103"/>
                  </a:lnTo>
                  <a:lnTo>
                    <a:pt x="38" y="99"/>
                  </a:lnTo>
                  <a:lnTo>
                    <a:pt x="40" y="96"/>
                  </a:lnTo>
                  <a:lnTo>
                    <a:pt x="37" y="86"/>
                  </a:lnTo>
                  <a:lnTo>
                    <a:pt x="30" y="78"/>
                  </a:lnTo>
                  <a:lnTo>
                    <a:pt x="23" y="70"/>
                  </a:lnTo>
                  <a:lnTo>
                    <a:pt x="19" y="66"/>
                  </a:lnTo>
                  <a:lnTo>
                    <a:pt x="8" y="51"/>
                  </a:lnTo>
                  <a:lnTo>
                    <a:pt x="6" y="36"/>
                  </a:lnTo>
                  <a:lnTo>
                    <a:pt x="6" y="31"/>
                  </a:lnTo>
                  <a:lnTo>
                    <a:pt x="7" y="27"/>
                  </a:lnTo>
                  <a:lnTo>
                    <a:pt x="13" y="17"/>
                  </a:lnTo>
                  <a:lnTo>
                    <a:pt x="21" y="10"/>
                  </a:lnTo>
                  <a:lnTo>
                    <a:pt x="28" y="6"/>
                  </a:lnTo>
                  <a:lnTo>
                    <a:pt x="32" y="5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2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2" name="Freeform 89"/>
            <p:cNvSpPr/>
            <p:nvPr/>
          </p:nvSpPr>
          <p:spPr bwMode="auto">
            <a:xfrm>
              <a:off x="5980113" y="2160588"/>
              <a:ext cx="69850" cy="31750"/>
            </a:xfrm>
            <a:custGeom>
              <a:avLst/>
              <a:gdLst>
                <a:gd name="T0" fmla="*/ 0 w 44"/>
                <a:gd name="T1" fmla="*/ 2 h 20"/>
                <a:gd name="T2" fmla="*/ 0 w 44"/>
                <a:gd name="T3" fmla="*/ 3 h 20"/>
                <a:gd name="T4" fmla="*/ 0 w 44"/>
                <a:gd name="T5" fmla="*/ 6 h 20"/>
                <a:gd name="T6" fmla="*/ 17 w 44"/>
                <a:gd name="T7" fmla="*/ 15 h 20"/>
                <a:gd name="T8" fmla="*/ 30 w 44"/>
                <a:gd name="T9" fmla="*/ 19 h 20"/>
                <a:gd name="T10" fmla="*/ 38 w 44"/>
                <a:gd name="T11" fmla="*/ 20 h 20"/>
                <a:gd name="T12" fmla="*/ 42 w 44"/>
                <a:gd name="T13" fmla="*/ 20 h 20"/>
                <a:gd name="T14" fmla="*/ 44 w 44"/>
                <a:gd name="T15" fmla="*/ 20 h 20"/>
                <a:gd name="T16" fmla="*/ 44 w 44"/>
                <a:gd name="T17" fmla="*/ 17 h 20"/>
                <a:gd name="T18" fmla="*/ 44 w 44"/>
                <a:gd name="T19" fmla="*/ 16 h 20"/>
                <a:gd name="T20" fmla="*/ 41 w 44"/>
                <a:gd name="T21" fmla="*/ 15 h 20"/>
                <a:gd name="T22" fmla="*/ 38 w 44"/>
                <a:gd name="T23" fmla="*/ 15 h 20"/>
                <a:gd name="T24" fmla="*/ 30 w 44"/>
                <a:gd name="T25" fmla="*/ 14 h 20"/>
                <a:gd name="T26" fmla="*/ 19 w 44"/>
                <a:gd name="T27" fmla="*/ 10 h 20"/>
                <a:gd name="T28" fmla="*/ 4 w 44"/>
                <a:gd name="T29" fmla="*/ 0 h 20"/>
                <a:gd name="T30" fmla="*/ 2 w 44"/>
                <a:gd name="T31" fmla="*/ 0 h 20"/>
                <a:gd name="T32" fmla="*/ 0 w 44"/>
                <a:gd name="T3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20">
                  <a:moveTo>
                    <a:pt x="0" y="2"/>
                  </a:moveTo>
                  <a:lnTo>
                    <a:pt x="0" y="3"/>
                  </a:lnTo>
                  <a:lnTo>
                    <a:pt x="0" y="6"/>
                  </a:lnTo>
                  <a:lnTo>
                    <a:pt x="17" y="15"/>
                  </a:lnTo>
                  <a:lnTo>
                    <a:pt x="30" y="19"/>
                  </a:lnTo>
                  <a:lnTo>
                    <a:pt x="38" y="20"/>
                  </a:lnTo>
                  <a:lnTo>
                    <a:pt x="42" y="20"/>
                  </a:lnTo>
                  <a:lnTo>
                    <a:pt x="44" y="20"/>
                  </a:lnTo>
                  <a:lnTo>
                    <a:pt x="44" y="17"/>
                  </a:lnTo>
                  <a:lnTo>
                    <a:pt x="44" y="16"/>
                  </a:lnTo>
                  <a:lnTo>
                    <a:pt x="41" y="15"/>
                  </a:lnTo>
                  <a:lnTo>
                    <a:pt x="38" y="15"/>
                  </a:lnTo>
                  <a:lnTo>
                    <a:pt x="30" y="14"/>
                  </a:lnTo>
                  <a:lnTo>
                    <a:pt x="19" y="1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3" name="Freeform 90"/>
            <p:cNvSpPr/>
            <p:nvPr/>
          </p:nvSpPr>
          <p:spPr bwMode="auto">
            <a:xfrm>
              <a:off x="5965826" y="2192338"/>
              <a:ext cx="98425" cy="39688"/>
            </a:xfrm>
            <a:custGeom>
              <a:avLst/>
              <a:gdLst>
                <a:gd name="T0" fmla="*/ 0 w 62"/>
                <a:gd name="T1" fmla="*/ 1 h 25"/>
                <a:gd name="T2" fmla="*/ 0 w 62"/>
                <a:gd name="T3" fmla="*/ 3 h 25"/>
                <a:gd name="T4" fmla="*/ 1 w 62"/>
                <a:gd name="T5" fmla="*/ 4 h 25"/>
                <a:gd name="T6" fmla="*/ 4 w 62"/>
                <a:gd name="T7" fmla="*/ 5 h 25"/>
                <a:gd name="T8" fmla="*/ 11 w 62"/>
                <a:gd name="T9" fmla="*/ 9 h 25"/>
                <a:gd name="T10" fmla="*/ 20 w 62"/>
                <a:gd name="T11" fmla="*/ 14 h 25"/>
                <a:gd name="T12" fmla="*/ 33 w 62"/>
                <a:gd name="T13" fmla="*/ 18 h 25"/>
                <a:gd name="T14" fmla="*/ 46 w 62"/>
                <a:gd name="T15" fmla="*/ 22 h 25"/>
                <a:gd name="T16" fmla="*/ 59 w 62"/>
                <a:gd name="T17" fmla="*/ 25 h 25"/>
                <a:gd name="T18" fmla="*/ 60 w 62"/>
                <a:gd name="T19" fmla="*/ 25 h 25"/>
                <a:gd name="T20" fmla="*/ 62 w 62"/>
                <a:gd name="T21" fmla="*/ 25 h 25"/>
                <a:gd name="T22" fmla="*/ 62 w 62"/>
                <a:gd name="T23" fmla="*/ 24 h 25"/>
                <a:gd name="T24" fmla="*/ 62 w 62"/>
                <a:gd name="T25" fmla="*/ 21 h 25"/>
                <a:gd name="T26" fmla="*/ 59 w 62"/>
                <a:gd name="T27" fmla="*/ 20 h 25"/>
                <a:gd name="T28" fmla="*/ 46 w 62"/>
                <a:gd name="T29" fmla="*/ 18 h 25"/>
                <a:gd name="T30" fmla="*/ 34 w 62"/>
                <a:gd name="T31" fmla="*/ 14 h 25"/>
                <a:gd name="T32" fmla="*/ 22 w 62"/>
                <a:gd name="T33" fmla="*/ 9 h 25"/>
                <a:gd name="T34" fmla="*/ 12 w 62"/>
                <a:gd name="T35" fmla="*/ 5 h 25"/>
                <a:gd name="T36" fmla="*/ 7 w 62"/>
                <a:gd name="T37" fmla="*/ 1 h 25"/>
                <a:gd name="T38" fmla="*/ 4 w 62"/>
                <a:gd name="T39" fmla="*/ 0 h 25"/>
                <a:gd name="T40" fmla="*/ 1 w 62"/>
                <a:gd name="T41" fmla="*/ 0 h 25"/>
                <a:gd name="T42" fmla="*/ 0 w 62"/>
                <a:gd name="T4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25">
                  <a:moveTo>
                    <a:pt x="0" y="1"/>
                  </a:moveTo>
                  <a:lnTo>
                    <a:pt x="0" y="3"/>
                  </a:lnTo>
                  <a:lnTo>
                    <a:pt x="1" y="4"/>
                  </a:lnTo>
                  <a:lnTo>
                    <a:pt x="4" y="5"/>
                  </a:lnTo>
                  <a:lnTo>
                    <a:pt x="11" y="9"/>
                  </a:lnTo>
                  <a:lnTo>
                    <a:pt x="20" y="14"/>
                  </a:lnTo>
                  <a:lnTo>
                    <a:pt x="33" y="18"/>
                  </a:lnTo>
                  <a:lnTo>
                    <a:pt x="46" y="22"/>
                  </a:lnTo>
                  <a:lnTo>
                    <a:pt x="59" y="25"/>
                  </a:lnTo>
                  <a:lnTo>
                    <a:pt x="60" y="25"/>
                  </a:lnTo>
                  <a:lnTo>
                    <a:pt x="62" y="25"/>
                  </a:lnTo>
                  <a:lnTo>
                    <a:pt x="62" y="24"/>
                  </a:lnTo>
                  <a:lnTo>
                    <a:pt x="62" y="21"/>
                  </a:lnTo>
                  <a:lnTo>
                    <a:pt x="59" y="20"/>
                  </a:lnTo>
                  <a:lnTo>
                    <a:pt x="46" y="18"/>
                  </a:lnTo>
                  <a:lnTo>
                    <a:pt x="34" y="14"/>
                  </a:lnTo>
                  <a:lnTo>
                    <a:pt x="22" y="9"/>
                  </a:lnTo>
                  <a:lnTo>
                    <a:pt x="12" y="5"/>
                  </a:lnTo>
                  <a:lnTo>
                    <a:pt x="7" y="1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4" name="Freeform 91"/>
            <p:cNvSpPr/>
            <p:nvPr/>
          </p:nvSpPr>
          <p:spPr bwMode="auto">
            <a:xfrm>
              <a:off x="5678488" y="1917700"/>
              <a:ext cx="228600" cy="146050"/>
            </a:xfrm>
            <a:custGeom>
              <a:avLst/>
              <a:gdLst>
                <a:gd name="T0" fmla="*/ 140 w 144"/>
                <a:gd name="T1" fmla="*/ 2 h 92"/>
                <a:gd name="T2" fmla="*/ 139 w 144"/>
                <a:gd name="T3" fmla="*/ 4 h 92"/>
                <a:gd name="T4" fmla="*/ 134 w 144"/>
                <a:gd name="T5" fmla="*/ 11 h 92"/>
                <a:gd name="T6" fmla="*/ 126 w 144"/>
                <a:gd name="T7" fmla="*/ 21 h 92"/>
                <a:gd name="T8" fmla="*/ 116 w 144"/>
                <a:gd name="T9" fmla="*/ 33 h 92"/>
                <a:gd name="T10" fmla="*/ 101 w 144"/>
                <a:gd name="T11" fmla="*/ 46 h 92"/>
                <a:gd name="T12" fmla="*/ 83 w 144"/>
                <a:gd name="T13" fmla="*/ 59 h 92"/>
                <a:gd name="T14" fmla="*/ 61 w 144"/>
                <a:gd name="T15" fmla="*/ 71 h 92"/>
                <a:gd name="T16" fmla="*/ 33 w 144"/>
                <a:gd name="T17" fmla="*/ 80 h 92"/>
                <a:gd name="T18" fmla="*/ 3 w 144"/>
                <a:gd name="T19" fmla="*/ 87 h 92"/>
                <a:gd name="T20" fmla="*/ 0 w 144"/>
                <a:gd name="T21" fmla="*/ 88 h 92"/>
                <a:gd name="T22" fmla="*/ 0 w 144"/>
                <a:gd name="T23" fmla="*/ 89 h 92"/>
                <a:gd name="T24" fmla="*/ 2 w 144"/>
                <a:gd name="T25" fmla="*/ 92 h 92"/>
                <a:gd name="T26" fmla="*/ 3 w 144"/>
                <a:gd name="T27" fmla="*/ 92 h 92"/>
                <a:gd name="T28" fmla="*/ 34 w 144"/>
                <a:gd name="T29" fmla="*/ 85 h 92"/>
                <a:gd name="T30" fmla="*/ 62 w 144"/>
                <a:gd name="T31" fmla="*/ 75 h 92"/>
                <a:gd name="T32" fmla="*/ 85 w 144"/>
                <a:gd name="T33" fmla="*/ 63 h 92"/>
                <a:gd name="T34" fmla="*/ 104 w 144"/>
                <a:gd name="T35" fmla="*/ 50 h 92"/>
                <a:gd name="T36" fmla="*/ 119 w 144"/>
                <a:gd name="T37" fmla="*/ 36 h 92"/>
                <a:gd name="T38" fmla="*/ 130 w 144"/>
                <a:gd name="T39" fmla="*/ 24 h 92"/>
                <a:gd name="T40" fmla="*/ 138 w 144"/>
                <a:gd name="T41" fmla="*/ 13 h 92"/>
                <a:gd name="T42" fmla="*/ 143 w 144"/>
                <a:gd name="T43" fmla="*/ 7 h 92"/>
                <a:gd name="T44" fmla="*/ 144 w 144"/>
                <a:gd name="T45" fmla="*/ 4 h 92"/>
                <a:gd name="T46" fmla="*/ 144 w 144"/>
                <a:gd name="T47" fmla="*/ 2 h 92"/>
                <a:gd name="T48" fmla="*/ 143 w 144"/>
                <a:gd name="T49" fmla="*/ 0 h 92"/>
                <a:gd name="T50" fmla="*/ 142 w 144"/>
                <a:gd name="T51" fmla="*/ 0 h 92"/>
                <a:gd name="T52" fmla="*/ 140 w 144"/>
                <a:gd name="T53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92">
                  <a:moveTo>
                    <a:pt x="140" y="2"/>
                  </a:moveTo>
                  <a:lnTo>
                    <a:pt x="139" y="4"/>
                  </a:lnTo>
                  <a:lnTo>
                    <a:pt x="134" y="11"/>
                  </a:lnTo>
                  <a:lnTo>
                    <a:pt x="126" y="21"/>
                  </a:lnTo>
                  <a:lnTo>
                    <a:pt x="116" y="33"/>
                  </a:lnTo>
                  <a:lnTo>
                    <a:pt x="101" y="46"/>
                  </a:lnTo>
                  <a:lnTo>
                    <a:pt x="83" y="59"/>
                  </a:lnTo>
                  <a:lnTo>
                    <a:pt x="61" y="71"/>
                  </a:lnTo>
                  <a:lnTo>
                    <a:pt x="33" y="80"/>
                  </a:lnTo>
                  <a:lnTo>
                    <a:pt x="3" y="87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2" y="92"/>
                  </a:lnTo>
                  <a:lnTo>
                    <a:pt x="3" y="92"/>
                  </a:lnTo>
                  <a:lnTo>
                    <a:pt x="34" y="85"/>
                  </a:lnTo>
                  <a:lnTo>
                    <a:pt x="62" y="75"/>
                  </a:lnTo>
                  <a:lnTo>
                    <a:pt x="85" y="63"/>
                  </a:lnTo>
                  <a:lnTo>
                    <a:pt x="104" y="50"/>
                  </a:lnTo>
                  <a:lnTo>
                    <a:pt x="119" y="36"/>
                  </a:lnTo>
                  <a:lnTo>
                    <a:pt x="130" y="24"/>
                  </a:lnTo>
                  <a:lnTo>
                    <a:pt x="138" y="13"/>
                  </a:lnTo>
                  <a:lnTo>
                    <a:pt x="143" y="7"/>
                  </a:lnTo>
                  <a:lnTo>
                    <a:pt x="144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2" y="0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5" name="Freeform 92"/>
            <p:cNvSpPr/>
            <p:nvPr/>
          </p:nvSpPr>
          <p:spPr bwMode="auto">
            <a:xfrm>
              <a:off x="5672138" y="1917700"/>
              <a:ext cx="288925" cy="185738"/>
            </a:xfrm>
            <a:custGeom>
              <a:avLst/>
              <a:gdLst>
                <a:gd name="T0" fmla="*/ 177 w 182"/>
                <a:gd name="T1" fmla="*/ 2 h 117"/>
                <a:gd name="T2" fmla="*/ 176 w 182"/>
                <a:gd name="T3" fmla="*/ 4 h 117"/>
                <a:gd name="T4" fmla="*/ 171 w 182"/>
                <a:gd name="T5" fmla="*/ 12 h 117"/>
                <a:gd name="T6" fmla="*/ 162 w 182"/>
                <a:gd name="T7" fmla="*/ 23 h 117"/>
                <a:gd name="T8" fmla="*/ 150 w 182"/>
                <a:gd name="T9" fmla="*/ 37 h 117"/>
                <a:gd name="T10" fmla="*/ 134 w 182"/>
                <a:gd name="T11" fmla="*/ 51 h 117"/>
                <a:gd name="T12" fmla="*/ 114 w 182"/>
                <a:gd name="T13" fmla="*/ 67 h 117"/>
                <a:gd name="T14" fmla="*/ 92 w 182"/>
                <a:gd name="T15" fmla="*/ 83 h 117"/>
                <a:gd name="T16" fmla="*/ 66 w 182"/>
                <a:gd name="T17" fmla="*/ 95 h 117"/>
                <a:gd name="T18" fmla="*/ 36 w 182"/>
                <a:gd name="T19" fmla="*/ 105 h 117"/>
                <a:gd name="T20" fmla="*/ 3 w 182"/>
                <a:gd name="T21" fmla="*/ 112 h 117"/>
                <a:gd name="T22" fmla="*/ 2 w 182"/>
                <a:gd name="T23" fmla="*/ 113 h 117"/>
                <a:gd name="T24" fmla="*/ 0 w 182"/>
                <a:gd name="T25" fmla="*/ 114 h 117"/>
                <a:gd name="T26" fmla="*/ 2 w 182"/>
                <a:gd name="T27" fmla="*/ 115 h 117"/>
                <a:gd name="T28" fmla="*/ 3 w 182"/>
                <a:gd name="T29" fmla="*/ 117 h 117"/>
                <a:gd name="T30" fmla="*/ 37 w 182"/>
                <a:gd name="T31" fmla="*/ 110 h 117"/>
                <a:gd name="T32" fmla="*/ 68 w 182"/>
                <a:gd name="T33" fmla="*/ 100 h 117"/>
                <a:gd name="T34" fmla="*/ 95 w 182"/>
                <a:gd name="T35" fmla="*/ 87 h 117"/>
                <a:gd name="T36" fmla="*/ 118 w 182"/>
                <a:gd name="T37" fmla="*/ 71 h 117"/>
                <a:gd name="T38" fmla="*/ 138 w 182"/>
                <a:gd name="T39" fmla="*/ 55 h 117"/>
                <a:gd name="T40" fmla="*/ 154 w 182"/>
                <a:gd name="T41" fmla="*/ 40 h 117"/>
                <a:gd name="T42" fmla="*/ 165 w 182"/>
                <a:gd name="T43" fmla="*/ 26 h 117"/>
                <a:gd name="T44" fmla="*/ 175 w 182"/>
                <a:gd name="T45" fmla="*/ 15 h 117"/>
                <a:gd name="T46" fmla="*/ 180 w 182"/>
                <a:gd name="T47" fmla="*/ 7 h 117"/>
                <a:gd name="T48" fmla="*/ 181 w 182"/>
                <a:gd name="T49" fmla="*/ 4 h 117"/>
                <a:gd name="T50" fmla="*/ 182 w 182"/>
                <a:gd name="T51" fmla="*/ 2 h 117"/>
                <a:gd name="T52" fmla="*/ 181 w 182"/>
                <a:gd name="T53" fmla="*/ 0 h 117"/>
                <a:gd name="T54" fmla="*/ 179 w 182"/>
                <a:gd name="T55" fmla="*/ 0 h 117"/>
                <a:gd name="T56" fmla="*/ 177 w 182"/>
                <a:gd name="T57" fmla="*/ 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2" h="117">
                  <a:moveTo>
                    <a:pt x="177" y="2"/>
                  </a:moveTo>
                  <a:lnTo>
                    <a:pt x="176" y="4"/>
                  </a:lnTo>
                  <a:lnTo>
                    <a:pt x="171" y="12"/>
                  </a:lnTo>
                  <a:lnTo>
                    <a:pt x="162" y="23"/>
                  </a:lnTo>
                  <a:lnTo>
                    <a:pt x="150" y="37"/>
                  </a:lnTo>
                  <a:lnTo>
                    <a:pt x="134" y="51"/>
                  </a:lnTo>
                  <a:lnTo>
                    <a:pt x="114" y="67"/>
                  </a:lnTo>
                  <a:lnTo>
                    <a:pt x="92" y="83"/>
                  </a:lnTo>
                  <a:lnTo>
                    <a:pt x="66" y="95"/>
                  </a:lnTo>
                  <a:lnTo>
                    <a:pt x="36" y="105"/>
                  </a:lnTo>
                  <a:lnTo>
                    <a:pt x="3" y="112"/>
                  </a:lnTo>
                  <a:lnTo>
                    <a:pt x="2" y="113"/>
                  </a:lnTo>
                  <a:lnTo>
                    <a:pt x="0" y="114"/>
                  </a:lnTo>
                  <a:lnTo>
                    <a:pt x="2" y="115"/>
                  </a:lnTo>
                  <a:lnTo>
                    <a:pt x="3" y="117"/>
                  </a:lnTo>
                  <a:lnTo>
                    <a:pt x="37" y="110"/>
                  </a:lnTo>
                  <a:lnTo>
                    <a:pt x="68" y="100"/>
                  </a:lnTo>
                  <a:lnTo>
                    <a:pt x="95" y="87"/>
                  </a:lnTo>
                  <a:lnTo>
                    <a:pt x="118" y="71"/>
                  </a:lnTo>
                  <a:lnTo>
                    <a:pt x="138" y="55"/>
                  </a:lnTo>
                  <a:lnTo>
                    <a:pt x="154" y="40"/>
                  </a:lnTo>
                  <a:lnTo>
                    <a:pt x="165" y="26"/>
                  </a:lnTo>
                  <a:lnTo>
                    <a:pt x="175" y="15"/>
                  </a:lnTo>
                  <a:lnTo>
                    <a:pt x="180" y="7"/>
                  </a:lnTo>
                  <a:lnTo>
                    <a:pt x="181" y="4"/>
                  </a:lnTo>
                  <a:lnTo>
                    <a:pt x="182" y="2"/>
                  </a:lnTo>
                  <a:lnTo>
                    <a:pt x="181" y="0"/>
                  </a:lnTo>
                  <a:lnTo>
                    <a:pt x="179" y="0"/>
                  </a:lnTo>
                  <a:lnTo>
                    <a:pt x="1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6" name="Freeform 93"/>
            <p:cNvSpPr/>
            <p:nvPr/>
          </p:nvSpPr>
          <p:spPr bwMode="auto">
            <a:xfrm>
              <a:off x="5702301" y="2055813"/>
              <a:ext cx="109538" cy="93663"/>
            </a:xfrm>
            <a:custGeom>
              <a:avLst/>
              <a:gdLst>
                <a:gd name="T0" fmla="*/ 64 w 69"/>
                <a:gd name="T1" fmla="*/ 1 h 59"/>
                <a:gd name="T2" fmla="*/ 65 w 69"/>
                <a:gd name="T3" fmla="*/ 10 h 59"/>
                <a:gd name="T4" fmla="*/ 64 w 69"/>
                <a:gd name="T5" fmla="*/ 18 h 59"/>
                <a:gd name="T6" fmla="*/ 64 w 69"/>
                <a:gd name="T7" fmla="*/ 22 h 59"/>
                <a:gd name="T8" fmla="*/ 46 w 69"/>
                <a:gd name="T9" fmla="*/ 43 h 59"/>
                <a:gd name="T10" fmla="*/ 25 w 69"/>
                <a:gd name="T11" fmla="*/ 52 h 59"/>
                <a:gd name="T12" fmla="*/ 15 w 69"/>
                <a:gd name="T13" fmla="*/ 53 h 59"/>
                <a:gd name="T14" fmla="*/ 9 w 69"/>
                <a:gd name="T15" fmla="*/ 53 h 59"/>
                <a:gd name="T16" fmla="*/ 6 w 69"/>
                <a:gd name="T17" fmla="*/ 51 h 59"/>
                <a:gd name="T18" fmla="*/ 5 w 69"/>
                <a:gd name="T19" fmla="*/ 48 h 59"/>
                <a:gd name="T20" fmla="*/ 5 w 69"/>
                <a:gd name="T21" fmla="*/ 44 h 59"/>
                <a:gd name="T22" fmla="*/ 6 w 69"/>
                <a:gd name="T23" fmla="*/ 40 h 59"/>
                <a:gd name="T24" fmla="*/ 11 w 69"/>
                <a:gd name="T25" fmla="*/ 38 h 59"/>
                <a:gd name="T26" fmla="*/ 15 w 69"/>
                <a:gd name="T27" fmla="*/ 36 h 59"/>
                <a:gd name="T28" fmla="*/ 25 w 69"/>
                <a:gd name="T29" fmla="*/ 35 h 59"/>
                <a:gd name="T30" fmla="*/ 40 w 69"/>
                <a:gd name="T31" fmla="*/ 28 h 59"/>
                <a:gd name="T32" fmla="*/ 48 w 69"/>
                <a:gd name="T33" fmla="*/ 13 h 59"/>
                <a:gd name="T34" fmla="*/ 46 w 69"/>
                <a:gd name="T35" fmla="*/ 10 h 59"/>
                <a:gd name="T36" fmla="*/ 44 w 69"/>
                <a:gd name="T37" fmla="*/ 13 h 59"/>
                <a:gd name="T38" fmla="*/ 34 w 69"/>
                <a:gd name="T39" fmla="*/ 27 h 59"/>
                <a:gd name="T40" fmla="*/ 18 w 69"/>
                <a:gd name="T41" fmla="*/ 31 h 59"/>
                <a:gd name="T42" fmla="*/ 14 w 69"/>
                <a:gd name="T43" fmla="*/ 32 h 59"/>
                <a:gd name="T44" fmla="*/ 9 w 69"/>
                <a:gd name="T45" fmla="*/ 32 h 59"/>
                <a:gd name="T46" fmla="*/ 4 w 69"/>
                <a:gd name="T47" fmla="*/ 36 h 59"/>
                <a:gd name="T48" fmla="*/ 0 w 69"/>
                <a:gd name="T49" fmla="*/ 43 h 59"/>
                <a:gd name="T50" fmla="*/ 0 w 69"/>
                <a:gd name="T51" fmla="*/ 49 h 59"/>
                <a:gd name="T52" fmla="*/ 2 w 69"/>
                <a:gd name="T53" fmla="*/ 55 h 59"/>
                <a:gd name="T54" fmla="*/ 8 w 69"/>
                <a:gd name="T55" fmla="*/ 57 h 59"/>
                <a:gd name="T56" fmla="*/ 17 w 69"/>
                <a:gd name="T57" fmla="*/ 59 h 59"/>
                <a:gd name="T58" fmla="*/ 27 w 69"/>
                <a:gd name="T59" fmla="*/ 56 h 59"/>
                <a:gd name="T60" fmla="*/ 48 w 69"/>
                <a:gd name="T61" fmla="*/ 47 h 59"/>
                <a:gd name="T62" fmla="*/ 68 w 69"/>
                <a:gd name="T63" fmla="*/ 23 h 59"/>
                <a:gd name="T64" fmla="*/ 69 w 69"/>
                <a:gd name="T65" fmla="*/ 14 h 59"/>
                <a:gd name="T66" fmla="*/ 68 w 69"/>
                <a:gd name="T67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59">
                  <a:moveTo>
                    <a:pt x="66" y="0"/>
                  </a:moveTo>
                  <a:lnTo>
                    <a:pt x="64" y="1"/>
                  </a:lnTo>
                  <a:lnTo>
                    <a:pt x="64" y="4"/>
                  </a:lnTo>
                  <a:lnTo>
                    <a:pt x="65" y="10"/>
                  </a:lnTo>
                  <a:lnTo>
                    <a:pt x="65" y="14"/>
                  </a:lnTo>
                  <a:lnTo>
                    <a:pt x="64" y="18"/>
                  </a:lnTo>
                  <a:lnTo>
                    <a:pt x="64" y="21"/>
                  </a:lnTo>
                  <a:lnTo>
                    <a:pt x="64" y="22"/>
                  </a:lnTo>
                  <a:lnTo>
                    <a:pt x="55" y="34"/>
                  </a:lnTo>
                  <a:lnTo>
                    <a:pt x="46" y="43"/>
                  </a:lnTo>
                  <a:lnTo>
                    <a:pt x="35" y="48"/>
                  </a:lnTo>
                  <a:lnTo>
                    <a:pt x="25" y="52"/>
                  </a:lnTo>
                  <a:lnTo>
                    <a:pt x="18" y="53"/>
                  </a:lnTo>
                  <a:lnTo>
                    <a:pt x="15" y="53"/>
                  </a:lnTo>
                  <a:lnTo>
                    <a:pt x="11" y="53"/>
                  </a:lnTo>
                  <a:lnTo>
                    <a:pt x="9" y="53"/>
                  </a:lnTo>
                  <a:lnTo>
                    <a:pt x="8" y="52"/>
                  </a:lnTo>
                  <a:lnTo>
                    <a:pt x="6" y="51"/>
                  </a:lnTo>
                  <a:lnTo>
                    <a:pt x="5" y="49"/>
                  </a:lnTo>
                  <a:lnTo>
                    <a:pt x="5" y="48"/>
                  </a:lnTo>
                  <a:lnTo>
                    <a:pt x="4" y="47"/>
                  </a:lnTo>
                  <a:lnTo>
                    <a:pt x="5" y="44"/>
                  </a:lnTo>
                  <a:lnTo>
                    <a:pt x="5" y="42"/>
                  </a:lnTo>
                  <a:lnTo>
                    <a:pt x="6" y="40"/>
                  </a:lnTo>
                  <a:lnTo>
                    <a:pt x="9" y="38"/>
                  </a:lnTo>
                  <a:lnTo>
                    <a:pt x="11" y="38"/>
                  </a:lnTo>
                  <a:lnTo>
                    <a:pt x="14" y="36"/>
                  </a:lnTo>
                  <a:lnTo>
                    <a:pt x="15" y="36"/>
                  </a:lnTo>
                  <a:lnTo>
                    <a:pt x="18" y="36"/>
                  </a:lnTo>
                  <a:lnTo>
                    <a:pt x="25" y="35"/>
                  </a:lnTo>
                  <a:lnTo>
                    <a:pt x="32" y="32"/>
                  </a:lnTo>
                  <a:lnTo>
                    <a:pt x="40" y="28"/>
                  </a:lnTo>
                  <a:lnTo>
                    <a:pt x="46" y="22"/>
                  </a:lnTo>
                  <a:lnTo>
                    <a:pt x="48" y="13"/>
                  </a:lnTo>
                  <a:lnTo>
                    <a:pt x="48" y="11"/>
                  </a:lnTo>
                  <a:lnTo>
                    <a:pt x="46" y="10"/>
                  </a:lnTo>
                  <a:lnTo>
                    <a:pt x="44" y="11"/>
                  </a:lnTo>
                  <a:lnTo>
                    <a:pt x="44" y="13"/>
                  </a:lnTo>
                  <a:lnTo>
                    <a:pt x="40" y="21"/>
                  </a:lnTo>
                  <a:lnTo>
                    <a:pt x="34" y="27"/>
                  </a:lnTo>
                  <a:lnTo>
                    <a:pt x="25" y="30"/>
                  </a:lnTo>
                  <a:lnTo>
                    <a:pt x="18" y="31"/>
                  </a:lnTo>
                  <a:lnTo>
                    <a:pt x="15" y="32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9" y="32"/>
                  </a:lnTo>
                  <a:lnTo>
                    <a:pt x="6" y="34"/>
                  </a:lnTo>
                  <a:lnTo>
                    <a:pt x="4" y="36"/>
                  </a:lnTo>
                  <a:lnTo>
                    <a:pt x="1" y="39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0" y="49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8" y="57"/>
                  </a:lnTo>
                  <a:lnTo>
                    <a:pt x="11" y="59"/>
                  </a:lnTo>
                  <a:lnTo>
                    <a:pt x="17" y="59"/>
                  </a:lnTo>
                  <a:lnTo>
                    <a:pt x="19" y="57"/>
                  </a:lnTo>
                  <a:lnTo>
                    <a:pt x="27" y="56"/>
                  </a:lnTo>
                  <a:lnTo>
                    <a:pt x="36" y="53"/>
                  </a:lnTo>
                  <a:lnTo>
                    <a:pt x="48" y="47"/>
                  </a:lnTo>
                  <a:lnTo>
                    <a:pt x="59" y="38"/>
                  </a:lnTo>
                  <a:lnTo>
                    <a:pt x="68" y="23"/>
                  </a:lnTo>
                  <a:lnTo>
                    <a:pt x="69" y="21"/>
                  </a:lnTo>
                  <a:lnTo>
                    <a:pt x="69" y="14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7" name="Freeform 94"/>
            <p:cNvSpPr>
              <a:spLocks noEditPoints="1"/>
            </p:cNvSpPr>
            <p:nvPr/>
          </p:nvSpPr>
          <p:spPr bwMode="auto">
            <a:xfrm>
              <a:off x="5575301" y="1984375"/>
              <a:ext cx="222250" cy="53975"/>
            </a:xfrm>
            <a:custGeom>
              <a:avLst/>
              <a:gdLst>
                <a:gd name="T0" fmla="*/ 46 w 140"/>
                <a:gd name="T1" fmla="*/ 13 h 34"/>
                <a:gd name="T2" fmla="*/ 46 w 140"/>
                <a:gd name="T3" fmla="*/ 12 h 34"/>
                <a:gd name="T4" fmla="*/ 46 w 140"/>
                <a:gd name="T5" fmla="*/ 12 h 34"/>
                <a:gd name="T6" fmla="*/ 34 w 140"/>
                <a:gd name="T7" fmla="*/ 5 h 34"/>
                <a:gd name="T8" fmla="*/ 25 w 140"/>
                <a:gd name="T9" fmla="*/ 4 h 34"/>
                <a:gd name="T10" fmla="*/ 18 w 140"/>
                <a:gd name="T11" fmla="*/ 4 h 34"/>
                <a:gd name="T12" fmla="*/ 14 w 140"/>
                <a:gd name="T13" fmla="*/ 5 h 34"/>
                <a:gd name="T14" fmla="*/ 12 w 140"/>
                <a:gd name="T15" fmla="*/ 7 h 34"/>
                <a:gd name="T16" fmla="*/ 6 w 140"/>
                <a:gd name="T17" fmla="*/ 11 h 34"/>
                <a:gd name="T18" fmla="*/ 2 w 140"/>
                <a:gd name="T19" fmla="*/ 13 h 34"/>
                <a:gd name="T20" fmla="*/ 1 w 140"/>
                <a:gd name="T21" fmla="*/ 17 h 34"/>
                <a:gd name="T22" fmla="*/ 0 w 140"/>
                <a:gd name="T23" fmla="*/ 21 h 34"/>
                <a:gd name="T24" fmla="*/ 0 w 140"/>
                <a:gd name="T25" fmla="*/ 25 h 34"/>
                <a:gd name="T26" fmla="*/ 1 w 140"/>
                <a:gd name="T27" fmla="*/ 28 h 34"/>
                <a:gd name="T28" fmla="*/ 2 w 140"/>
                <a:gd name="T29" fmla="*/ 29 h 34"/>
                <a:gd name="T30" fmla="*/ 5 w 140"/>
                <a:gd name="T31" fmla="*/ 32 h 34"/>
                <a:gd name="T32" fmla="*/ 8 w 140"/>
                <a:gd name="T33" fmla="*/ 34 h 34"/>
                <a:gd name="T34" fmla="*/ 12 w 140"/>
                <a:gd name="T35" fmla="*/ 34 h 34"/>
                <a:gd name="T36" fmla="*/ 19 w 140"/>
                <a:gd name="T37" fmla="*/ 34 h 34"/>
                <a:gd name="T38" fmla="*/ 27 w 140"/>
                <a:gd name="T39" fmla="*/ 32 h 34"/>
                <a:gd name="T40" fmla="*/ 34 w 140"/>
                <a:gd name="T41" fmla="*/ 26 h 34"/>
                <a:gd name="T42" fmla="*/ 39 w 140"/>
                <a:gd name="T43" fmla="*/ 24 h 34"/>
                <a:gd name="T44" fmla="*/ 40 w 140"/>
                <a:gd name="T45" fmla="*/ 21 h 34"/>
                <a:gd name="T46" fmla="*/ 61 w 140"/>
                <a:gd name="T47" fmla="*/ 11 h 34"/>
                <a:gd name="T48" fmla="*/ 82 w 140"/>
                <a:gd name="T49" fmla="*/ 5 h 34"/>
                <a:gd name="T50" fmla="*/ 101 w 140"/>
                <a:gd name="T51" fmla="*/ 5 h 34"/>
                <a:gd name="T52" fmla="*/ 112 w 140"/>
                <a:gd name="T53" fmla="*/ 9 h 34"/>
                <a:gd name="T54" fmla="*/ 123 w 140"/>
                <a:gd name="T55" fmla="*/ 15 h 34"/>
                <a:gd name="T56" fmla="*/ 129 w 140"/>
                <a:gd name="T57" fmla="*/ 20 h 34"/>
                <a:gd name="T58" fmla="*/ 133 w 140"/>
                <a:gd name="T59" fmla="*/ 25 h 34"/>
                <a:gd name="T60" fmla="*/ 135 w 140"/>
                <a:gd name="T61" fmla="*/ 26 h 34"/>
                <a:gd name="T62" fmla="*/ 137 w 140"/>
                <a:gd name="T63" fmla="*/ 28 h 34"/>
                <a:gd name="T64" fmla="*/ 139 w 140"/>
                <a:gd name="T65" fmla="*/ 28 h 34"/>
                <a:gd name="T66" fmla="*/ 140 w 140"/>
                <a:gd name="T67" fmla="*/ 26 h 34"/>
                <a:gd name="T68" fmla="*/ 140 w 140"/>
                <a:gd name="T69" fmla="*/ 25 h 34"/>
                <a:gd name="T70" fmla="*/ 139 w 140"/>
                <a:gd name="T71" fmla="*/ 24 h 34"/>
                <a:gd name="T72" fmla="*/ 137 w 140"/>
                <a:gd name="T73" fmla="*/ 21 h 34"/>
                <a:gd name="T74" fmla="*/ 133 w 140"/>
                <a:gd name="T75" fmla="*/ 17 h 34"/>
                <a:gd name="T76" fmla="*/ 126 w 140"/>
                <a:gd name="T77" fmla="*/ 11 h 34"/>
                <a:gd name="T78" fmla="*/ 115 w 140"/>
                <a:gd name="T79" fmla="*/ 4 h 34"/>
                <a:gd name="T80" fmla="*/ 102 w 140"/>
                <a:gd name="T81" fmla="*/ 0 h 34"/>
                <a:gd name="T82" fmla="*/ 84 w 140"/>
                <a:gd name="T83" fmla="*/ 0 h 34"/>
                <a:gd name="T84" fmla="*/ 65 w 140"/>
                <a:gd name="T85" fmla="*/ 4 h 34"/>
                <a:gd name="T86" fmla="*/ 46 w 140"/>
                <a:gd name="T87" fmla="*/ 13 h 34"/>
                <a:gd name="T88" fmla="*/ 12 w 140"/>
                <a:gd name="T89" fmla="*/ 30 h 34"/>
                <a:gd name="T90" fmla="*/ 9 w 140"/>
                <a:gd name="T91" fmla="*/ 29 h 34"/>
                <a:gd name="T92" fmla="*/ 6 w 140"/>
                <a:gd name="T93" fmla="*/ 26 h 34"/>
                <a:gd name="T94" fmla="*/ 5 w 140"/>
                <a:gd name="T95" fmla="*/ 25 h 34"/>
                <a:gd name="T96" fmla="*/ 5 w 140"/>
                <a:gd name="T97" fmla="*/ 24 h 34"/>
                <a:gd name="T98" fmla="*/ 4 w 140"/>
                <a:gd name="T99" fmla="*/ 22 h 34"/>
                <a:gd name="T100" fmla="*/ 5 w 140"/>
                <a:gd name="T101" fmla="*/ 20 h 34"/>
                <a:gd name="T102" fmla="*/ 6 w 140"/>
                <a:gd name="T103" fmla="*/ 17 h 34"/>
                <a:gd name="T104" fmla="*/ 10 w 140"/>
                <a:gd name="T105" fmla="*/ 15 h 34"/>
                <a:gd name="T106" fmla="*/ 14 w 140"/>
                <a:gd name="T107" fmla="*/ 11 h 34"/>
                <a:gd name="T108" fmla="*/ 17 w 140"/>
                <a:gd name="T109" fmla="*/ 9 h 34"/>
                <a:gd name="T110" fmla="*/ 22 w 140"/>
                <a:gd name="T111" fmla="*/ 8 h 34"/>
                <a:gd name="T112" fmla="*/ 31 w 140"/>
                <a:gd name="T113" fmla="*/ 9 h 34"/>
                <a:gd name="T114" fmla="*/ 42 w 140"/>
                <a:gd name="T115" fmla="*/ 16 h 34"/>
                <a:gd name="T116" fmla="*/ 38 w 140"/>
                <a:gd name="T117" fmla="*/ 17 h 34"/>
                <a:gd name="T118" fmla="*/ 35 w 140"/>
                <a:gd name="T119" fmla="*/ 20 h 34"/>
                <a:gd name="T120" fmla="*/ 29 w 140"/>
                <a:gd name="T121" fmla="*/ 24 h 34"/>
                <a:gd name="T122" fmla="*/ 21 w 140"/>
                <a:gd name="T123" fmla="*/ 29 h 34"/>
                <a:gd name="T124" fmla="*/ 12 w 140"/>
                <a:gd name="T125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0" h="34">
                  <a:moveTo>
                    <a:pt x="46" y="13"/>
                  </a:moveTo>
                  <a:lnTo>
                    <a:pt x="46" y="12"/>
                  </a:lnTo>
                  <a:lnTo>
                    <a:pt x="46" y="12"/>
                  </a:lnTo>
                  <a:lnTo>
                    <a:pt x="34" y="5"/>
                  </a:lnTo>
                  <a:lnTo>
                    <a:pt x="25" y="4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2" y="7"/>
                  </a:lnTo>
                  <a:lnTo>
                    <a:pt x="6" y="11"/>
                  </a:lnTo>
                  <a:lnTo>
                    <a:pt x="2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5"/>
                  </a:lnTo>
                  <a:lnTo>
                    <a:pt x="1" y="28"/>
                  </a:lnTo>
                  <a:lnTo>
                    <a:pt x="2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9" y="34"/>
                  </a:lnTo>
                  <a:lnTo>
                    <a:pt x="27" y="32"/>
                  </a:lnTo>
                  <a:lnTo>
                    <a:pt x="34" y="26"/>
                  </a:lnTo>
                  <a:lnTo>
                    <a:pt x="39" y="24"/>
                  </a:lnTo>
                  <a:lnTo>
                    <a:pt x="40" y="21"/>
                  </a:lnTo>
                  <a:lnTo>
                    <a:pt x="61" y="11"/>
                  </a:lnTo>
                  <a:lnTo>
                    <a:pt x="82" y="5"/>
                  </a:lnTo>
                  <a:lnTo>
                    <a:pt x="101" y="5"/>
                  </a:lnTo>
                  <a:lnTo>
                    <a:pt x="112" y="9"/>
                  </a:lnTo>
                  <a:lnTo>
                    <a:pt x="123" y="15"/>
                  </a:lnTo>
                  <a:lnTo>
                    <a:pt x="129" y="20"/>
                  </a:lnTo>
                  <a:lnTo>
                    <a:pt x="133" y="25"/>
                  </a:lnTo>
                  <a:lnTo>
                    <a:pt x="135" y="26"/>
                  </a:lnTo>
                  <a:lnTo>
                    <a:pt x="137" y="28"/>
                  </a:lnTo>
                  <a:lnTo>
                    <a:pt x="139" y="28"/>
                  </a:lnTo>
                  <a:lnTo>
                    <a:pt x="140" y="26"/>
                  </a:lnTo>
                  <a:lnTo>
                    <a:pt x="140" y="25"/>
                  </a:lnTo>
                  <a:lnTo>
                    <a:pt x="139" y="24"/>
                  </a:lnTo>
                  <a:lnTo>
                    <a:pt x="137" y="21"/>
                  </a:lnTo>
                  <a:lnTo>
                    <a:pt x="133" y="17"/>
                  </a:lnTo>
                  <a:lnTo>
                    <a:pt x="126" y="11"/>
                  </a:lnTo>
                  <a:lnTo>
                    <a:pt x="115" y="4"/>
                  </a:lnTo>
                  <a:lnTo>
                    <a:pt x="102" y="0"/>
                  </a:lnTo>
                  <a:lnTo>
                    <a:pt x="84" y="0"/>
                  </a:lnTo>
                  <a:lnTo>
                    <a:pt x="65" y="4"/>
                  </a:lnTo>
                  <a:lnTo>
                    <a:pt x="46" y="13"/>
                  </a:lnTo>
                  <a:close/>
                  <a:moveTo>
                    <a:pt x="12" y="30"/>
                  </a:moveTo>
                  <a:lnTo>
                    <a:pt x="9" y="29"/>
                  </a:lnTo>
                  <a:lnTo>
                    <a:pt x="6" y="26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4" y="22"/>
                  </a:lnTo>
                  <a:lnTo>
                    <a:pt x="5" y="20"/>
                  </a:lnTo>
                  <a:lnTo>
                    <a:pt x="6" y="17"/>
                  </a:lnTo>
                  <a:lnTo>
                    <a:pt x="10" y="15"/>
                  </a:lnTo>
                  <a:lnTo>
                    <a:pt x="14" y="11"/>
                  </a:lnTo>
                  <a:lnTo>
                    <a:pt x="17" y="9"/>
                  </a:lnTo>
                  <a:lnTo>
                    <a:pt x="22" y="8"/>
                  </a:lnTo>
                  <a:lnTo>
                    <a:pt x="31" y="9"/>
                  </a:lnTo>
                  <a:lnTo>
                    <a:pt x="42" y="16"/>
                  </a:lnTo>
                  <a:lnTo>
                    <a:pt x="38" y="17"/>
                  </a:lnTo>
                  <a:lnTo>
                    <a:pt x="35" y="20"/>
                  </a:lnTo>
                  <a:lnTo>
                    <a:pt x="29" y="24"/>
                  </a:lnTo>
                  <a:lnTo>
                    <a:pt x="21" y="29"/>
                  </a:lnTo>
                  <a:lnTo>
                    <a:pt x="12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8" name="Freeform 95"/>
            <p:cNvSpPr/>
            <p:nvPr/>
          </p:nvSpPr>
          <p:spPr bwMode="auto">
            <a:xfrm>
              <a:off x="5538788" y="1958975"/>
              <a:ext cx="225425" cy="117475"/>
            </a:xfrm>
            <a:custGeom>
              <a:avLst/>
              <a:gdLst>
                <a:gd name="T0" fmla="*/ 10 w 142"/>
                <a:gd name="T1" fmla="*/ 17 h 74"/>
                <a:gd name="T2" fmla="*/ 2 w 142"/>
                <a:gd name="T3" fmla="*/ 29 h 74"/>
                <a:gd name="T4" fmla="*/ 0 w 142"/>
                <a:gd name="T5" fmla="*/ 41 h 74"/>
                <a:gd name="T6" fmla="*/ 3 w 142"/>
                <a:gd name="T7" fmla="*/ 52 h 74"/>
                <a:gd name="T8" fmla="*/ 8 w 142"/>
                <a:gd name="T9" fmla="*/ 59 h 74"/>
                <a:gd name="T10" fmla="*/ 12 w 142"/>
                <a:gd name="T11" fmla="*/ 65 h 74"/>
                <a:gd name="T12" fmla="*/ 14 w 142"/>
                <a:gd name="T13" fmla="*/ 67 h 74"/>
                <a:gd name="T14" fmla="*/ 25 w 142"/>
                <a:gd name="T15" fmla="*/ 72 h 74"/>
                <a:gd name="T16" fmla="*/ 37 w 142"/>
                <a:gd name="T17" fmla="*/ 74 h 74"/>
                <a:gd name="T18" fmla="*/ 48 w 142"/>
                <a:gd name="T19" fmla="*/ 71 h 74"/>
                <a:gd name="T20" fmla="*/ 57 w 142"/>
                <a:gd name="T21" fmla="*/ 67 h 74"/>
                <a:gd name="T22" fmla="*/ 62 w 142"/>
                <a:gd name="T23" fmla="*/ 63 h 74"/>
                <a:gd name="T24" fmla="*/ 65 w 142"/>
                <a:gd name="T25" fmla="*/ 61 h 74"/>
                <a:gd name="T26" fmla="*/ 83 w 142"/>
                <a:gd name="T27" fmla="*/ 50 h 74"/>
                <a:gd name="T28" fmla="*/ 99 w 142"/>
                <a:gd name="T29" fmla="*/ 45 h 74"/>
                <a:gd name="T30" fmla="*/ 112 w 142"/>
                <a:gd name="T31" fmla="*/ 44 h 74"/>
                <a:gd name="T32" fmla="*/ 122 w 142"/>
                <a:gd name="T33" fmla="*/ 45 h 74"/>
                <a:gd name="T34" fmla="*/ 130 w 142"/>
                <a:gd name="T35" fmla="*/ 48 h 74"/>
                <a:gd name="T36" fmla="*/ 135 w 142"/>
                <a:gd name="T37" fmla="*/ 50 h 74"/>
                <a:gd name="T38" fmla="*/ 137 w 142"/>
                <a:gd name="T39" fmla="*/ 53 h 74"/>
                <a:gd name="T40" fmla="*/ 139 w 142"/>
                <a:gd name="T41" fmla="*/ 53 h 74"/>
                <a:gd name="T42" fmla="*/ 141 w 142"/>
                <a:gd name="T43" fmla="*/ 53 h 74"/>
                <a:gd name="T44" fmla="*/ 142 w 142"/>
                <a:gd name="T45" fmla="*/ 50 h 74"/>
                <a:gd name="T46" fmla="*/ 141 w 142"/>
                <a:gd name="T47" fmla="*/ 49 h 74"/>
                <a:gd name="T48" fmla="*/ 139 w 142"/>
                <a:gd name="T49" fmla="*/ 48 h 74"/>
                <a:gd name="T50" fmla="*/ 133 w 142"/>
                <a:gd name="T51" fmla="*/ 44 h 74"/>
                <a:gd name="T52" fmla="*/ 125 w 142"/>
                <a:gd name="T53" fmla="*/ 41 h 74"/>
                <a:gd name="T54" fmla="*/ 113 w 142"/>
                <a:gd name="T55" fmla="*/ 38 h 74"/>
                <a:gd name="T56" fmla="*/ 99 w 142"/>
                <a:gd name="T57" fmla="*/ 40 h 74"/>
                <a:gd name="T58" fmla="*/ 82 w 142"/>
                <a:gd name="T59" fmla="*/ 45 h 74"/>
                <a:gd name="T60" fmla="*/ 61 w 142"/>
                <a:gd name="T61" fmla="*/ 57 h 74"/>
                <a:gd name="T62" fmla="*/ 58 w 142"/>
                <a:gd name="T63" fmla="*/ 59 h 74"/>
                <a:gd name="T64" fmla="*/ 52 w 142"/>
                <a:gd name="T65" fmla="*/ 65 h 74"/>
                <a:gd name="T66" fmla="*/ 41 w 142"/>
                <a:gd name="T67" fmla="*/ 67 h 74"/>
                <a:gd name="T68" fmla="*/ 29 w 142"/>
                <a:gd name="T69" fmla="*/ 69 h 74"/>
                <a:gd name="T70" fmla="*/ 17 w 142"/>
                <a:gd name="T71" fmla="*/ 63 h 74"/>
                <a:gd name="T72" fmla="*/ 15 w 142"/>
                <a:gd name="T73" fmla="*/ 61 h 74"/>
                <a:gd name="T74" fmla="*/ 10 w 142"/>
                <a:gd name="T75" fmla="*/ 54 h 74"/>
                <a:gd name="T76" fmla="*/ 6 w 142"/>
                <a:gd name="T77" fmla="*/ 45 h 74"/>
                <a:gd name="T78" fmla="*/ 6 w 142"/>
                <a:gd name="T79" fmla="*/ 33 h 74"/>
                <a:gd name="T80" fmla="*/ 14 w 142"/>
                <a:gd name="T81" fmla="*/ 20 h 74"/>
                <a:gd name="T82" fmla="*/ 16 w 142"/>
                <a:gd name="T83" fmla="*/ 19 h 74"/>
                <a:gd name="T84" fmla="*/ 21 w 142"/>
                <a:gd name="T85" fmla="*/ 14 h 74"/>
                <a:gd name="T86" fmla="*/ 29 w 142"/>
                <a:gd name="T87" fmla="*/ 10 h 74"/>
                <a:gd name="T88" fmla="*/ 41 w 142"/>
                <a:gd name="T89" fmla="*/ 6 h 74"/>
                <a:gd name="T90" fmla="*/ 54 w 142"/>
                <a:gd name="T91" fmla="*/ 6 h 74"/>
                <a:gd name="T92" fmla="*/ 70 w 142"/>
                <a:gd name="T93" fmla="*/ 11 h 74"/>
                <a:gd name="T94" fmla="*/ 87 w 142"/>
                <a:gd name="T95" fmla="*/ 23 h 74"/>
                <a:gd name="T96" fmla="*/ 88 w 142"/>
                <a:gd name="T97" fmla="*/ 24 h 74"/>
                <a:gd name="T98" fmla="*/ 91 w 142"/>
                <a:gd name="T99" fmla="*/ 23 h 74"/>
                <a:gd name="T100" fmla="*/ 91 w 142"/>
                <a:gd name="T101" fmla="*/ 21 h 74"/>
                <a:gd name="T102" fmla="*/ 90 w 142"/>
                <a:gd name="T103" fmla="*/ 19 h 74"/>
                <a:gd name="T104" fmla="*/ 74 w 142"/>
                <a:gd name="T105" fmla="*/ 7 h 74"/>
                <a:gd name="T106" fmla="*/ 58 w 142"/>
                <a:gd name="T107" fmla="*/ 2 h 74"/>
                <a:gd name="T108" fmla="*/ 45 w 142"/>
                <a:gd name="T109" fmla="*/ 0 h 74"/>
                <a:gd name="T110" fmla="*/ 33 w 142"/>
                <a:gd name="T111" fmla="*/ 3 h 74"/>
                <a:gd name="T112" fmla="*/ 23 w 142"/>
                <a:gd name="T113" fmla="*/ 7 h 74"/>
                <a:gd name="T114" fmla="*/ 16 w 142"/>
                <a:gd name="T115" fmla="*/ 12 h 74"/>
                <a:gd name="T116" fmla="*/ 11 w 142"/>
                <a:gd name="T117" fmla="*/ 15 h 74"/>
                <a:gd name="T118" fmla="*/ 10 w 142"/>
                <a:gd name="T119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" h="74">
                  <a:moveTo>
                    <a:pt x="10" y="17"/>
                  </a:moveTo>
                  <a:lnTo>
                    <a:pt x="2" y="29"/>
                  </a:lnTo>
                  <a:lnTo>
                    <a:pt x="0" y="41"/>
                  </a:lnTo>
                  <a:lnTo>
                    <a:pt x="3" y="52"/>
                  </a:lnTo>
                  <a:lnTo>
                    <a:pt x="8" y="59"/>
                  </a:lnTo>
                  <a:lnTo>
                    <a:pt x="12" y="65"/>
                  </a:lnTo>
                  <a:lnTo>
                    <a:pt x="14" y="67"/>
                  </a:lnTo>
                  <a:lnTo>
                    <a:pt x="25" y="72"/>
                  </a:lnTo>
                  <a:lnTo>
                    <a:pt x="37" y="74"/>
                  </a:lnTo>
                  <a:lnTo>
                    <a:pt x="48" y="71"/>
                  </a:lnTo>
                  <a:lnTo>
                    <a:pt x="57" y="67"/>
                  </a:lnTo>
                  <a:lnTo>
                    <a:pt x="62" y="63"/>
                  </a:lnTo>
                  <a:lnTo>
                    <a:pt x="65" y="61"/>
                  </a:lnTo>
                  <a:lnTo>
                    <a:pt x="83" y="50"/>
                  </a:lnTo>
                  <a:lnTo>
                    <a:pt x="99" y="45"/>
                  </a:lnTo>
                  <a:lnTo>
                    <a:pt x="112" y="44"/>
                  </a:lnTo>
                  <a:lnTo>
                    <a:pt x="122" y="45"/>
                  </a:lnTo>
                  <a:lnTo>
                    <a:pt x="130" y="48"/>
                  </a:lnTo>
                  <a:lnTo>
                    <a:pt x="135" y="50"/>
                  </a:lnTo>
                  <a:lnTo>
                    <a:pt x="137" y="53"/>
                  </a:lnTo>
                  <a:lnTo>
                    <a:pt x="139" y="53"/>
                  </a:lnTo>
                  <a:lnTo>
                    <a:pt x="141" y="53"/>
                  </a:lnTo>
                  <a:lnTo>
                    <a:pt x="142" y="50"/>
                  </a:lnTo>
                  <a:lnTo>
                    <a:pt x="141" y="49"/>
                  </a:lnTo>
                  <a:lnTo>
                    <a:pt x="139" y="48"/>
                  </a:lnTo>
                  <a:lnTo>
                    <a:pt x="133" y="44"/>
                  </a:lnTo>
                  <a:lnTo>
                    <a:pt x="125" y="41"/>
                  </a:lnTo>
                  <a:lnTo>
                    <a:pt x="113" y="38"/>
                  </a:lnTo>
                  <a:lnTo>
                    <a:pt x="99" y="40"/>
                  </a:lnTo>
                  <a:lnTo>
                    <a:pt x="82" y="45"/>
                  </a:lnTo>
                  <a:lnTo>
                    <a:pt x="61" y="57"/>
                  </a:lnTo>
                  <a:lnTo>
                    <a:pt x="58" y="59"/>
                  </a:lnTo>
                  <a:lnTo>
                    <a:pt x="52" y="65"/>
                  </a:lnTo>
                  <a:lnTo>
                    <a:pt x="41" y="67"/>
                  </a:lnTo>
                  <a:lnTo>
                    <a:pt x="29" y="69"/>
                  </a:lnTo>
                  <a:lnTo>
                    <a:pt x="17" y="63"/>
                  </a:lnTo>
                  <a:lnTo>
                    <a:pt x="15" y="61"/>
                  </a:lnTo>
                  <a:lnTo>
                    <a:pt x="10" y="54"/>
                  </a:lnTo>
                  <a:lnTo>
                    <a:pt x="6" y="45"/>
                  </a:lnTo>
                  <a:lnTo>
                    <a:pt x="6" y="33"/>
                  </a:lnTo>
                  <a:lnTo>
                    <a:pt x="14" y="20"/>
                  </a:lnTo>
                  <a:lnTo>
                    <a:pt x="16" y="19"/>
                  </a:lnTo>
                  <a:lnTo>
                    <a:pt x="21" y="14"/>
                  </a:lnTo>
                  <a:lnTo>
                    <a:pt x="29" y="10"/>
                  </a:lnTo>
                  <a:lnTo>
                    <a:pt x="41" y="6"/>
                  </a:lnTo>
                  <a:lnTo>
                    <a:pt x="54" y="6"/>
                  </a:lnTo>
                  <a:lnTo>
                    <a:pt x="70" y="11"/>
                  </a:lnTo>
                  <a:lnTo>
                    <a:pt x="87" y="23"/>
                  </a:lnTo>
                  <a:lnTo>
                    <a:pt x="88" y="24"/>
                  </a:lnTo>
                  <a:lnTo>
                    <a:pt x="91" y="23"/>
                  </a:lnTo>
                  <a:lnTo>
                    <a:pt x="91" y="21"/>
                  </a:lnTo>
                  <a:lnTo>
                    <a:pt x="90" y="19"/>
                  </a:lnTo>
                  <a:lnTo>
                    <a:pt x="74" y="7"/>
                  </a:lnTo>
                  <a:lnTo>
                    <a:pt x="58" y="2"/>
                  </a:lnTo>
                  <a:lnTo>
                    <a:pt x="45" y="0"/>
                  </a:lnTo>
                  <a:lnTo>
                    <a:pt x="33" y="3"/>
                  </a:lnTo>
                  <a:lnTo>
                    <a:pt x="23" y="7"/>
                  </a:lnTo>
                  <a:lnTo>
                    <a:pt x="16" y="12"/>
                  </a:lnTo>
                  <a:lnTo>
                    <a:pt x="11" y="15"/>
                  </a:lnTo>
                  <a:lnTo>
                    <a:pt x="1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19" name="Freeform 96"/>
            <p:cNvSpPr/>
            <p:nvPr/>
          </p:nvSpPr>
          <p:spPr bwMode="auto">
            <a:xfrm>
              <a:off x="5614988" y="1914525"/>
              <a:ext cx="49213" cy="66675"/>
            </a:xfrm>
            <a:custGeom>
              <a:avLst/>
              <a:gdLst>
                <a:gd name="T0" fmla="*/ 10 w 31"/>
                <a:gd name="T1" fmla="*/ 2 h 42"/>
                <a:gd name="T2" fmla="*/ 5 w 31"/>
                <a:gd name="T3" fmla="*/ 9 h 42"/>
                <a:gd name="T4" fmla="*/ 1 w 31"/>
                <a:gd name="T5" fmla="*/ 18 h 42"/>
                <a:gd name="T6" fmla="*/ 0 w 31"/>
                <a:gd name="T7" fmla="*/ 28 h 42"/>
                <a:gd name="T8" fmla="*/ 0 w 31"/>
                <a:gd name="T9" fmla="*/ 31 h 42"/>
                <a:gd name="T10" fmla="*/ 1 w 31"/>
                <a:gd name="T11" fmla="*/ 32 h 42"/>
                <a:gd name="T12" fmla="*/ 4 w 31"/>
                <a:gd name="T13" fmla="*/ 31 h 42"/>
                <a:gd name="T14" fmla="*/ 4 w 31"/>
                <a:gd name="T15" fmla="*/ 30 h 42"/>
                <a:gd name="T16" fmla="*/ 7 w 31"/>
                <a:gd name="T17" fmla="*/ 15 h 42"/>
                <a:gd name="T18" fmla="*/ 13 w 31"/>
                <a:gd name="T19" fmla="*/ 6 h 42"/>
                <a:gd name="T20" fmla="*/ 17 w 31"/>
                <a:gd name="T21" fmla="*/ 5 h 42"/>
                <a:gd name="T22" fmla="*/ 19 w 31"/>
                <a:gd name="T23" fmla="*/ 5 h 42"/>
                <a:gd name="T24" fmla="*/ 21 w 31"/>
                <a:gd name="T25" fmla="*/ 5 h 42"/>
                <a:gd name="T26" fmla="*/ 22 w 31"/>
                <a:gd name="T27" fmla="*/ 5 h 42"/>
                <a:gd name="T28" fmla="*/ 25 w 31"/>
                <a:gd name="T29" fmla="*/ 5 h 42"/>
                <a:gd name="T30" fmla="*/ 26 w 31"/>
                <a:gd name="T31" fmla="*/ 8 h 42"/>
                <a:gd name="T32" fmla="*/ 26 w 31"/>
                <a:gd name="T33" fmla="*/ 9 h 42"/>
                <a:gd name="T34" fmla="*/ 26 w 31"/>
                <a:gd name="T35" fmla="*/ 11 h 42"/>
                <a:gd name="T36" fmla="*/ 26 w 31"/>
                <a:gd name="T37" fmla="*/ 14 h 42"/>
                <a:gd name="T38" fmla="*/ 26 w 31"/>
                <a:gd name="T39" fmla="*/ 15 h 42"/>
                <a:gd name="T40" fmla="*/ 23 w 31"/>
                <a:gd name="T41" fmla="*/ 26 h 42"/>
                <a:gd name="T42" fmla="*/ 25 w 31"/>
                <a:gd name="T43" fmla="*/ 34 h 42"/>
                <a:gd name="T44" fmla="*/ 26 w 31"/>
                <a:gd name="T45" fmla="*/ 39 h 42"/>
                <a:gd name="T46" fmla="*/ 26 w 31"/>
                <a:gd name="T47" fmla="*/ 40 h 42"/>
                <a:gd name="T48" fmla="*/ 28 w 31"/>
                <a:gd name="T49" fmla="*/ 42 h 42"/>
                <a:gd name="T50" fmla="*/ 30 w 31"/>
                <a:gd name="T51" fmla="*/ 42 h 42"/>
                <a:gd name="T52" fmla="*/ 31 w 31"/>
                <a:gd name="T53" fmla="*/ 40 h 42"/>
                <a:gd name="T54" fmla="*/ 31 w 31"/>
                <a:gd name="T55" fmla="*/ 38 h 42"/>
                <a:gd name="T56" fmla="*/ 30 w 31"/>
                <a:gd name="T57" fmla="*/ 36 h 42"/>
                <a:gd name="T58" fmla="*/ 28 w 31"/>
                <a:gd name="T59" fmla="*/ 32 h 42"/>
                <a:gd name="T60" fmla="*/ 28 w 31"/>
                <a:gd name="T61" fmla="*/ 26 h 42"/>
                <a:gd name="T62" fmla="*/ 30 w 31"/>
                <a:gd name="T63" fmla="*/ 17 h 42"/>
                <a:gd name="T64" fmla="*/ 30 w 31"/>
                <a:gd name="T65" fmla="*/ 17 h 42"/>
                <a:gd name="T66" fmla="*/ 31 w 31"/>
                <a:gd name="T67" fmla="*/ 14 h 42"/>
                <a:gd name="T68" fmla="*/ 31 w 31"/>
                <a:gd name="T69" fmla="*/ 11 h 42"/>
                <a:gd name="T70" fmla="*/ 31 w 31"/>
                <a:gd name="T71" fmla="*/ 8 h 42"/>
                <a:gd name="T72" fmla="*/ 30 w 31"/>
                <a:gd name="T73" fmla="*/ 5 h 42"/>
                <a:gd name="T74" fmla="*/ 28 w 31"/>
                <a:gd name="T75" fmla="*/ 2 h 42"/>
                <a:gd name="T76" fmla="*/ 26 w 31"/>
                <a:gd name="T77" fmla="*/ 1 h 42"/>
                <a:gd name="T78" fmla="*/ 23 w 31"/>
                <a:gd name="T79" fmla="*/ 0 h 42"/>
                <a:gd name="T80" fmla="*/ 22 w 31"/>
                <a:gd name="T81" fmla="*/ 0 h 42"/>
                <a:gd name="T82" fmla="*/ 19 w 31"/>
                <a:gd name="T83" fmla="*/ 0 h 42"/>
                <a:gd name="T84" fmla="*/ 17 w 31"/>
                <a:gd name="T85" fmla="*/ 0 h 42"/>
                <a:gd name="T86" fmla="*/ 14 w 31"/>
                <a:gd name="T87" fmla="*/ 1 h 42"/>
                <a:gd name="T88" fmla="*/ 10 w 31"/>
                <a:gd name="T8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" h="42">
                  <a:moveTo>
                    <a:pt x="10" y="2"/>
                  </a:moveTo>
                  <a:lnTo>
                    <a:pt x="5" y="9"/>
                  </a:lnTo>
                  <a:lnTo>
                    <a:pt x="1" y="18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4" y="31"/>
                  </a:lnTo>
                  <a:lnTo>
                    <a:pt x="4" y="30"/>
                  </a:lnTo>
                  <a:lnTo>
                    <a:pt x="7" y="15"/>
                  </a:lnTo>
                  <a:lnTo>
                    <a:pt x="13" y="6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25" y="5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6" y="14"/>
                  </a:lnTo>
                  <a:lnTo>
                    <a:pt x="26" y="15"/>
                  </a:lnTo>
                  <a:lnTo>
                    <a:pt x="23" y="26"/>
                  </a:lnTo>
                  <a:lnTo>
                    <a:pt x="25" y="34"/>
                  </a:lnTo>
                  <a:lnTo>
                    <a:pt x="26" y="39"/>
                  </a:lnTo>
                  <a:lnTo>
                    <a:pt x="26" y="40"/>
                  </a:lnTo>
                  <a:lnTo>
                    <a:pt x="28" y="42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1" y="38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8" y="26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1" y="14"/>
                  </a:lnTo>
                  <a:lnTo>
                    <a:pt x="31" y="11"/>
                  </a:lnTo>
                  <a:lnTo>
                    <a:pt x="31" y="8"/>
                  </a:lnTo>
                  <a:lnTo>
                    <a:pt x="30" y="5"/>
                  </a:lnTo>
                  <a:lnTo>
                    <a:pt x="28" y="2"/>
                  </a:lnTo>
                  <a:lnTo>
                    <a:pt x="26" y="1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0" name="Freeform 97"/>
            <p:cNvSpPr/>
            <p:nvPr/>
          </p:nvSpPr>
          <p:spPr bwMode="auto">
            <a:xfrm>
              <a:off x="5476876" y="1920875"/>
              <a:ext cx="101600" cy="157163"/>
            </a:xfrm>
            <a:custGeom>
              <a:avLst/>
              <a:gdLst>
                <a:gd name="T0" fmla="*/ 3 w 64"/>
                <a:gd name="T1" fmla="*/ 4 h 99"/>
                <a:gd name="T2" fmla="*/ 1 w 64"/>
                <a:gd name="T3" fmla="*/ 6 h 99"/>
                <a:gd name="T4" fmla="*/ 0 w 64"/>
                <a:gd name="T5" fmla="*/ 10 h 99"/>
                <a:gd name="T6" fmla="*/ 1 w 64"/>
                <a:gd name="T7" fmla="*/ 15 h 99"/>
                <a:gd name="T8" fmla="*/ 3 w 64"/>
                <a:gd name="T9" fmla="*/ 21 h 99"/>
                <a:gd name="T10" fmla="*/ 3 w 64"/>
                <a:gd name="T11" fmla="*/ 21 h 99"/>
                <a:gd name="T12" fmla="*/ 3 w 64"/>
                <a:gd name="T13" fmla="*/ 21 h 99"/>
                <a:gd name="T14" fmla="*/ 5 w 64"/>
                <a:gd name="T15" fmla="*/ 23 h 99"/>
                <a:gd name="T16" fmla="*/ 9 w 64"/>
                <a:gd name="T17" fmla="*/ 31 h 99"/>
                <a:gd name="T18" fmla="*/ 13 w 64"/>
                <a:gd name="T19" fmla="*/ 44 h 99"/>
                <a:gd name="T20" fmla="*/ 16 w 64"/>
                <a:gd name="T21" fmla="*/ 61 h 99"/>
                <a:gd name="T22" fmla="*/ 16 w 64"/>
                <a:gd name="T23" fmla="*/ 66 h 99"/>
                <a:gd name="T24" fmla="*/ 18 w 64"/>
                <a:gd name="T25" fmla="*/ 76 h 99"/>
                <a:gd name="T26" fmla="*/ 22 w 64"/>
                <a:gd name="T27" fmla="*/ 86 h 99"/>
                <a:gd name="T28" fmla="*/ 30 w 64"/>
                <a:gd name="T29" fmla="*/ 95 h 99"/>
                <a:gd name="T30" fmla="*/ 39 w 64"/>
                <a:gd name="T31" fmla="*/ 99 h 99"/>
                <a:gd name="T32" fmla="*/ 50 w 64"/>
                <a:gd name="T33" fmla="*/ 99 h 99"/>
                <a:gd name="T34" fmla="*/ 63 w 64"/>
                <a:gd name="T35" fmla="*/ 96 h 99"/>
                <a:gd name="T36" fmla="*/ 64 w 64"/>
                <a:gd name="T37" fmla="*/ 95 h 99"/>
                <a:gd name="T38" fmla="*/ 64 w 64"/>
                <a:gd name="T39" fmla="*/ 93 h 99"/>
                <a:gd name="T40" fmla="*/ 63 w 64"/>
                <a:gd name="T41" fmla="*/ 91 h 99"/>
                <a:gd name="T42" fmla="*/ 60 w 64"/>
                <a:gd name="T43" fmla="*/ 91 h 99"/>
                <a:gd name="T44" fmla="*/ 50 w 64"/>
                <a:gd name="T45" fmla="*/ 94 h 99"/>
                <a:gd name="T46" fmla="*/ 41 w 64"/>
                <a:gd name="T47" fmla="*/ 94 h 99"/>
                <a:gd name="T48" fmla="*/ 34 w 64"/>
                <a:gd name="T49" fmla="*/ 91 h 99"/>
                <a:gd name="T50" fmla="*/ 26 w 64"/>
                <a:gd name="T51" fmla="*/ 83 h 99"/>
                <a:gd name="T52" fmla="*/ 22 w 64"/>
                <a:gd name="T53" fmla="*/ 73 h 99"/>
                <a:gd name="T54" fmla="*/ 21 w 64"/>
                <a:gd name="T55" fmla="*/ 65 h 99"/>
                <a:gd name="T56" fmla="*/ 21 w 64"/>
                <a:gd name="T57" fmla="*/ 61 h 99"/>
                <a:gd name="T58" fmla="*/ 18 w 64"/>
                <a:gd name="T59" fmla="*/ 44 h 99"/>
                <a:gd name="T60" fmla="*/ 15 w 64"/>
                <a:gd name="T61" fmla="*/ 31 h 99"/>
                <a:gd name="T62" fmla="*/ 11 w 64"/>
                <a:gd name="T63" fmla="*/ 22 h 99"/>
                <a:gd name="T64" fmla="*/ 7 w 64"/>
                <a:gd name="T65" fmla="*/ 18 h 99"/>
                <a:gd name="T66" fmla="*/ 7 w 64"/>
                <a:gd name="T67" fmla="*/ 14 h 99"/>
                <a:gd name="T68" fmla="*/ 5 w 64"/>
                <a:gd name="T69" fmla="*/ 10 h 99"/>
                <a:gd name="T70" fmla="*/ 5 w 64"/>
                <a:gd name="T71" fmla="*/ 9 h 99"/>
                <a:gd name="T72" fmla="*/ 7 w 64"/>
                <a:gd name="T73" fmla="*/ 6 h 99"/>
                <a:gd name="T74" fmla="*/ 9 w 64"/>
                <a:gd name="T75" fmla="*/ 5 h 99"/>
                <a:gd name="T76" fmla="*/ 12 w 64"/>
                <a:gd name="T77" fmla="*/ 5 h 99"/>
                <a:gd name="T78" fmla="*/ 15 w 64"/>
                <a:gd name="T79" fmla="*/ 4 h 99"/>
                <a:gd name="T80" fmla="*/ 17 w 64"/>
                <a:gd name="T81" fmla="*/ 5 h 99"/>
                <a:gd name="T82" fmla="*/ 21 w 64"/>
                <a:gd name="T83" fmla="*/ 5 h 99"/>
                <a:gd name="T84" fmla="*/ 22 w 64"/>
                <a:gd name="T85" fmla="*/ 5 h 99"/>
                <a:gd name="T86" fmla="*/ 32 w 64"/>
                <a:gd name="T87" fmla="*/ 13 h 99"/>
                <a:gd name="T88" fmla="*/ 37 w 64"/>
                <a:gd name="T89" fmla="*/ 23 h 99"/>
                <a:gd name="T90" fmla="*/ 39 w 64"/>
                <a:gd name="T91" fmla="*/ 35 h 99"/>
                <a:gd name="T92" fmla="*/ 41 w 64"/>
                <a:gd name="T93" fmla="*/ 45 h 99"/>
                <a:gd name="T94" fmla="*/ 39 w 64"/>
                <a:gd name="T95" fmla="*/ 53 h 99"/>
                <a:gd name="T96" fmla="*/ 39 w 64"/>
                <a:gd name="T97" fmla="*/ 57 h 99"/>
                <a:gd name="T98" fmla="*/ 39 w 64"/>
                <a:gd name="T99" fmla="*/ 59 h 99"/>
                <a:gd name="T100" fmla="*/ 42 w 64"/>
                <a:gd name="T101" fmla="*/ 60 h 99"/>
                <a:gd name="T102" fmla="*/ 43 w 64"/>
                <a:gd name="T103" fmla="*/ 59 h 99"/>
                <a:gd name="T104" fmla="*/ 45 w 64"/>
                <a:gd name="T105" fmla="*/ 57 h 99"/>
                <a:gd name="T106" fmla="*/ 45 w 64"/>
                <a:gd name="T107" fmla="*/ 53 h 99"/>
                <a:gd name="T108" fmla="*/ 45 w 64"/>
                <a:gd name="T109" fmla="*/ 44 h 99"/>
                <a:gd name="T110" fmla="*/ 45 w 64"/>
                <a:gd name="T111" fmla="*/ 34 h 99"/>
                <a:gd name="T112" fmla="*/ 41 w 64"/>
                <a:gd name="T113" fmla="*/ 21 h 99"/>
                <a:gd name="T114" fmla="*/ 34 w 64"/>
                <a:gd name="T115" fmla="*/ 9 h 99"/>
                <a:gd name="T116" fmla="*/ 24 w 64"/>
                <a:gd name="T117" fmla="*/ 1 h 99"/>
                <a:gd name="T118" fmla="*/ 21 w 64"/>
                <a:gd name="T119" fmla="*/ 0 h 99"/>
                <a:gd name="T120" fmla="*/ 15 w 64"/>
                <a:gd name="T121" fmla="*/ 0 h 99"/>
                <a:gd name="T122" fmla="*/ 8 w 64"/>
                <a:gd name="T123" fmla="*/ 0 h 99"/>
                <a:gd name="T124" fmla="*/ 3 w 64"/>
                <a:gd name="T125" fmla="*/ 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" h="99">
                  <a:moveTo>
                    <a:pt x="3" y="4"/>
                  </a:moveTo>
                  <a:lnTo>
                    <a:pt x="1" y="6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9" y="31"/>
                  </a:lnTo>
                  <a:lnTo>
                    <a:pt x="13" y="44"/>
                  </a:lnTo>
                  <a:lnTo>
                    <a:pt x="16" y="61"/>
                  </a:lnTo>
                  <a:lnTo>
                    <a:pt x="16" y="66"/>
                  </a:lnTo>
                  <a:lnTo>
                    <a:pt x="18" y="76"/>
                  </a:lnTo>
                  <a:lnTo>
                    <a:pt x="22" y="86"/>
                  </a:lnTo>
                  <a:lnTo>
                    <a:pt x="30" y="95"/>
                  </a:lnTo>
                  <a:lnTo>
                    <a:pt x="39" y="99"/>
                  </a:lnTo>
                  <a:lnTo>
                    <a:pt x="50" y="99"/>
                  </a:lnTo>
                  <a:lnTo>
                    <a:pt x="63" y="96"/>
                  </a:lnTo>
                  <a:lnTo>
                    <a:pt x="64" y="95"/>
                  </a:lnTo>
                  <a:lnTo>
                    <a:pt x="64" y="93"/>
                  </a:lnTo>
                  <a:lnTo>
                    <a:pt x="63" y="91"/>
                  </a:lnTo>
                  <a:lnTo>
                    <a:pt x="60" y="91"/>
                  </a:lnTo>
                  <a:lnTo>
                    <a:pt x="50" y="94"/>
                  </a:lnTo>
                  <a:lnTo>
                    <a:pt x="41" y="94"/>
                  </a:lnTo>
                  <a:lnTo>
                    <a:pt x="34" y="91"/>
                  </a:lnTo>
                  <a:lnTo>
                    <a:pt x="26" y="83"/>
                  </a:lnTo>
                  <a:lnTo>
                    <a:pt x="22" y="73"/>
                  </a:lnTo>
                  <a:lnTo>
                    <a:pt x="21" y="65"/>
                  </a:lnTo>
                  <a:lnTo>
                    <a:pt x="21" y="61"/>
                  </a:lnTo>
                  <a:lnTo>
                    <a:pt x="18" y="44"/>
                  </a:lnTo>
                  <a:lnTo>
                    <a:pt x="15" y="31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7" y="14"/>
                  </a:lnTo>
                  <a:lnTo>
                    <a:pt x="5" y="10"/>
                  </a:lnTo>
                  <a:lnTo>
                    <a:pt x="5" y="9"/>
                  </a:lnTo>
                  <a:lnTo>
                    <a:pt x="7" y="6"/>
                  </a:lnTo>
                  <a:lnTo>
                    <a:pt x="9" y="5"/>
                  </a:lnTo>
                  <a:lnTo>
                    <a:pt x="12" y="5"/>
                  </a:lnTo>
                  <a:lnTo>
                    <a:pt x="15" y="4"/>
                  </a:lnTo>
                  <a:lnTo>
                    <a:pt x="17" y="5"/>
                  </a:lnTo>
                  <a:lnTo>
                    <a:pt x="21" y="5"/>
                  </a:lnTo>
                  <a:lnTo>
                    <a:pt x="22" y="5"/>
                  </a:lnTo>
                  <a:lnTo>
                    <a:pt x="32" y="13"/>
                  </a:lnTo>
                  <a:lnTo>
                    <a:pt x="37" y="23"/>
                  </a:lnTo>
                  <a:lnTo>
                    <a:pt x="39" y="35"/>
                  </a:lnTo>
                  <a:lnTo>
                    <a:pt x="41" y="45"/>
                  </a:lnTo>
                  <a:lnTo>
                    <a:pt x="39" y="53"/>
                  </a:lnTo>
                  <a:lnTo>
                    <a:pt x="39" y="57"/>
                  </a:lnTo>
                  <a:lnTo>
                    <a:pt x="39" y="59"/>
                  </a:lnTo>
                  <a:lnTo>
                    <a:pt x="42" y="60"/>
                  </a:lnTo>
                  <a:lnTo>
                    <a:pt x="43" y="59"/>
                  </a:lnTo>
                  <a:lnTo>
                    <a:pt x="45" y="57"/>
                  </a:lnTo>
                  <a:lnTo>
                    <a:pt x="45" y="53"/>
                  </a:lnTo>
                  <a:lnTo>
                    <a:pt x="45" y="44"/>
                  </a:lnTo>
                  <a:lnTo>
                    <a:pt x="45" y="34"/>
                  </a:lnTo>
                  <a:lnTo>
                    <a:pt x="41" y="21"/>
                  </a:lnTo>
                  <a:lnTo>
                    <a:pt x="34" y="9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1" name="Freeform 98"/>
            <p:cNvSpPr/>
            <p:nvPr/>
          </p:nvSpPr>
          <p:spPr bwMode="auto">
            <a:xfrm>
              <a:off x="5651501" y="2024063"/>
              <a:ext cx="34925" cy="169863"/>
            </a:xfrm>
            <a:custGeom>
              <a:avLst/>
              <a:gdLst>
                <a:gd name="T0" fmla="*/ 17 w 22"/>
                <a:gd name="T1" fmla="*/ 3 h 107"/>
                <a:gd name="T2" fmla="*/ 17 w 22"/>
                <a:gd name="T3" fmla="*/ 8 h 107"/>
                <a:gd name="T4" fmla="*/ 17 w 22"/>
                <a:gd name="T5" fmla="*/ 18 h 107"/>
                <a:gd name="T6" fmla="*/ 15 w 22"/>
                <a:gd name="T7" fmla="*/ 34 h 107"/>
                <a:gd name="T8" fmla="*/ 11 w 22"/>
                <a:gd name="T9" fmla="*/ 52 h 107"/>
                <a:gd name="T10" fmla="*/ 8 w 22"/>
                <a:gd name="T11" fmla="*/ 55 h 107"/>
                <a:gd name="T12" fmla="*/ 5 w 22"/>
                <a:gd name="T13" fmla="*/ 63 h 107"/>
                <a:gd name="T14" fmla="*/ 3 w 22"/>
                <a:gd name="T15" fmla="*/ 73 h 107"/>
                <a:gd name="T16" fmla="*/ 0 w 22"/>
                <a:gd name="T17" fmla="*/ 85 h 107"/>
                <a:gd name="T18" fmla="*/ 3 w 22"/>
                <a:gd name="T19" fmla="*/ 97 h 107"/>
                <a:gd name="T20" fmla="*/ 9 w 22"/>
                <a:gd name="T21" fmla="*/ 107 h 107"/>
                <a:gd name="T22" fmla="*/ 11 w 22"/>
                <a:gd name="T23" fmla="*/ 107 h 107"/>
                <a:gd name="T24" fmla="*/ 12 w 22"/>
                <a:gd name="T25" fmla="*/ 107 h 107"/>
                <a:gd name="T26" fmla="*/ 13 w 22"/>
                <a:gd name="T27" fmla="*/ 105 h 107"/>
                <a:gd name="T28" fmla="*/ 12 w 22"/>
                <a:gd name="T29" fmla="*/ 103 h 107"/>
                <a:gd name="T30" fmla="*/ 7 w 22"/>
                <a:gd name="T31" fmla="*/ 94 h 107"/>
                <a:gd name="T32" fmla="*/ 5 w 22"/>
                <a:gd name="T33" fmla="*/ 84 h 107"/>
                <a:gd name="T34" fmla="*/ 7 w 22"/>
                <a:gd name="T35" fmla="*/ 73 h 107"/>
                <a:gd name="T36" fmla="*/ 11 w 22"/>
                <a:gd name="T37" fmla="*/ 64 h 107"/>
                <a:gd name="T38" fmla="*/ 13 w 22"/>
                <a:gd name="T39" fmla="*/ 56 h 107"/>
                <a:gd name="T40" fmla="*/ 15 w 22"/>
                <a:gd name="T41" fmla="*/ 54 h 107"/>
                <a:gd name="T42" fmla="*/ 20 w 22"/>
                <a:gd name="T43" fmla="*/ 35 h 107"/>
                <a:gd name="T44" fmla="*/ 21 w 22"/>
                <a:gd name="T45" fmla="*/ 18 h 107"/>
                <a:gd name="T46" fmla="*/ 22 w 22"/>
                <a:gd name="T47" fmla="*/ 8 h 107"/>
                <a:gd name="T48" fmla="*/ 22 w 22"/>
                <a:gd name="T49" fmla="*/ 3 h 107"/>
                <a:gd name="T50" fmla="*/ 22 w 22"/>
                <a:gd name="T51" fmla="*/ 1 h 107"/>
                <a:gd name="T52" fmla="*/ 20 w 22"/>
                <a:gd name="T53" fmla="*/ 0 h 107"/>
                <a:gd name="T54" fmla="*/ 19 w 22"/>
                <a:gd name="T55" fmla="*/ 1 h 107"/>
                <a:gd name="T56" fmla="*/ 17 w 22"/>
                <a:gd name="T57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107">
                  <a:moveTo>
                    <a:pt x="17" y="3"/>
                  </a:moveTo>
                  <a:lnTo>
                    <a:pt x="17" y="8"/>
                  </a:lnTo>
                  <a:lnTo>
                    <a:pt x="17" y="18"/>
                  </a:lnTo>
                  <a:lnTo>
                    <a:pt x="15" y="34"/>
                  </a:lnTo>
                  <a:lnTo>
                    <a:pt x="11" y="52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3" y="73"/>
                  </a:lnTo>
                  <a:lnTo>
                    <a:pt x="0" y="85"/>
                  </a:lnTo>
                  <a:lnTo>
                    <a:pt x="3" y="97"/>
                  </a:lnTo>
                  <a:lnTo>
                    <a:pt x="9" y="107"/>
                  </a:lnTo>
                  <a:lnTo>
                    <a:pt x="11" y="107"/>
                  </a:lnTo>
                  <a:lnTo>
                    <a:pt x="12" y="107"/>
                  </a:lnTo>
                  <a:lnTo>
                    <a:pt x="13" y="105"/>
                  </a:lnTo>
                  <a:lnTo>
                    <a:pt x="12" y="103"/>
                  </a:lnTo>
                  <a:lnTo>
                    <a:pt x="7" y="94"/>
                  </a:lnTo>
                  <a:lnTo>
                    <a:pt x="5" y="84"/>
                  </a:lnTo>
                  <a:lnTo>
                    <a:pt x="7" y="73"/>
                  </a:lnTo>
                  <a:lnTo>
                    <a:pt x="11" y="64"/>
                  </a:lnTo>
                  <a:lnTo>
                    <a:pt x="13" y="56"/>
                  </a:lnTo>
                  <a:lnTo>
                    <a:pt x="15" y="54"/>
                  </a:lnTo>
                  <a:lnTo>
                    <a:pt x="20" y="35"/>
                  </a:lnTo>
                  <a:lnTo>
                    <a:pt x="21" y="18"/>
                  </a:lnTo>
                  <a:lnTo>
                    <a:pt x="22" y="8"/>
                  </a:lnTo>
                  <a:lnTo>
                    <a:pt x="22" y="3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9" y="1"/>
                  </a:lnTo>
                  <a:lnTo>
                    <a:pt x="17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2" name="Freeform 99"/>
            <p:cNvSpPr/>
            <p:nvPr/>
          </p:nvSpPr>
          <p:spPr bwMode="auto">
            <a:xfrm>
              <a:off x="5618163" y="2044700"/>
              <a:ext cx="36513" cy="179388"/>
            </a:xfrm>
            <a:custGeom>
              <a:avLst/>
              <a:gdLst>
                <a:gd name="T0" fmla="*/ 17 w 23"/>
                <a:gd name="T1" fmla="*/ 0 h 113"/>
                <a:gd name="T2" fmla="*/ 16 w 23"/>
                <a:gd name="T3" fmla="*/ 1 h 113"/>
                <a:gd name="T4" fmla="*/ 15 w 23"/>
                <a:gd name="T5" fmla="*/ 3 h 113"/>
                <a:gd name="T6" fmla="*/ 15 w 23"/>
                <a:gd name="T7" fmla="*/ 7 h 113"/>
                <a:gd name="T8" fmla="*/ 15 w 23"/>
                <a:gd name="T9" fmla="*/ 16 h 113"/>
                <a:gd name="T10" fmla="*/ 12 w 23"/>
                <a:gd name="T11" fmla="*/ 29 h 113"/>
                <a:gd name="T12" fmla="*/ 7 w 23"/>
                <a:gd name="T13" fmla="*/ 45 h 113"/>
                <a:gd name="T14" fmla="*/ 5 w 23"/>
                <a:gd name="T15" fmla="*/ 47 h 113"/>
                <a:gd name="T16" fmla="*/ 4 w 23"/>
                <a:gd name="T17" fmla="*/ 54 h 113"/>
                <a:gd name="T18" fmla="*/ 2 w 23"/>
                <a:gd name="T19" fmla="*/ 64 h 113"/>
                <a:gd name="T20" fmla="*/ 0 w 23"/>
                <a:gd name="T21" fmla="*/ 76 h 113"/>
                <a:gd name="T22" fmla="*/ 3 w 23"/>
                <a:gd name="T23" fmla="*/ 89 h 113"/>
                <a:gd name="T24" fmla="*/ 8 w 23"/>
                <a:gd name="T25" fmla="*/ 101 h 113"/>
                <a:gd name="T26" fmla="*/ 19 w 23"/>
                <a:gd name="T27" fmla="*/ 113 h 113"/>
                <a:gd name="T28" fmla="*/ 20 w 23"/>
                <a:gd name="T29" fmla="*/ 113 h 113"/>
                <a:gd name="T30" fmla="*/ 21 w 23"/>
                <a:gd name="T31" fmla="*/ 111 h 113"/>
                <a:gd name="T32" fmla="*/ 23 w 23"/>
                <a:gd name="T33" fmla="*/ 110 h 113"/>
                <a:gd name="T34" fmla="*/ 21 w 23"/>
                <a:gd name="T35" fmla="*/ 109 h 113"/>
                <a:gd name="T36" fmla="*/ 12 w 23"/>
                <a:gd name="T37" fmla="*/ 98 h 113"/>
                <a:gd name="T38" fmla="*/ 7 w 23"/>
                <a:gd name="T39" fmla="*/ 88 h 113"/>
                <a:gd name="T40" fmla="*/ 5 w 23"/>
                <a:gd name="T41" fmla="*/ 76 h 113"/>
                <a:gd name="T42" fmla="*/ 7 w 23"/>
                <a:gd name="T43" fmla="*/ 64 h 113"/>
                <a:gd name="T44" fmla="*/ 8 w 23"/>
                <a:gd name="T45" fmla="*/ 55 h 113"/>
                <a:gd name="T46" fmla="*/ 11 w 23"/>
                <a:gd name="T47" fmla="*/ 49 h 113"/>
                <a:gd name="T48" fmla="*/ 12 w 23"/>
                <a:gd name="T49" fmla="*/ 46 h 113"/>
                <a:gd name="T50" fmla="*/ 17 w 23"/>
                <a:gd name="T51" fmla="*/ 29 h 113"/>
                <a:gd name="T52" fmla="*/ 20 w 23"/>
                <a:gd name="T53" fmla="*/ 16 h 113"/>
                <a:gd name="T54" fmla="*/ 20 w 23"/>
                <a:gd name="T55" fmla="*/ 7 h 113"/>
                <a:gd name="T56" fmla="*/ 20 w 23"/>
                <a:gd name="T57" fmla="*/ 3 h 113"/>
                <a:gd name="T58" fmla="*/ 20 w 23"/>
                <a:gd name="T59" fmla="*/ 1 h 113"/>
                <a:gd name="T60" fmla="*/ 19 w 23"/>
                <a:gd name="T61" fmla="*/ 1 h 113"/>
                <a:gd name="T62" fmla="*/ 17 w 23"/>
                <a:gd name="T6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113">
                  <a:moveTo>
                    <a:pt x="17" y="0"/>
                  </a:moveTo>
                  <a:lnTo>
                    <a:pt x="16" y="1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5" y="16"/>
                  </a:lnTo>
                  <a:lnTo>
                    <a:pt x="12" y="29"/>
                  </a:lnTo>
                  <a:lnTo>
                    <a:pt x="7" y="45"/>
                  </a:lnTo>
                  <a:lnTo>
                    <a:pt x="5" y="47"/>
                  </a:lnTo>
                  <a:lnTo>
                    <a:pt x="4" y="54"/>
                  </a:lnTo>
                  <a:lnTo>
                    <a:pt x="2" y="64"/>
                  </a:lnTo>
                  <a:lnTo>
                    <a:pt x="0" y="76"/>
                  </a:lnTo>
                  <a:lnTo>
                    <a:pt x="3" y="89"/>
                  </a:lnTo>
                  <a:lnTo>
                    <a:pt x="8" y="101"/>
                  </a:lnTo>
                  <a:lnTo>
                    <a:pt x="19" y="113"/>
                  </a:lnTo>
                  <a:lnTo>
                    <a:pt x="20" y="113"/>
                  </a:lnTo>
                  <a:lnTo>
                    <a:pt x="21" y="111"/>
                  </a:lnTo>
                  <a:lnTo>
                    <a:pt x="23" y="110"/>
                  </a:lnTo>
                  <a:lnTo>
                    <a:pt x="21" y="109"/>
                  </a:lnTo>
                  <a:lnTo>
                    <a:pt x="12" y="98"/>
                  </a:lnTo>
                  <a:lnTo>
                    <a:pt x="7" y="88"/>
                  </a:lnTo>
                  <a:lnTo>
                    <a:pt x="5" y="76"/>
                  </a:lnTo>
                  <a:lnTo>
                    <a:pt x="7" y="64"/>
                  </a:lnTo>
                  <a:lnTo>
                    <a:pt x="8" y="55"/>
                  </a:lnTo>
                  <a:lnTo>
                    <a:pt x="11" y="49"/>
                  </a:lnTo>
                  <a:lnTo>
                    <a:pt x="12" y="46"/>
                  </a:lnTo>
                  <a:lnTo>
                    <a:pt x="17" y="29"/>
                  </a:lnTo>
                  <a:lnTo>
                    <a:pt x="20" y="16"/>
                  </a:lnTo>
                  <a:lnTo>
                    <a:pt x="20" y="7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19" y="1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3" name="Freeform 100"/>
            <p:cNvSpPr/>
            <p:nvPr/>
          </p:nvSpPr>
          <p:spPr bwMode="auto">
            <a:xfrm>
              <a:off x="5605463" y="2117725"/>
              <a:ext cx="30163" cy="11113"/>
            </a:xfrm>
            <a:custGeom>
              <a:avLst/>
              <a:gdLst>
                <a:gd name="T0" fmla="*/ 0 w 19"/>
                <a:gd name="T1" fmla="*/ 1 h 7"/>
                <a:gd name="T2" fmla="*/ 0 w 19"/>
                <a:gd name="T3" fmla="*/ 4 h 7"/>
                <a:gd name="T4" fmla="*/ 0 w 19"/>
                <a:gd name="T5" fmla="*/ 5 h 7"/>
                <a:gd name="T6" fmla="*/ 2 w 19"/>
                <a:gd name="T7" fmla="*/ 7 h 7"/>
                <a:gd name="T8" fmla="*/ 3 w 19"/>
                <a:gd name="T9" fmla="*/ 5 h 7"/>
                <a:gd name="T10" fmla="*/ 7 w 19"/>
                <a:gd name="T11" fmla="*/ 5 h 7"/>
                <a:gd name="T12" fmla="*/ 10 w 19"/>
                <a:gd name="T13" fmla="*/ 4 h 7"/>
                <a:gd name="T14" fmla="*/ 13 w 19"/>
                <a:gd name="T15" fmla="*/ 4 h 7"/>
                <a:gd name="T16" fmla="*/ 16 w 19"/>
                <a:gd name="T17" fmla="*/ 5 h 7"/>
                <a:gd name="T18" fmla="*/ 17 w 19"/>
                <a:gd name="T19" fmla="*/ 5 h 7"/>
                <a:gd name="T20" fmla="*/ 17 w 19"/>
                <a:gd name="T21" fmla="*/ 4 h 7"/>
                <a:gd name="T22" fmla="*/ 19 w 19"/>
                <a:gd name="T23" fmla="*/ 3 h 7"/>
                <a:gd name="T24" fmla="*/ 19 w 19"/>
                <a:gd name="T25" fmla="*/ 1 h 7"/>
                <a:gd name="T26" fmla="*/ 16 w 19"/>
                <a:gd name="T27" fmla="*/ 0 h 7"/>
                <a:gd name="T28" fmla="*/ 15 w 19"/>
                <a:gd name="T29" fmla="*/ 0 h 7"/>
                <a:gd name="T30" fmla="*/ 12 w 19"/>
                <a:gd name="T31" fmla="*/ 0 h 7"/>
                <a:gd name="T32" fmla="*/ 8 w 19"/>
                <a:gd name="T33" fmla="*/ 0 h 7"/>
                <a:gd name="T34" fmla="*/ 4 w 19"/>
                <a:gd name="T35" fmla="*/ 0 h 7"/>
                <a:gd name="T36" fmla="*/ 0 w 19"/>
                <a:gd name="T3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7">
                  <a:moveTo>
                    <a:pt x="0" y="1"/>
                  </a:moveTo>
                  <a:lnTo>
                    <a:pt x="0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3" y="5"/>
                  </a:lnTo>
                  <a:lnTo>
                    <a:pt x="7" y="5"/>
                  </a:lnTo>
                  <a:lnTo>
                    <a:pt x="10" y="4"/>
                  </a:lnTo>
                  <a:lnTo>
                    <a:pt x="13" y="4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19" y="3"/>
                  </a:lnTo>
                  <a:lnTo>
                    <a:pt x="19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4" name="Freeform 101"/>
            <p:cNvSpPr/>
            <p:nvPr/>
          </p:nvSpPr>
          <p:spPr bwMode="auto">
            <a:xfrm>
              <a:off x="5608638" y="2157413"/>
              <a:ext cx="17463" cy="7938"/>
            </a:xfrm>
            <a:custGeom>
              <a:avLst/>
              <a:gdLst>
                <a:gd name="T0" fmla="*/ 9 w 11"/>
                <a:gd name="T1" fmla="*/ 0 h 5"/>
                <a:gd name="T2" fmla="*/ 2 w 11"/>
                <a:gd name="T3" fmla="*/ 0 h 5"/>
                <a:gd name="T4" fmla="*/ 0 w 11"/>
                <a:gd name="T5" fmla="*/ 1 h 5"/>
                <a:gd name="T6" fmla="*/ 0 w 11"/>
                <a:gd name="T7" fmla="*/ 2 h 5"/>
                <a:gd name="T8" fmla="*/ 1 w 11"/>
                <a:gd name="T9" fmla="*/ 5 h 5"/>
                <a:gd name="T10" fmla="*/ 2 w 11"/>
                <a:gd name="T11" fmla="*/ 5 h 5"/>
                <a:gd name="T12" fmla="*/ 9 w 11"/>
                <a:gd name="T13" fmla="*/ 5 h 5"/>
                <a:gd name="T14" fmla="*/ 11 w 11"/>
                <a:gd name="T15" fmla="*/ 4 h 5"/>
                <a:gd name="T16" fmla="*/ 11 w 11"/>
                <a:gd name="T17" fmla="*/ 2 h 5"/>
                <a:gd name="T18" fmla="*/ 10 w 11"/>
                <a:gd name="T19" fmla="*/ 0 h 5"/>
                <a:gd name="T20" fmla="*/ 9 w 11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5">
                  <a:moveTo>
                    <a:pt x="9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5"/>
                  </a:lnTo>
                  <a:lnTo>
                    <a:pt x="2" y="5"/>
                  </a:lnTo>
                  <a:lnTo>
                    <a:pt x="9" y="5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5" name="Freeform 102"/>
            <p:cNvSpPr>
              <a:spLocks noEditPoints="1"/>
            </p:cNvSpPr>
            <p:nvPr/>
          </p:nvSpPr>
          <p:spPr bwMode="auto">
            <a:xfrm>
              <a:off x="5364163" y="1995488"/>
              <a:ext cx="252413" cy="379413"/>
            </a:xfrm>
            <a:custGeom>
              <a:avLst/>
              <a:gdLst>
                <a:gd name="T0" fmla="*/ 21 w 159"/>
                <a:gd name="T1" fmla="*/ 6 h 239"/>
                <a:gd name="T2" fmla="*/ 20 w 159"/>
                <a:gd name="T3" fmla="*/ 21 h 239"/>
                <a:gd name="T4" fmla="*/ 34 w 159"/>
                <a:gd name="T5" fmla="*/ 32 h 239"/>
                <a:gd name="T6" fmla="*/ 42 w 159"/>
                <a:gd name="T7" fmla="*/ 39 h 239"/>
                <a:gd name="T8" fmla="*/ 54 w 159"/>
                <a:gd name="T9" fmla="*/ 57 h 239"/>
                <a:gd name="T10" fmla="*/ 105 w 159"/>
                <a:gd name="T11" fmla="*/ 78 h 239"/>
                <a:gd name="T12" fmla="*/ 114 w 159"/>
                <a:gd name="T13" fmla="*/ 80 h 239"/>
                <a:gd name="T14" fmla="*/ 125 w 159"/>
                <a:gd name="T15" fmla="*/ 90 h 239"/>
                <a:gd name="T16" fmla="*/ 122 w 159"/>
                <a:gd name="T17" fmla="*/ 103 h 239"/>
                <a:gd name="T18" fmla="*/ 104 w 159"/>
                <a:gd name="T19" fmla="*/ 118 h 239"/>
                <a:gd name="T20" fmla="*/ 83 w 159"/>
                <a:gd name="T21" fmla="*/ 132 h 239"/>
                <a:gd name="T22" fmla="*/ 58 w 159"/>
                <a:gd name="T23" fmla="*/ 165 h 239"/>
                <a:gd name="T24" fmla="*/ 25 w 159"/>
                <a:gd name="T25" fmla="*/ 203 h 239"/>
                <a:gd name="T26" fmla="*/ 8 w 159"/>
                <a:gd name="T27" fmla="*/ 212 h 239"/>
                <a:gd name="T28" fmla="*/ 0 w 159"/>
                <a:gd name="T29" fmla="*/ 224 h 239"/>
                <a:gd name="T30" fmla="*/ 4 w 159"/>
                <a:gd name="T31" fmla="*/ 235 h 239"/>
                <a:gd name="T32" fmla="*/ 21 w 159"/>
                <a:gd name="T33" fmla="*/ 239 h 239"/>
                <a:gd name="T34" fmla="*/ 42 w 159"/>
                <a:gd name="T35" fmla="*/ 229 h 239"/>
                <a:gd name="T36" fmla="*/ 84 w 159"/>
                <a:gd name="T37" fmla="*/ 176 h 239"/>
                <a:gd name="T38" fmla="*/ 109 w 159"/>
                <a:gd name="T39" fmla="*/ 150 h 239"/>
                <a:gd name="T40" fmla="*/ 141 w 159"/>
                <a:gd name="T41" fmla="*/ 132 h 239"/>
                <a:gd name="T42" fmla="*/ 159 w 159"/>
                <a:gd name="T43" fmla="*/ 85 h 239"/>
                <a:gd name="T44" fmla="*/ 142 w 159"/>
                <a:gd name="T45" fmla="*/ 64 h 239"/>
                <a:gd name="T46" fmla="*/ 104 w 159"/>
                <a:gd name="T47" fmla="*/ 53 h 239"/>
                <a:gd name="T48" fmla="*/ 72 w 159"/>
                <a:gd name="T49" fmla="*/ 29 h 239"/>
                <a:gd name="T50" fmla="*/ 67 w 159"/>
                <a:gd name="T51" fmla="*/ 18 h 239"/>
                <a:gd name="T52" fmla="*/ 36 w 159"/>
                <a:gd name="T53" fmla="*/ 0 h 239"/>
                <a:gd name="T54" fmla="*/ 50 w 159"/>
                <a:gd name="T55" fmla="*/ 9 h 239"/>
                <a:gd name="T56" fmla="*/ 68 w 159"/>
                <a:gd name="T57" fmla="*/ 30 h 239"/>
                <a:gd name="T58" fmla="*/ 92 w 159"/>
                <a:gd name="T59" fmla="*/ 55 h 239"/>
                <a:gd name="T60" fmla="*/ 127 w 159"/>
                <a:gd name="T61" fmla="*/ 63 h 239"/>
                <a:gd name="T62" fmla="*/ 152 w 159"/>
                <a:gd name="T63" fmla="*/ 85 h 239"/>
                <a:gd name="T64" fmla="*/ 145 w 159"/>
                <a:gd name="T65" fmla="*/ 121 h 239"/>
                <a:gd name="T66" fmla="*/ 124 w 159"/>
                <a:gd name="T67" fmla="*/ 136 h 239"/>
                <a:gd name="T68" fmla="*/ 82 w 159"/>
                <a:gd name="T69" fmla="*/ 173 h 239"/>
                <a:gd name="T70" fmla="*/ 48 w 159"/>
                <a:gd name="T71" fmla="*/ 220 h 239"/>
                <a:gd name="T72" fmla="*/ 23 w 159"/>
                <a:gd name="T73" fmla="*/ 234 h 239"/>
                <a:gd name="T74" fmla="*/ 7 w 159"/>
                <a:gd name="T75" fmla="*/ 230 h 239"/>
                <a:gd name="T76" fmla="*/ 7 w 159"/>
                <a:gd name="T77" fmla="*/ 218 h 239"/>
                <a:gd name="T78" fmla="*/ 15 w 159"/>
                <a:gd name="T79" fmla="*/ 213 h 239"/>
                <a:gd name="T80" fmla="*/ 55 w 159"/>
                <a:gd name="T81" fmla="*/ 178 h 239"/>
                <a:gd name="T82" fmla="*/ 76 w 159"/>
                <a:gd name="T83" fmla="*/ 145 h 239"/>
                <a:gd name="T84" fmla="*/ 105 w 159"/>
                <a:gd name="T85" fmla="*/ 123 h 239"/>
                <a:gd name="T86" fmla="*/ 126 w 159"/>
                <a:gd name="T87" fmla="*/ 106 h 239"/>
                <a:gd name="T88" fmla="*/ 130 w 159"/>
                <a:gd name="T89" fmla="*/ 87 h 239"/>
                <a:gd name="T90" fmla="*/ 109 w 159"/>
                <a:gd name="T91" fmla="*/ 73 h 239"/>
                <a:gd name="T92" fmla="*/ 61 w 159"/>
                <a:gd name="T93" fmla="*/ 56 h 239"/>
                <a:gd name="T94" fmla="*/ 45 w 159"/>
                <a:gd name="T95" fmla="*/ 35 h 239"/>
                <a:gd name="T96" fmla="*/ 37 w 159"/>
                <a:gd name="T97" fmla="*/ 27 h 239"/>
                <a:gd name="T98" fmla="*/ 24 w 159"/>
                <a:gd name="T99" fmla="*/ 14 h 239"/>
                <a:gd name="T100" fmla="*/ 30 w 159"/>
                <a:gd name="T101" fmla="*/ 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9" h="239">
                  <a:moveTo>
                    <a:pt x="23" y="5"/>
                  </a:moveTo>
                  <a:lnTo>
                    <a:pt x="23" y="5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0" y="9"/>
                  </a:lnTo>
                  <a:lnTo>
                    <a:pt x="20" y="12"/>
                  </a:lnTo>
                  <a:lnTo>
                    <a:pt x="20" y="15"/>
                  </a:lnTo>
                  <a:lnTo>
                    <a:pt x="20" y="21"/>
                  </a:lnTo>
                  <a:lnTo>
                    <a:pt x="23" y="23"/>
                  </a:lnTo>
                  <a:lnTo>
                    <a:pt x="25" y="27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7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5" y="44"/>
                  </a:lnTo>
                  <a:lnTo>
                    <a:pt x="49" y="51"/>
                  </a:lnTo>
                  <a:lnTo>
                    <a:pt x="50" y="53"/>
                  </a:lnTo>
                  <a:lnTo>
                    <a:pt x="54" y="57"/>
                  </a:lnTo>
                  <a:lnTo>
                    <a:pt x="62" y="64"/>
                  </a:lnTo>
                  <a:lnTo>
                    <a:pt x="72" y="70"/>
                  </a:lnTo>
                  <a:lnTo>
                    <a:pt x="87" y="76"/>
                  </a:lnTo>
                  <a:lnTo>
                    <a:pt x="105" y="78"/>
                  </a:lnTo>
                  <a:lnTo>
                    <a:pt x="106" y="78"/>
                  </a:lnTo>
                  <a:lnTo>
                    <a:pt x="108" y="78"/>
                  </a:lnTo>
                  <a:lnTo>
                    <a:pt x="110" y="78"/>
                  </a:lnTo>
                  <a:lnTo>
                    <a:pt x="114" y="80"/>
                  </a:lnTo>
                  <a:lnTo>
                    <a:pt x="118" y="82"/>
                  </a:lnTo>
                  <a:lnTo>
                    <a:pt x="121" y="84"/>
                  </a:lnTo>
                  <a:lnTo>
                    <a:pt x="124" y="87"/>
                  </a:lnTo>
                  <a:lnTo>
                    <a:pt x="125" y="90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24" y="99"/>
                  </a:lnTo>
                  <a:lnTo>
                    <a:pt x="122" y="103"/>
                  </a:lnTo>
                  <a:lnTo>
                    <a:pt x="118" y="110"/>
                  </a:lnTo>
                  <a:lnTo>
                    <a:pt x="113" y="115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0" y="120"/>
                  </a:lnTo>
                  <a:lnTo>
                    <a:pt x="92" y="124"/>
                  </a:lnTo>
                  <a:lnTo>
                    <a:pt x="83" y="132"/>
                  </a:lnTo>
                  <a:lnTo>
                    <a:pt x="72" y="142"/>
                  </a:lnTo>
                  <a:lnTo>
                    <a:pt x="63" y="156"/>
                  </a:lnTo>
                  <a:lnTo>
                    <a:pt x="62" y="158"/>
                  </a:lnTo>
                  <a:lnTo>
                    <a:pt x="58" y="165"/>
                  </a:lnTo>
                  <a:lnTo>
                    <a:pt x="53" y="174"/>
                  </a:lnTo>
                  <a:lnTo>
                    <a:pt x="45" y="184"/>
                  </a:lnTo>
                  <a:lnTo>
                    <a:pt x="36" y="195"/>
                  </a:lnTo>
                  <a:lnTo>
                    <a:pt x="25" y="203"/>
                  </a:lnTo>
                  <a:lnTo>
                    <a:pt x="13" y="209"/>
                  </a:lnTo>
                  <a:lnTo>
                    <a:pt x="12" y="209"/>
                  </a:lnTo>
                  <a:lnTo>
                    <a:pt x="11" y="210"/>
                  </a:lnTo>
                  <a:lnTo>
                    <a:pt x="8" y="212"/>
                  </a:lnTo>
                  <a:lnTo>
                    <a:pt x="6" y="213"/>
                  </a:lnTo>
                  <a:lnTo>
                    <a:pt x="3" y="216"/>
                  </a:lnTo>
                  <a:lnTo>
                    <a:pt x="0" y="220"/>
                  </a:lnTo>
                  <a:lnTo>
                    <a:pt x="0" y="224"/>
                  </a:lnTo>
                  <a:lnTo>
                    <a:pt x="0" y="228"/>
                  </a:lnTo>
                  <a:lnTo>
                    <a:pt x="3" y="233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7" y="237"/>
                  </a:lnTo>
                  <a:lnTo>
                    <a:pt x="11" y="238"/>
                  </a:lnTo>
                  <a:lnTo>
                    <a:pt x="15" y="239"/>
                  </a:lnTo>
                  <a:lnTo>
                    <a:pt x="21" y="239"/>
                  </a:lnTo>
                  <a:lnTo>
                    <a:pt x="28" y="238"/>
                  </a:lnTo>
                  <a:lnTo>
                    <a:pt x="34" y="234"/>
                  </a:lnTo>
                  <a:lnTo>
                    <a:pt x="40" y="231"/>
                  </a:lnTo>
                  <a:lnTo>
                    <a:pt x="42" y="229"/>
                  </a:lnTo>
                  <a:lnTo>
                    <a:pt x="50" y="224"/>
                  </a:lnTo>
                  <a:lnTo>
                    <a:pt x="61" y="213"/>
                  </a:lnTo>
                  <a:lnTo>
                    <a:pt x="72" y="197"/>
                  </a:lnTo>
                  <a:lnTo>
                    <a:pt x="84" y="176"/>
                  </a:lnTo>
                  <a:lnTo>
                    <a:pt x="86" y="174"/>
                  </a:lnTo>
                  <a:lnTo>
                    <a:pt x="89" y="169"/>
                  </a:lnTo>
                  <a:lnTo>
                    <a:pt x="97" y="161"/>
                  </a:lnTo>
                  <a:lnTo>
                    <a:pt x="109" y="150"/>
                  </a:lnTo>
                  <a:lnTo>
                    <a:pt x="126" y="141"/>
                  </a:lnTo>
                  <a:lnTo>
                    <a:pt x="127" y="140"/>
                  </a:lnTo>
                  <a:lnTo>
                    <a:pt x="133" y="137"/>
                  </a:lnTo>
                  <a:lnTo>
                    <a:pt x="141" y="132"/>
                  </a:lnTo>
                  <a:lnTo>
                    <a:pt x="148" y="124"/>
                  </a:lnTo>
                  <a:lnTo>
                    <a:pt x="155" y="115"/>
                  </a:lnTo>
                  <a:lnTo>
                    <a:pt x="159" y="102"/>
                  </a:lnTo>
                  <a:lnTo>
                    <a:pt x="159" y="85"/>
                  </a:lnTo>
                  <a:lnTo>
                    <a:pt x="158" y="84"/>
                  </a:lnTo>
                  <a:lnTo>
                    <a:pt x="155" y="78"/>
                  </a:lnTo>
                  <a:lnTo>
                    <a:pt x="150" y="70"/>
                  </a:lnTo>
                  <a:lnTo>
                    <a:pt x="142" y="64"/>
                  </a:lnTo>
                  <a:lnTo>
                    <a:pt x="130" y="59"/>
                  </a:lnTo>
                  <a:lnTo>
                    <a:pt x="113" y="55"/>
                  </a:lnTo>
                  <a:lnTo>
                    <a:pt x="110" y="55"/>
                  </a:lnTo>
                  <a:lnTo>
                    <a:pt x="104" y="53"/>
                  </a:lnTo>
                  <a:lnTo>
                    <a:pt x="96" y="49"/>
                  </a:lnTo>
                  <a:lnTo>
                    <a:pt x="86" y="46"/>
                  </a:lnTo>
                  <a:lnTo>
                    <a:pt x="78" y="38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71" y="25"/>
                  </a:lnTo>
                  <a:lnTo>
                    <a:pt x="67" y="18"/>
                  </a:lnTo>
                  <a:lnTo>
                    <a:pt x="61" y="12"/>
                  </a:lnTo>
                  <a:lnTo>
                    <a:pt x="51" y="5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9" y="1"/>
                  </a:lnTo>
                  <a:lnTo>
                    <a:pt x="23" y="5"/>
                  </a:lnTo>
                  <a:close/>
                  <a:moveTo>
                    <a:pt x="41" y="5"/>
                  </a:moveTo>
                  <a:lnTo>
                    <a:pt x="50" y="9"/>
                  </a:lnTo>
                  <a:lnTo>
                    <a:pt x="57" y="15"/>
                  </a:lnTo>
                  <a:lnTo>
                    <a:pt x="63" y="22"/>
                  </a:lnTo>
                  <a:lnTo>
                    <a:pt x="67" y="27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74" y="40"/>
                  </a:lnTo>
                  <a:lnTo>
                    <a:pt x="83" y="48"/>
                  </a:lnTo>
                  <a:lnTo>
                    <a:pt x="92" y="55"/>
                  </a:lnTo>
                  <a:lnTo>
                    <a:pt x="103" y="57"/>
                  </a:lnTo>
                  <a:lnTo>
                    <a:pt x="110" y="60"/>
                  </a:lnTo>
                  <a:lnTo>
                    <a:pt x="113" y="60"/>
                  </a:lnTo>
                  <a:lnTo>
                    <a:pt x="127" y="63"/>
                  </a:lnTo>
                  <a:lnTo>
                    <a:pt x="138" y="68"/>
                  </a:lnTo>
                  <a:lnTo>
                    <a:pt x="146" y="74"/>
                  </a:lnTo>
                  <a:lnTo>
                    <a:pt x="150" y="80"/>
                  </a:lnTo>
                  <a:lnTo>
                    <a:pt x="152" y="85"/>
                  </a:lnTo>
                  <a:lnTo>
                    <a:pt x="154" y="86"/>
                  </a:lnTo>
                  <a:lnTo>
                    <a:pt x="154" y="101"/>
                  </a:lnTo>
                  <a:lnTo>
                    <a:pt x="150" y="112"/>
                  </a:lnTo>
                  <a:lnTo>
                    <a:pt x="145" y="121"/>
                  </a:lnTo>
                  <a:lnTo>
                    <a:pt x="138" y="128"/>
                  </a:lnTo>
                  <a:lnTo>
                    <a:pt x="131" y="132"/>
                  </a:lnTo>
                  <a:lnTo>
                    <a:pt x="126" y="135"/>
                  </a:lnTo>
                  <a:lnTo>
                    <a:pt x="124" y="136"/>
                  </a:lnTo>
                  <a:lnTo>
                    <a:pt x="105" y="146"/>
                  </a:lnTo>
                  <a:lnTo>
                    <a:pt x="93" y="157"/>
                  </a:lnTo>
                  <a:lnTo>
                    <a:pt x="86" y="166"/>
                  </a:lnTo>
                  <a:lnTo>
                    <a:pt x="82" y="173"/>
                  </a:lnTo>
                  <a:lnTo>
                    <a:pt x="80" y="175"/>
                  </a:lnTo>
                  <a:lnTo>
                    <a:pt x="68" y="195"/>
                  </a:lnTo>
                  <a:lnTo>
                    <a:pt x="58" y="209"/>
                  </a:lnTo>
                  <a:lnTo>
                    <a:pt x="48" y="220"/>
                  </a:lnTo>
                  <a:lnTo>
                    <a:pt x="40" y="225"/>
                  </a:lnTo>
                  <a:lnTo>
                    <a:pt x="37" y="228"/>
                  </a:lnTo>
                  <a:lnTo>
                    <a:pt x="32" y="230"/>
                  </a:lnTo>
                  <a:lnTo>
                    <a:pt x="23" y="234"/>
                  </a:lnTo>
                  <a:lnTo>
                    <a:pt x="16" y="235"/>
                  </a:lnTo>
                  <a:lnTo>
                    <a:pt x="11" y="233"/>
                  </a:lnTo>
                  <a:lnTo>
                    <a:pt x="8" y="231"/>
                  </a:lnTo>
                  <a:lnTo>
                    <a:pt x="7" y="230"/>
                  </a:lnTo>
                  <a:lnTo>
                    <a:pt x="6" y="226"/>
                  </a:lnTo>
                  <a:lnTo>
                    <a:pt x="6" y="224"/>
                  </a:lnTo>
                  <a:lnTo>
                    <a:pt x="6" y="221"/>
                  </a:lnTo>
                  <a:lnTo>
                    <a:pt x="7" y="218"/>
                  </a:lnTo>
                  <a:lnTo>
                    <a:pt x="10" y="216"/>
                  </a:lnTo>
                  <a:lnTo>
                    <a:pt x="12" y="214"/>
                  </a:lnTo>
                  <a:lnTo>
                    <a:pt x="15" y="214"/>
                  </a:lnTo>
                  <a:lnTo>
                    <a:pt x="15" y="213"/>
                  </a:lnTo>
                  <a:lnTo>
                    <a:pt x="28" y="208"/>
                  </a:lnTo>
                  <a:lnTo>
                    <a:pt x="38" y="199"/>
                  </a:lnTo>
                  <a:lnTo>
                    <a:pt x="48" y="188"/>
                  </a:lnTo>
                  <a:lnTo>
                    <a:pt x="55" y="178"/>
                  </a:lnTo>
                  <a:lnTo>
                    <a:pt x="62" y="167"/>
                  </a:lnTo>
                  <a:lnTo>
                    <a:pt x="66" y="161"/>
                  </a:lnTo>
                  <a:lnTo>
                    <a:pt x="67" y="158"/>
                  </a:lnTo>
                  <a:lnTo>
                    <a:pt x="76" y="145"/>
                  </a:lnTo>
                  <a:lnTo>
                    <a:pt x="86" y="135"/>
                  </a:lnTo>
                  <a:lnTo>
                    <a:pt x="96" y="128"/>
                  </a:lnTo>
                  <a:lnTo>
                    <a:pt x="103" y="124"/>
                  </a:lnTo>
                  <a:lnTo>
                    <a:pt x="105" y="123"/>
                  </a:lnTo>
                  <a:lnTo>
                    <a:pt x="105" y="123"/>
                  </a:lnTo>
                  <a:lnTo>
                    <a:pt x="116" y="119"/>
                  </a:lnTo>
                  <a:lnTo>
                    <a:pt x="122" y="112"/>
                  </a:lnTo>
                  <a:lnTo>
                    <a:pt x="126" y="106"/>
                  </a:lnTo>
                  <a:lnTo>
                    <a:pt x="129" y="101"/>
                  </a:lnTo>
                  <a:lnTo>
                    <a:pt x="129" y="98"/>
                  </a:lnTo>
                  <a:lnTo>
                    <a:pt x="130" y="91"/>
                  </a:lnTo>
                  <a:lnTo>
                    <a:pt x="130" y="87"/>
                  </a:lnTo>
                  <a:lnTo>
                    <a:pt x="127" y="85"/>
                  </a:lnTo>
                  <a:lnTo>
                    <a:pt x="122" y="78"/>
                  </a:lnTo>
                  <a:lnTo>
                    <a:pt x="114" y="74"/>
                  </a:lnTo>
                  <a:lnTo>
                    <a:pt x="109" y="73"/>
                  </a:lnTo>
                  <a:lnTo>
                    <a:pt x="105" y="73"/>
                  </a:lnTo>
                  <a:lnTo>
                    <a:pt x="86" y="69"/>
                  </a:lnTo>
                  <a:lnTo>
                    <a:pt x="71" y="64"/>
                  </a:lnTo>
                  <a:lnTo>
                    <a:pt x="61" y="56"/>
                  </a:lnTo>
                  <a:lnTo>
                    <a:pt x="55" y="51"/>
                  </a:lnTo>
                  <a:lnTo>
                    <a:pt x="53" y="48"/>
                  </a:lnTo>
                  <a:lnTo>
                    <a:pt x="49" y="40"/>
                  </a:lnTo>
                  <a:lnTo>
                    <a:pt x="45" y="35"/>
                  </a:lnTo>
                  <a:lnTo>
                    <a:pt x="42" y="31"/>
                  </a:lnTo>
                  <a:lnTo>
                    <a:pt x="40" y="30"/>
                  </a:lnTo>
                  <a:lnTo>
                    <a:pt x="37" y="29"/>
                  </a:lnTo>
                  <a:lnTo>
                    <a:pt x="37" y="27"/>
                  </a:lnTo>
                  <a:lnTo>
                    <a:pt x="32" y="25"/>
                  </a:lnTo>
                  <a:lnTo>
                    <a:pt x="28" y="22"/>
                  </a:lnTo>
                  <a:lnTo>
                    <a:pt x="25" y="18"/>
                  </a:lnTo>
                  <a:lnTo>
                    <a:pt x="24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5" y="9"/>
                  </a:lnTo>
                  <a:lnTo>
                    <a:pt x="30" y="6"/>
                  </a:lnTo>
                  <a:lnTo>
                    <a:pt x="36" y="5"/>
                  </a:lnTo>
                  <a:lnTo>
                    <a:pt x="4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6" name="Freeform 103"/>
            <p:cNvSpPr/>
            <p:nvPr/>
          </p:nvSpPr>
          <p:spPr bwMode="auto">
            <a:xfrm>
              <a:off x="5391151" y="2095500"/>
              <a:ext cx="130175" cy="115888"/>
            </a:xfrm>
            <a:custGeom>
              <a:avLst/>
              <a:gdLst>
                <a:gd name="T0" fmla="*/ 49 w 82"/>
                <a:gd name="T1" fmla="*/ 1 h 73"/>
                <a:gd name="T2" fmla="*/ 54 w 82"/>
                <a:gd name="T3" fmla="*/ 32 h 73"/>
                <a:gd name="T4" fmla="*/ 45 w 82"/>
                <a:gd name="T5" fmla="*/ 48 h 73"/>
                <a:gd name="T6" fmla="*/ 40 w 82"/>
                <a:gd name="T7" fmla="*/ 49 h 73"/>
                <a:gd name="T8" fmla="*/ 31 w 82"/>
                <a:gd name="T9" fmla="*/ 45 h 73"/>
                <a:gd name="T10" fmla="*/ 27 w 82"/>
                <a:gd name="T11" fmla="*/ 39 h 73"/>
                <a:gd name="T12" fmla="*/ 27 w 82"/>
                <a:gd name="T13" fmla="*/ 34 h 73"/>
                <a:gd name="T14" fmla="*/ 28 w 82"/>
                <a:gd name="T15" fmla="*/ 34 h 73"/>
                <a:gd name="T16" fmla="*/ 33 w 82"/>
                <a:gd name="T17" fmla="*/ 38 h 73"/>
                <a:gd name="T18" fmla="*/ 41 w 82"/>
                <a:gd name="T19" fmla="*/ 39 h 73"/>
                <a:gd name="T20" fmla="*/ 49 w 82"/>
                <a:gd name="T21" fmla="*/ 34 h 73"/>
                <a:gd name="T22" fmla="*/ 50 w 82"/>
                <a:gd name="T23" fmla="*/ 23 h 73"/>
                <a:gd name="T24" fmla="*/ 46 w 82"/>
                <a:gd name="T25" fmla="*/ 14 h 73"/>
                <a:gd name="T26" fmla="*/ 31 w 82"/>
                <a:gd name="T27" fmla="*/ 5 h 73"/>
                <a:gd name="T28" fmla="*/ 16 w 82"/>
                <a:gd name="T29" fmla="*/ 9 h 73"/>
                <a:gd name="T30" fmla="*/ 0 w 82"/>
                <a:gd name="T31" fmla="*/ 40 h 73"/>
                <a:gd name="T32" fmla="*/ 7 w 82"/>
                <a:gd name="T33" fmla="*/ 56 h 73"/>
                <a:gd name="T34" fmla="*/ 34 w 82"/>
                <a:gd name="T35" fmla="*/ 73 h 73"/>
                <a:gd name="T36" fmla="*/ 57 w 82"/>
                <a:gd name="T37" fmla="*/ 70 h 73"/>
                <a:gd name="T38" fmla="*/ 76 w 82"/>
                <a:gd name="T39" fmla="*/ 52 h 73"/>
                <a:gd name="T40" fmla="*/ 82 w 82"/>
                <a:gd name="T41" fmla="*/ 22 h 73"/>
                <a:gd name="T42" fmla="*/ 79 w 82"/>
                <a:gd name="T43" fmla="*/ 10 h 73"/>
                <a:gd name="T44" fmla="*/ 75 w 82"/>
                <a:gd name="T45" fmla="*/ 13 h 73"/>
                <a:gd name="T46" fmla="*/ 76 w 82"/>
                <a:gd name="T47" fmla="*/ 34 h 73"/>
                <a:gd name="T48" fmla="*/ 57 w 82"/>
                <a:gd name="T49" fmla="*/ 64 h 73"/>
                <a:gd name="T50" fmla="*/ 38 w 82"/>
                <a:gd name="T51" fmla="*/ 69 h 73"/>
                <a:gd name="T52" fmla="*/ 11 w 82"/>
                <a:gd name="T53" fmla="*/ 53 h 73"/>
                <a:gd name="T54" fmla="*/ 8 w 82"/>
                <a:gd name="T55" fmla="*/ 48 h 73"/>
                <a:gd name="T56" fmla="*/ 6 w 82"/>
                <a:gd name="T57" fmla="*/ 36 h 73"/>
                <a:gd name="T58" fmla="*/ 19 w 82"/>
                <a:gd name="T59" fmla="*/ 13 h 73"/>
                <a:gd name="T60" fmla="*/ 24 w 82"/>
                <a:gd name="T61" fmla="*/ 11 h 73"/>
                <a:gd name="T62" fmla="*/ 36 w 82"/>
                <a:gd name="T63" fmla="*/ 11 h 73"/>
                <a:gd name="T64" fmla="*/ 44 w 82"/>
                <a:gd name="T65" fmla="*/ 22 h 73"/>
                <a:gd name="T66" fmla="*/ 45 w 82"/>
                <a:gd name="T67" fmla="*/ 28 h 73"/>
                <a:gd name="T68" fmla="*/ 42 w 82"/>
                <a:gd name="T69" fmla="*/ 34 h 73"/>
                <a:gd name="T70" fmla="*/ 36 w 82"/>
                <a:gd name="T71" fmla="*/ 34 h 73"/>
                <a:gd name="T72" fmla="*/ 32 w 82"/>
                <a:gd name="T73" fmla="*/ 30 h 73"/>
                <a:gd name="T74" fmla="*/ 25 w 82"/>
                <a:gd name="T75" fmla="*/ 27 h 73"/>
                <a:gd name="T76" fmla="*/ 21 w 82"/>
                <a:gd name="T77" fmla="*/ 34 h 73"/>
                <a:gd name="T78" fmla="*/ 23 w 82"/>
                <a:gd name="T79" fmla="*/ 43 h 73"/>
                <a:gd name="T80" fmla="*/ 31 w 82"/>
                <a:gd name="T81" fmla="*/ 52 h 73"/>
                <a:gd name="T82" fmla="*/ 40 w 82"/>
                <a:gd name="T83" fmla="*/ 55 h 73"/>
                <a:gd name="T84" fmla="*/ 48 w 82"/>
                <a:gd name="T85" fmla="*/ 52 h 73"/>
                <a:gd name="T86" fmla="*/ 59 w 82"/>
                <a:gd name="T87" fmla="*/ 35 h 73"/>
                <a:gd name="T88" fmla="*/ 53 w 82"/>
                <a:gd name="T8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73">
                  <a:moveTo>
                    <a:pt x="51" y="0"/>
                  </a:moveTo>
                  <a:lnTo>
                    <a:pt x="50" y="0"/>
                  </a:lnTo>
                  <a:lnTo>
                    <a:pt x="49" y="1"/>
                  </a:lnTo>
                  <a:lnTo>
                    <a:pt x="49" y="2"/>
                  </a:lnTo>
                  <a:lnTo>
                    <a:pt x="54" y="19"/>
                  </a:lnTo>
                  <a:lnTo>
                    <a:pt x="54" y="32"/>
                  </a:lnTo>
                  <a:lnTo>
                    <a:pt x="51" y="43"/>
                  </a:lnTo>
                  <a:lnTo>
                    <a:pt x="48" y="45"/>
                  </a:lnTo>
                  <a:lnTo>
                    <a:pt x="45" y="48"/>
                  </a:lnTo>
                  <a:lnTo>
                    <a:pt x="42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36" y="49"/>
                  </a:lnTo>
                  <a:lnTo>
                    <a:pt x="32" y="48"/>
                  </a:lnTo>
                  <a:lnTo>
                    <a:pt x="31" y="45"/>
                  </a:lnTo>
                  <a:lnTo>
                    <a:pt x="28" y="43"/>
                  </a:lnTo>
                  <a:lnTo>
                    <a:pt x="28" y="40"/>
                  </a:lnTo>
                  <a:lnTo>
                    <a:pt x="27" y="39"/>
                  </a:lnTo>
                  <a:lnTo>
                    <a:pt x="27" y="36"/>
                  </a:lnTo>
                  <a:lnTo>
                    <a:pt x="27" y="36"/>
                  </a:lnTo>
                  <a:lnTo>
                    <a:pt x="27" y="34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8" y="34"/>
                  </a:lnTo>
                  <a:lnTo>
                    <a:pt x="29" y="35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4" y="39"/>
                  </a:lnTo>
                  <a:lnTo>
                    <a:pt x="36" y="39"/>
                  </a:lnTo>
                  <a:lnTo>
                    <a:pt x="41" y="39"/>
                  </a:lnTo>
                  <a:lnTo>
                    <a:pt x="44" y="39"/>
                  </a:lnTo>
                  <a:lnTo>
                    <a:pt x="48" y="36"/>
                  </a:lnTo>
                  <a:lnTo>
                    <a:pt x="49" y="34"/>
                  </a:lnTo>
                  <a:lnTo>
                    <a:pt x="50" y="30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6" y="14"/>
                  </a:lnTo>
                  <a:lnTo>
                    <a:pt x="42" y="10"/>
                  </a:lnTo>
                  <a:lnTo>
                    <a:pt x="38" y="7"/>
                  </a:lnTo>
                  <a:lnTo>
                    <a:pt x="31" y="5"/>
                  </a:lnTo>
                  <a:lnTo>
                    <a:pt x="24" y="6"/>
                  </a:lnTo>
                  <a:lnTo>
                    <a:pt x="19" y="7"/>
                  </a:lnTo>
                  <a:lnTo>
                    <a:pt x="16" y="9"/>
                  </a:lnTo>
                  <a:lnTo>
                    <a:pt x="6" y="19"/>
                  </a:lnTo>
                  <a:lnTo>
                    <a:pt x="2" y="30"/>
                  </a:lnTo>
                  <a:lnTo>
                    <a:pt x="0" y="40"/>
                  </a:lnTo>
                  <a:lnTo>
                    <a:pt x="3" y="48"/>
                  </a:lnTo>
                  <a:lnTo>
                    <a:pt x="6" y="53"/>
                  </a:lnTo>
                  <a:lnTo>
                    <a:pt x="7" y="56"/>
                  </a:lnTo>
                  <a:lnTo>
                    <a:pt x="15" y="66"/>
                  </a:lnTo>
                  <a:lnTo>
                    <a:pt x="24" y="72"/>
                  </a:lnTo>
                  <a:lnTo>
                    <a:pt x="34" y="73"/>
                  </a:lnTo>
                  <a:lnTo>
                    <a:pt x="44" y="73"/>
                  </a:lnTo>
                  <a:lnTo>
                    <a:pt x="51" y="72"/>
                  </a:lnTo>
                  <a:lnTo>
                    <a:pt x="57" y="70"/>
                  </a:lnTo>
                  <a:lnTo>
                    <a:pt x="59" y="69"/>
                  </a:lnTo>
                  <a:lnTo>
                    <a:pt x="70" y="61"/>
                  </a:lnTo>
                  <a:lnTo>
                    <a:pt x="76" y="52"/>
                  </a:lnTo>
                  <a:lnTo>
                    <a:pt x="80" y="41"/>
                  </a:lnTo>
                  <a:lnTo>
                    <a:pt x="82" y="31"/>
                  </a:lnTo>
                  <a:lnTo>
                    <a:pt x="82" y="22"/>
                  </a:lnTo>
                  <a:lnTo>
                    <a:pt x="80" y="14"/>
                  </a:lnTo>
                  <a:lnTo>
                    <a:pt x="80" y="11"/>
                  </a:lnTo>
                  <a:lnTo>
                    <a:pt x="79" y="10"/>
                  </a:lnTo>
                  <a:lnTo>
                    <a:pt x="78" y="9"/>
                  </a:lnTo>
                  <a:lnTo>
                    <a:pt x="76" y="10"/>
                  </a:lnTo>
                  <a:lnTo>
                    <a:pt x="75" y="13"/>
                  </a:lnTo>
                  <a:lnTo>
                    <a:pt x="76" y="15"/>
                  </a:lnTo>
                  <a:lnTo>
                    <a:pt x="76" y="23"/>
                  </a:lnTo>
                  <a:lnTo>
                    <a:pt x="76" y="34"/>
                  </a:lnTo>
                  <a:lnTo>
                    <a:pt x="72" y="45"/>
                  </a:lnTo>
                  <a:lnTo>
                    <a:pt x="67" y="57"/>
                  </a:lnTo>
                  <a:lnTo>
                    <a:pt x="57" y="64"/>
                  </a:lnTo>
                  <a:lnTo>
                    <a:pt x="54" y="65"/>
                  </a:lnTo>
                  <a:lnTo>
                    <a:pt x="48" y="68"/>
                  </a:lnTo>
                  <a:lnTo>
                    <a:pt x="38" y="69"/>
                  </a:lnTo>
                  <a:lnTo>
                    <a:pt x="29" y="68"/>
                  </a:lnTo>
                  <a:lnTo>
                    <a:pt x="19" y="62"/>
                  </a:lnTo>
                  <a:lnTo>
                    <a:pt x="11" y="53"/>
                  </a:lnTo>
                  <a:lnTo>
                    <a:pt x="11" y="52"/>
                  </a:lnTo>
                  <a:lnTo>
                    <a:pt x="10" y="51"/>
                  </a:lnTo>
                  <a:lnTo>
                    <a:pt x="8" y="48"/>
                  </a:lnTo>
                  <a:lnTo>
                    <a:pt x="7" y="44"/>
                  </a:lnTo>
                  <a:lnTo>
                    <a:pt x="6" y="40"/>
                  </a:lnTo>
                  <a:lnTo>
                    <a:pt x="6" y="36"/>
                  </a:lnTo>
                  <a:lnTo>
                    <a:pt x="7" y="28"/>
                  </a:lnTo>
                  <a:lnTo>
                    <a:pt x="11" y="21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8" y="10"/>
                  </a:lnTo>
                  <a:lnTo>
                    <a:pt x="32" y="10"/>
                  </a:lnTo>
                  <a:lnTo>
                    <a:pt x="36" y="11"/>
                  </a:lnTo>
                  <a:lnTo>
                    <a:pt x="40" y="14"/>
                  </a:lnTo>
                  <a:lnTo>
                    <a:pt x="42" y="17"/>
                  </a:lnTo>
                  <a:lnTo>
                    <a:pt x="44" y="22"/>
                  </a:lnTo>
                  <a:lnTo>
                    <a:pt x="45" y="23"/>
                  </a:lnTo>
                  <a:lnTo>
                    <a:pt x="45" y="26"/>
                  </a:lnTo>
                  <a:lnTo>
                    <a:pt x="45" y="28"/>
                  </a:lnTo>
                  <a:lnTo>
                    <a:pt x="45" y="31"/>
                  </a:lnTo>
                  <a:lnTo>
                    <a:pt x="44" y="32"/>
                  </a:lnTo>
                  <a:lnTo>
                    <a:pt x="42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3" y="32"/>
                  </a:lnTo>
                  <a:lnTo>
                    <a:pt x="32" y="30"/>
                  </a:lnTo>
                  <a:lnTo>
                    <a:pt x="31" y="28"/>
                  </a:lnTo>
                  <a:lnTo>
                    <a:pt x="28" y="27"/>
                  </a:lnTo>
                  <a:lnTo>
                    <a:pt x="25" y="27"/>
                  </a:lnTo>
                  <a:lnTo>
                    <a:pt x="24" y="28"/>
                  </a:lnTo>
                  <a:lnTo>
                    <a:pt x="23" y="31"/>
                  </a:lnTo>
                  <a:lnTo>
                    <a:pt x="21" y="34"/>
                  </a:lnTo>
                  <a:lnTo>
                    <a:pt x="21" y="36"/>
                  </a:lnTo>
                  <a:lnTo>
                    <a:pt x="21" y="39"/>
                  </a:lnTo>
                  <a:lnTo>
                    <a:pt x="23" y="43"/>
                  </a:lnTo>
                  <a:lnTo>
                    <a:pt x="25" y="47"/>
                  </a:lnTo>
                  <a:lnTo>
                    <a:pt x="28" y="49"/>
                  </a:lnTo>
                  <a:lnTo>
                    <a:pt x="31" y="52"/>
                  </a:lnTo>
                  <a:lnTo>
                    <a:pt x="34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5" y="53"/>
                  </a:lnTo>
                  <a:lnTo>
                    <a:pt x="48" y="52"/>
                  </a:lnTo>
                  <a:lnTo>
                    <a:pt x="51" y="49"/>
                  </a:lnTo>
                  <a:lnTo>
                    <a:pt x="55" y="45"/>
                  </a:lnTo>
                  <a:lnTo>
                    <a:pt x="59" y="35"/>
                  </a:lnTo>
                  <a:lnTo>
                    <a:pt x="59" y="19"/>
                  </a:lnTo>
                  <a:lnTo>
                    <a:pt x="54" y="1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7" name="Freeform 104"/>
            <p:cNvSpPr/>
            <p:nvPr/>
          </p:nvSpPr>
          <p:spPr bwMode="auto">
            <a:xfrm>
              <a:off x="5491163" y="2236788"/>
              <a:ext cx="93663" cy="101600"/>
            </a:xfrm>
            <a:custGeom>
              <a:avLst/>
              <a:gdLst>
                <a:gd name="T0" fmla="*/ 19 w 59"/>
                <a:gd name="T1" fmla="*/ 1 h 64"/>
                <a:gd name="T2" fmla="*/ 20 w 59"/>
                <a:gd name="T3" fmla="*/ 5 h 64"/>
                <a:gd name="T4" fmla="*/ 24 w 59"/>
                <a:gd name="T5" fmla="*/ 4 h 64"/>
                <a:gd name="T6" fmla="*/ 36 w 59"/>
                <a:gd name="T7" fmla="*/ 5 h 64"/>
                <a:gd name="T8" fmla="*/ 49 w 59"/>
                <a:gd name="T9" fmla="*/ 14 h 64"/>
                <a:gd name="T10" fmla="*/ 54 w 59"/>
                <a:gd name="T11" fmla="*/ 27 h 64"/>
                <a:gd name="T12" fmla="*/ 54 w 59"/>
                <a:gd name="T13" fmla="*/ 45 h 64"/>
                <a:gd name="T14" fmla="*/ 47 w 59"/>
                <a:gd name="T15" fmla="*/ 56 h 64"/>
                <a:gd name="T16" fmla="*/ 42 w 59"/>
                <a:gd name="T17" fmla="*/ 58 h 64"/>
                <a:gd name="T18" fmla="*/ 38 w 59"/>
                <a:gd name="T19" fmla="*/ 58 h 64"/>
                <a:gd name="T20" fmla="*/ 33 w 59"/>
                <a:gd name="T21" fmla="*/ 56 h 64"/>
                <a:gd name="T22" fmla="*/ 32 w 59"/>
                <a:gd name="T23" fmla="*/ 51 h 64"/>
                <a:gd name="T24" fmla="*/ 33 w 59"/>
                <a:gd name="T25" fmla="*/ 44 h 64"/>
                <a:gd name="T26" fmla="*/ 34 w 59"/>
                <a:gd name="T27" fmla="*/ 34 h 64"/>
                <a:gd name="T28" fmla="*/ 26 w 59"/>
                <a:gd name="T29" fmla="*/ 22 h 64"/>
                <a:gd name="T30" fmla="*/ 19 w 59"/>
                <a:gd name="T31" fmla="*/ 19 h 64"/>
                <a:gd name="T32" fmla="*/ 0 w 59"/>
                <a:gd name="T33" fmla="*/ 27 h 64"/>
                <a:gd name="T34" fmla="*/ 0 w 59"/>
                <a:gd name="T35" fmla="*/ 31 h 64"/>
                <a:gd name="T36" fmla="*/ 4 w 59"/>
                <a:gd name="T37" fmla="*/ 31 h 64"/>
                <a:gd name="T38" fmla="*/ 13 w 59"/>
                <a:gd name="T39" fmla="*/ 24 h 64"/>
                <a:gd name="T40" fmla="*/ 20 w 59"/>
                <a:gd name="T41" fmla="*/ 24 h 64"/>
                <a:gd name="T42" fmla="*/ 23 w 59"/>
                <a:gd name="T43" fmla="*/ 24 h 64"/>
                <a:gd name="T44" fmla="*/ 26 w 59"/>
                <a:gd name="T45" fmla="*/ 28 h 64"/>
                <a:gd name="T46" fmla="*/ 29 w 59"/>
                <a:gd name="T47" fmla="*/ 35 h 64"/>
                <a:gd name="T48" fmla="*/ 29 w 59"/>
                <a:gd name="T49" fmla="*/ 40 h 64"/>
                <a:gd name="T50" fmla="*/ 28 w 59"/>
                <a:gd name="T51" fmla="*/ 43 h 64"/>
                <a:gd name="T52" fmla="*/ 26 w 59"/>
                <a:gd name="T53" fmla="*/ 52 h 64"/>
                <a:gd name="T54" fmla="*/ 29 w 59"/>
                <a:gd name="T55" fmla="*/ 60 h 64"/>
                <a:gd name="T56" fmla="*/ 36 w 59"/>
                <a:gd name="T57" fmla="*/ 62 h 64"/>
                <a:gd name="T58" fmla="*/ 41 w 59"/>
                <a:gd name="T59" fmla="*/ 64 h 64"/>
                <a:gd name="T60" fmla="*/ 46 w 59"/>
                <a:gd name="T61" fmla="*/ 62 h 64"/>
                <a:gd name="T62" fmla="*/ 54 w 59"/>
                <a:gd name="T63" fmla="*/ 57 h 64"/>
                <a:gd name="T64" fmla="*/ 59 w 59"/>
                <a:gd name="T65" fmla="*/ 36 h 64"/>
                <a:gd name="T66" fmla="*/ 59 w 59"/>
                <a:gd name="T67" fmla="*/ 23 h 64"/>
                <a:gd name="T68" fmla="*/ 45 w 59"/>
                <a:gd name="T69" fmla="*/ 4 h 64"/>
                <a:gd name="T70" fmla="*/ 29 w 59"/>
                <a:gd name="T71" fmla="*/ 0 h 64"/>
                <a:gd name="T72" fmla="*/ 20 w 59"/>
                <a:gd name="T7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" h="64">
                  <a:moveTo>
                    <a:pt x="20" y="0"/>
                  </a:moveTo>
                  <a:lnTo>
                    <a:pt x="19" y="1"/>
                  </a:lnTo>
                  <a:lnTo>
                    <a:pt x="19" y="2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4" y="4"/>
                  </a:lnTo>
                  <a:lnTo>
                    <a:pt x="29" y="4"/>
                  </a:lnTo>
                  <a:lnTo>
                    <a:pt x="36" y="5"/>
                  </a:lnTo>
                  <a:lnTo>
                    <a:pt x="44" y="7"/>
                  </a:lnTo>
                  <a:lnTo>
                    <a:pt x="49" y="14"/>
                  </a:lnTo>
                  <a:lnTo>
                    <a:pt x="54" y="24"/>
                  </a:lnTo>
                  <a:lnTo>
                    <a:pt x="54" y="27"/>
                  </a:lnTo>
                  <a:lnTo>
                    <a:pt x="55" y="36"/>
                  </a:lnTo>
                  <a:lnTo>
                    <a:pt x="54" y="45"/>
                  </a:lnTo>
                  <a:lnTo>
                    <a:pt x="50" y="55"/>
                  </a:lnTo>
                  <a:lnTo>
                    <a:pt x="47" y="56"/>
                  </a:lnTo>
                  <a:lnTo>
                    <a:pt x="45" y="57"/>
                  </a:lnTo>
                  <a:lnTo>
                    <a:pt x="42" y="58"/>
                  </a:lnTo>
                  <a:lnTo>
                    <a:pt x="41" y="58"/>
                  </a:lnTo>
                  <a:lnTo>
                    <a:pt x="38" y="58"/>
                  </a:lnTo>
                  <a:lnTo>
                    <a:pt x="36" y="57"/>
                  </a:lnTo>
                  <a:lnTo>
                    <a:pt x="33" y="56"/>
                  </a:lnTo>
                  <a:lnTo>
                    <a:pt x="32" y="55"/>
                  </a:lnTo>
                  <a:lnTo>
                    <a:pt x="32" y="51"/>
                  </a:lnTo>
                  <a:lnTo>
                    <a:pt x="32" y="48"/>
                  </a:lnTo>
                  <a:lnTo>
                    <a:pt x="33" y="44"/>
                  </a:lnTo>
                  <a:lnTo>
                    <a:pt x="34" y="39"/>
                  </a:lnTo>
                  <a:lnTo>
                    <a:pt x="34" y="34"/>
                  </a:lnTo>
                  <a:lnTo>
                    <a:pt x="32" y="27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19" y="19"/>
                  </a:lnTo>
                  <a:lnTo>
                    <a:pt x="11" y="21"/>
                  </a:lnTo>
                  <a:lnTo>
                    <a:pt x="0" y="27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2" y="32"/>
                  </a:lnTo>
                  <a:lnTo>
                    <a:pt x="4" y="31"/>
                  </a:lnTo>
                  <a:lnTo>
                    <a:pt x="8" y="27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1" y="24"/>
                  </a:lnTo>
                  <a:lnTo>
                    <a:pt x="23" y="24"/>
                  </a:lnTo>
                  <a:lnTo>
                    <a:pt x="24" y="26"/>
                  </a:lnTo>
                  <a:lnTo>
                    <a:pt x="26" y="28"/>
                  </a:lnTo>
                  <a:lnTo>
                    <a:pt x="29" y="31"/>
                  </a:lnTo>
                  <a:lnTo>
                    <a:pt x="29" y="35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29" y="41"/>
                  </a:lnTo>
                  <a:lnTo>
                    <a:pt x="28" y="43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28" y="56"/>
                  </a:lnTo>
                  <a:lnTo>
                    <a:pt x="29" y="60"/>
                  </a:lnTo>
                  <a:lnTo>
                    <a:pt x="33" y="61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41" y="6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50" y="60"/>
                  </a:lnTo>
                  <a:lnTo>
                    <a:pt x="54" y="57"/>
                  </a:lnTo>
                  <a:lnTo>
                    <a:pt x="58" y="48"/>
                  </a:lnTo>
                  <a:lnTo>
                    <a:pt x="59" y="36"/>
                  </a:lnTo>
                  <a:lnTo>
                    <a:pt x="59" y="27"/>
                  </a:lnTo>
                  <a:lnTo>
                    <a:pt x="59" y="23"/>
                  </a:lnTo>
                  <a:lnTo>
                    <a:pt x="53" y="11"/>
                  </a:lnTo>
                  <a:lnTo>
                    <a:pt x="45" y="4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3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8" name="Freeform 105"/>
            <p:cNvSpPr/>
            <p:nvPr/>
          </p:nvSpPr>
          <p:spPr bwMode="auto">
            <a:xfrm>
              <a:off x="5610226" y="2122488"/>
              <a:ext cx="101600" cy="209550"/>
            </a:xfrm>
            <a:custGeom>
              <a:avLst/>
              <a:gdLst>
                <a:gd name="T0" fmla="*/ 31 w 64"/>
                <a:gd name="T1" fmla="*/ 2 h 132"/>
                <a:gd name="T2" fmla="*/ 34 w 64"/>
                <a:gd name="T3" fmla="*/ 5 h 132"/>
                <a:gd name="T4" fmla="*/ 45 w 64"/>
                <a:gd name="T5" fmla="*/ 10 h 132"/>
                <a:gd name="T6" fmla="*/ 58 w 64"/>
                <a:gd name="T7" fmla="*/ 27 h 132"/>
                <a:gd name="T8" fmla="*/ 59 w 64"/>
                <a:gd name="T9" fmla="*/ 35 h 132"/>
                <a:gd name="T10" fmla="*/ 47 w 64"/>
                <a:gd name="T11" fmla="*/ 66 h 132"/>
                <a:gd name="T12" fmla="*/ 35 w 64"/>
                <a:gd name="T13" fmla="*/ 77 h 132"/>
                <a:gd name="T14" fmla="*/ 26 w 64"/>
                <a:gd name="T15" fmla="*/ 96 h 132"/>
                <a:gd name="T16" fmla="*/ 28 w 64"/>
                <a:gd name="T17" fmla="*/ 103 h 132"/>
                <a:gd name="T18" fmla="*/ 37 w 64"/>
                <a:gd name="T19" fmla="*/ 110 h 132"/>
                <a:gd name="T20" fmla="*/ 45 w 64"/>
                <a:gd name="T21" fmla="*/ 112 h 132"/>
                <a:gd name="T22" fmla="*/ 48 w 64"/>
                <a:gd name="T23" fmla="*/ 116 h 132"/>
                <a:gd name="T24" fmla="*/ 50 w 64"/>
                <a:gd name="T25" fmla="*/ 119 h 132"/>
                <a:gd name="T26" fmla="*/ 46 w 64"/>
                <a:gd name="T27" fmla="*/ 124 h 132"/>
                <a:gd name="T28" fmla="*/ 38 w 64"/>
                <a:gd name="T29" fmla="*/ 127 h 132"/>
                <a:gd name="T30" fmla="*/ 22 w 64"/>
                <a:gd name="T31" fmla="*/ 127 h 132"/>
                <a:gd name="T32" fmla="*/ 12 w 64"/>
                <a:gd name="T33" fmla="*/ 119 h 132"/>
                <a:gd name="T34" fmla="*/ 5 w 64"/>
                <a:gd name="T35" fmla="*/ 106 h 132"/>
                <a:gd name="T36" fmla="*/ 10 w 64"/>
                <a:gd name="T37" fmla="*/ 81 h 132"/>
                <a:gd name="T38" fmla="*/ 25 w 64"/>
                <a:gd name="T39" fmla="*/ 64 h 132"/>
                <a:gd name="T40" fmla="*/ 35 w 64"/>
                <a:gd name="T41" fmla="*/ 51 h 132"/>
                <a:gd name="T42" fmla="*/ 39 w 64"/>
                <a:gd name="T43" fmla="*/ 35 h 132"/>
                <a:gd name="T44" fmla="*/ 31 w 64"/>
                <a:gd name="T45" fmla="*/ 22 h 132"/>
                <a:gd name="T46" fmla="*/ 29 w 64"/>
                <a:gd name="T47" fmla="*/ 22 h 132"/>
                <a:gd name="T48" fmla="*/ 29 w 64"/>
                <a:gd name="T49" fmla="*/ 26 h 132"/>
                <a:gd name="T50" fmla="*/ 34 w 64"/>
                <a:gd name="T51" fmla="*/ 36 h 132"/>
                <a:gd name="T52" fmla="*/ 33 w 64"/>
                <a:gd name="T53" fmla="*/ 45 h 132"/>
                <a:gd name="T54" fmla="*/ 28 w 64"/>
                <a:gd name="T55" fmla="*/ 53 h 132"/>
                <a:gd name="T56" fmla="*/ 22 w 64"/>
                <a:gd name="T57" fmla="*/ 60 h 132"/>
                <a:gd name="T58" fmla="*/ 20 w 64"/>
                <a:gd name="T59" fmla="*/ 61 h 132"/>
                <a:gd name="T60" fmla="*/ 0 w 64"/>
                <a:gd name="T61" fmla="*/ 96 h 132"/>
                <a:gd name="T62" fmla="*/ 4 w 64"/>
                <a:gd name="T63" fmla="*/ 116 h 132"/>
                <a:gd name="T64" fmla="*/ 9 w 64"/>
                <a:gd name="T65" fmla="*/ 124 h 132"/>
                <a:gd name="T66" fmla="*/ 30 w 64"/>
                <a:gd name="T67" fmla="*/ 132 h 132"/>
                <a:gd name="T68" fmla="*/ 46 w 64"/>
                <a:gd name="T69" fmla="*/ 129 h 132"/>
                <a:gd name="T70" fmla="*/ 52 w 64"/>
                <a:gd name="T71" fmla="*/ 125 h 132"/>
                <a:gd name="T72" fmla="*/ 54 w 64"/>
                <a:gd name="T73" fmla="*/ 117 h 132"/>
                <a:gd name="T74" fmla="*/ 51 w 64"/>
                <a:gd name="T75" fmla="*/ 111 h 132"/>
                <a:gd name="T76" fmla="*/ 46 w 64"/>
                <a:gd name="T77" fmla="*/ 108 h 132"/>
                <a:gd name="T78" fmla="*/ 39 w 64"/>
                <a:gd name="T79" fmla="*/ 106 h 132"/>
                <a:gd name="T80" fmla="*/ 33 w 64"/>
                <a:gd name="T81" fmla="*/ 100 h 132"/>
                <a:gd name="T82" fmla="*/ 33 w 64"/>
                <a:gd name="T83" fmla="*/ 90 h 132"/>
                <a:gd name="T84" fmla="*/ 45 w 64"/>
                <a:gd name="T85" fmla="*/ 76 h 132"/>
                <a:gd name="T86" fmla="*/ 50 w 64"/>
                <a:gd name="T87" fmla="*/ 70 h 132"/>
                <a:gd name="T88" fmla="*/ 60 w 64"/>
                <a:gd name="T89" fmla="*/ 53 h 132"/>
                <a:gd name="T90" fmla="*/ 63 w 64"/>
                <a:gd name="T91" fmla="*/ 26 h 132"/>
                <a:gd name="T92" fmla="*/ 47 w 64"/>
                <a:gd name="T93" fmla="*/ 6 h 132"/>
                <a:gd name="T94" fmla="*/ 35 w 64"/>
                <a:gd name="T95" fmla="*/ 0 h 132"/>
                <a:gd name="T96" fmla="*/ 31 w 64"/>
                <a:gd name="T97" fmla="*/ 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132">
                  <a:moveTo>
                    <a:pt x="31" y="1"/>
                  </a:moveTo>
                  <a:lnTo>
                    <a:pt x="31" y="2"/>
                  </a:lnTo>
                  <a:lnTo>
                    <a:pt x="33" y="4"/>
                  </a:lnTo>
                  <a:lnTo>
                    <a:pt x="34" y="5"/>
                  </a:lnTo>
                  <a:lnTo>
                    <a:pt x="37" y="6"/>
                  </a:lnTo>
                  <a:lnTo>
                    <a:pt x="45" y="10"/>
                  </a:lnTo>
                  <a:lnTo>
                    <a:pt x="52" y="17"/>
                  </a:lnTo>
                  <a:lnTo>
                    <a:pt x="58" y="27"/>
                  </a:lnTo>
                  <a:lnTo>
                    <a:pt x="59" y="31"/>
                  </a:lnTo>
                  <a:lnTo>
                    <a:pt x="59" y="35"/>
                  </a:lnTo>
                  <a:lnTo>
                    <a:pt x="56" y="51"/>
                  </a:lnTo>
                  <a:lnTo>
                    <a:pt x="47" y="66"/>
                  </a:lnTo>
                  <a:lnTo>
                    <a:pt x="42" y="70"/>
                  </a:lnTo>
                  <a:lnTo>
                    <a:pt x="35" y="77"/>
                  </a:lnTo>
                  <a:lnTo>
                    <a:pt x="29" y="86"/>
                  </a:lnTo>
                  <a:lnTo>
                    <a:pt x="26" y="96"/>
                  </a:lnTo>
                  <a:lnTo>
                    <a:pt x="26" y="99"/>
                  </a:lnTo>
                  <a:lnTo>
                    <a:pt x="28" y="103"/>
                  </a:lnTo>
                  <a:lnTo>
                    <a:pt x="31" y="107"/>
                  </a:lnTo>
                  <a:lnTo>
                    <a:pt x="37" y="110"/>
                  </a:lnTo>
                  <a:lnTo>
                    <a:pt x="43" y="112"/>
                  </a:lnTo>
                  <a:lnTo>
                    <a:pt x="45" y="112"/>
                  </a:lnTo>
                  <a:lnTo>
                    <a:pt x="46" y="113"/>
                  </a:lnTo>
                  <a:lnTo>
                    <a:pt x="48" y="116"/>
                  </a:lnTo>
                  <a:lnTo>
                    <a:pt x="50" y="119"/>
                  </a:lnTo>
                  <a:lnTo>
                    <a:pt x="50" y="119"/>
                  </a:lnTo>
                  <a:lnTo>
                    <a:pt x="48" y="121"/>
                  </a:lnTo>
                  <a:lnTo>
                    <a:pt x="46" y="124"/>
                  </a:lnTo>
                  <a:lnTo>
                    <a:pt x="43" y="125"/>
                  </a:lnTo>
                  <a:lnTo>
                    <a:pt x="38" y="127"/>
                  </a:lnTo>
                  <a:lnTo>
                    <a:pt x="30" y="128"/>
                  </a:lnTo>
                  <a:lnTo>
                    <a:pt x="22" y="127"/>
                  </a:lnTo>
                  <a:lnTo>
                    <a:pt x="13" y="121"/>
                  </a:lnTo>
                  <a:lnTo>
                    <a:pt x="12" y="119"/>
                  </a:lnTo>
                  <a:lnTo>
                    <a:pt x="8" y="113"/>
                  </a:lnTo>
                  <a:lnTo>
                    <a:pt x="5" y="106"/>
                  </a:lnTo>
                  <a:lnTo>
                    <a:pt x="5" y="96"/>
                  </a:lnTo>
                  <a:lnTo>
                    <a:pt x="10" y="81"/>
                  </a:lnTo>
                  <a:lnTo>
                    <a:pt x="24" y="65"/>
                  </a:lnTo>
                  <a:lnTo>
                    <a:pt x="25" y="64"/>
                  </a:lnTo>
                  <a:lnTo>
                    <a:pt x="30" y="58"/>
                  </a:lnTo>
                  <a:lnTo>
                    <a:pt x="35" y="51"/>
                  </a:lnTo>
                  <a:lnTo>
                    <a:pt x="39" y="41"/>
                  </a:lnTo>
                  <a:lnTo>
                    <a:pt x="39" y="35"/>
                  </a:lnTo>
                  <a:lnTo>
                    <a:pt x="37" y="28"/>
                  </a:lnTo>
                  <a:lnTo>
                    <a:pt x="31" y="22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1" y="31"/>
                  </a:lnTo>
                  <a:lnTo>
                    <a:pt x="34" y="36"/>
                  </a:lnTo>
                  <a:lnTo>
                    <a:pt x="34" y="41"/>
                  </a:lnTo>
                  <a:lnTo>
                    <a:pt x="33" y="45"/>
                  </a:lnTo>
                  <a:lnTo>
                    <a:pt x="30" y="51"/>
                  </a:lnTo>
                  <a:lnTo>
                    <a:pt x="28" y="53"/>
                  </a:lnTo>
                  <a:lnTo>
                    <a:pt x="25" y="57"/>
                  </a:lnTo>
                  <a:lnTo>
                    <a:pt x="22" y="60"/>
                  </a:lnTo>
                  <a:lnTo>
                    <a:pt x="21" y="61"/>
                  </a:lnTo>
                  <a:lnTo>
                    <a:pt x="20" y="61"/>
                  </a:lnTo>
                  <a:lnTo>
                    <a:pt x="5" y="78"/>
                  </a:lnTo>
                  <a:lnTo>
                    <a:pt x="0" y="96"/>
                  </a:lnTo>
                  <a:lnTo>
                    <a:pt x="1" y="107"/>
                  </a:lnTo>
                  <a:lnTo>
                    <a:pt x="4" y="116"/>
                  </a:lnTo>
                  <a:lnTo>
                    <a:pt x="8" y="121"/>
                  </a:lnTo>
                  <a:lnTo>
                    <a:pt x="9" y="124"/>
                  </a:lnTo>
                  <a:lnTo>
                    <a:pt x="20" y="130"/>
                  </a:lnTo>
                  <a:lnTo>
                    <a:pt x="30" y="132"/>
                  </a:lnTo>
                  <a:lnTo>
                    <a:pt x="39" y="132"/>
                  </a:lnTo>
                  <a:lnTo>
                    <a:pt x="46" y="129"/>
                  </a:lnTo>
                  <a:lnTo>
                    <a:pt x="48" y="128"/>
                  </a:lnTo>
                  <a:lnTo>
                    <a:pt x="52" y="125"/>
                  </a:lnTo>
                  <a:lnTo>
                    <a:pt x="54" y="121"/>
                  </a:lnTo>
                  <a:lnTo>
                    <a:pt x="54" y="117"/>
                  </a:lnTo>
                  <a:lnTo>
                    <a:pt x="52" y="115"/>
                  </a:lnTo>
                  <a:lnTo>
                    <a:pt x="51" y="111"/>
                  </a:lnTo>
                  <a:lnTo>
                    <a:pt x="48" y="110"/>
                  </a:lnTo>
                  <a:lnTo>
                    <a:pt x="46" y="108"/>
                  </a:lnTo>
                  <a:lnTo>
                    <a:pt x="45" y="107"/>
                  </a:lnTo>
                  <a:lnTo>
                    <a:pt x="39" y="106"/>
                  </a:lnTo>
                  <a:lnTo>
                    <a:pt x="35" y="103"/>
                  </a:lnTo>
                  <a:lnTo>
                    <a:pt x="33" y="100"/>
                  </a:lnTo>
                  <a:lnTo>
                    <a:pt x="31" y="98"/>
                  </a:lnTo>
                  <a:lnTo>
                    <a:pt x="33" y="90"/>
                  </a:lnTo>
                  <a:lnTo>
                    <a:pt x="38" y="82"/>
                  </a:lnTo>
                  <a:lnTo>
                    <a:pt x="45" y="76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1" y="69"/>
                  </a:lnTo>
                  <a:lnTo>
                    <a:pt x="60" y="53"/>
                  </a:lnTo>
                  <a:lnTo>
                    <a:pt x="64" y="39"/>
                  </a:lnTo>
                  <a:lnTo>
                    <a:pt x="63" y="26"/>
                  </a:lnTo>
                  <a:lnTo>
                    <a:pt x="56" y="14"/>
                  </a:lnTo>
                  <a:lnTo>
                    <a:pt x="47" y="6"/>
                  </a:lnTo>
                  <a:lnTo>
                    <a:pt x="39" y="1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29" name="Freeform 106"/>
            <p:cNvSpPr/>
            <p:nvPr/>
          </p:nvSpPr>
          <p:spPr bwMode="auto">
            <a:xfrm>
              <a:off x="5705476" y="2146300"/>
              <a:ext cx="123825" cy="41275"/>
            </a:xfrm>
            <a:custGeom>
              <a:avLst/>
              <a:gdLst>
                <a:gd name="T0" fmla="*/ 74 w 78"/>
                <a:gd name="T1" fmla="*/ 2 h 26"/>
                <a:gd name="T2" fmla="*/ 61 w 78"/>
                <a:gd name="T3" fmla="*/ 8 h 26"/>
                <a:gd name="T4" fmla="*/ 45 w 78"/>
                <a:gd name="T5" fmla="*/ 13 h 26"/>
                <a:gd name="T6" fmla="*/ 29 w 78"/>
                <a:gd name="T7" fmla="*/ 17 h 26"/>
                <a:gd name="T8" fmla="*/ 16 w 78"/>
                <a:gd name="T9" fmla="*/ 20 h 26"/>
                <a:gd name="T10" fmla="*/ 7 w 78"/>
                <a:gd name="T11" fmla="*/ 21 h 26"/>
                <a:gd name="T12" fmla="*/ 3 w 78"/>
                <a:gd name="T13" fmla="*/ 23 h 26"/>
                <a:gd name="T14" fmla="*/ 0 w 78"/>
                <a:gd name="T15" fmla="*/ 23 h 26"/>
                <a:gd name="T16" fmla="*/ 0 w 78"/>
                <a:gd name="T17" fmla="*/ 25 h 26"/>
                <a:gd name="T18" fmla="*/ 2 w 78"/>
                <a:gd name="T19" fmla="*/ 26 h 26"/>
                <a:gd name="T20" fmla="*/ 3 w 78"/>
                <a:gd name="T21" fmla="*/ 26 h 26"/>
                <a:gd name="T22" fmla="*/ 7 w 78"/>
                <a:gd name="T23" fmla="*/ 26 h 26"/>
                <a:gd name="T24" fmla="*/ 17 w 78"/>
                <a:gd name="T25" fmla="*/ 25 h 26"/>
                <a:gd name="T26" fmla="*/ 32 w 78"/>
                <a:gd name="T27" fmla="*/ 23 h 26"/>
                <a:gd name="T28" fmla="*/ 47 w 78"/>
                <a:gd name="T29" fmla="*/ 19 h 26"/>
                <a:gd name="T30" fmla="*/ 63 w 78"/>
                <a:gd name="T31" fmla="*/ 12 h 26"/>
                <a:gd name="T32" fmla="*/ 76 w 78"/>
                <a:gd name="T33" fmla="*/ 6 h 26"/>
                <a:gd name="T34" fmla="*/ 78 w 78"/>
                <a:gd name="T35" fmla="*/ 3 h 26"/>
                <a:gd name="T36" fmla="*/ 78 w 78"/>
                <a:gd name="T37" fmla="*/ 2 h 26"/>
                <a:gd name="T38" fmla="*/ 75 w 78"/>
                <a:gd name="T39" fmla="*/ 0 h 26"/>
                <a:gd name="T40" fmla="*/ 74 w 78"/>
                <a:gd name="T4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26">
                  <a:moveTo>
                    <a:pt x="74" y="2"/>
                  </a:moveTo>
                  <a:lnTo>
                    <a:pt x="61" y="8"/>
                  </a:lnTo>
                  <a:lnTo>
                    <a:pt x="45" y="13"/>
                  </a:lnTo>
                  <a:lnTo>
                    <a:pt x="29" y="17"/>
                  </a:lnTo>
                  <a:lnTo>
                    <a:pt x="16" y="20"/>
                  </a:lnTo>
                  <a:lnTo>
                    <a:pt x="7" y="21"/>
                  </a:lnTo>
                  <a:lnTo>
                    <a:pt x="3" y="23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17" y="25"/>
                  </a:lnTo>
                  <a:lnTo>
                    <a:pt x="32" y="23"/>
                  </a:lnTo>
                  <a:lnTo>
                    <a:pt x="47" y="19"/>
                  </a:lnTo>
                  <a:lnTo>
                    <a:pt x="63" y="12"/>
                  </a:lnTo>
                  <a:lnTo>
                    <a:pt x="76" y="6"/>
                  </a:lnTo>
                  <a:lnTo>
                    <a:pt x="78" y="3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4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0" name="Freeform 107"/>
            <p:cNvSpPr/>
            <p:nvPr/>
          </p:nvSpPr>
          <p:spPr bwMode="auto">
            <a:xfrm>
              <a:off x="5689601" y="2149475"/>
              <a:ext cx="201613" cy="76200"/>
            </a:xfrm>
            <a:custGeom>
              <a:avLst/>
              <a:gdLst>
                <a:gd name="T0" fmla="*/ 122 w 127"/>
                <a:gd name="T1" fmla="*/ 1 h 48"/>
                <a:gd name="T2" fmla="*/ 120 w 127"/>
                <a:gd name="T3" fmla="*/ 4 h 48"/>
                <a:gd name="T4" fmla="*/ 112 w 127"/>
                <a:gd name="T5" fmla="*/ 9 h 48"/>
                <a:gd name="T6" fmla="*/ 101 w 127"/>
                <a:gd name="T7" fmla="*/ 17 h 48"/>
                <a:gd name="T8" fmla="*/ 84 w 127"/>
                <a:gd name="T9" fmla="*/ 26 h 48"/>
                <a:gd name="T10" fmla="*/ 61 w 127"/>
                <a:gd name="T11" fmla="*/ 34 h 48"/>
                <a:gd name="T12" fmla="*/ 35 w 127"/>
                <a:gd name="T13" fmla="*/ 40 h 48"/>
                <a:gd name="T14" fmla="*/ 2 w 127"/>
                <a:gd name="T15" fmla="*/ 43 h 48"/>
                <a:gd name="T16" fmla="*/ 1 w 127"/>
                <a:gd name="T17" fmla="*/ 44 h 48"/>
                <a:gd name="T18" fmla="*/ 0 w 127"/>
                <a:gd name="T19" fmla="*/ 45 h 48"/>
                <a:gd name="T20" fmla="*/ 1 w 127"/>
                <a:gd name="T21" fmla="*/ 47 h 48"/>
                <a:gd name="T22" fmla="*/ 2 w 127"/>
                <a:gd name="T23" fmla="*/ 48 h 48"/>
                <a:gd name="T24" fmla="*/ 35 w 127"/>
                <a:gd name="T25" fmla="*/ 45 h 48"/>
                <a:gd name="T26" fmla="*/ 63 w 127"/>
                <a:gd name="T27" fmla="*/ 39 h 48"/>
                <a:gd name="T28" fmla="*/ 85 w 127"/>
                <a:gd name="T29" fmla="*/ 30 h 48"/>
                <a:gd name="T30" fmla="*/ 103 w 127"/>
                <a:gd name="T31" fmla="*/ 22 h 48"/>
                <a:gd name="T32" fmla="*/ 115 w 127"/>
                <a:gd name="T33" fmla="*/ 13 h 48"/>
                <a:gd name="T34" fmla="*/ 123 w 127"/>
                <a:gd name="T35" fmla="*/ 7 h 48"/>
                <a:gd name="T36" fmla="*/ 126 w 127"/>
                <a:gd name="T37" fmla="*/ 4 h 48"/>
                <a:gd name="T38" fmla="*/ 127 w 127"/>
                <a:gd name="T39" fmla="*/ 2 h 48"/>
                <a:gd name="T40" fmla="*/ 126 w 127"/>
                <a:gd name="T41" fmla="*/ 1 h 48"/>
                <a:gd name="T42" fmla="*/ 124 w 127"/>
                <a:gd name="T43" fmla="*/ 0 h 48"/>
                <a:gd name="T44" fmla="*/ 122 w 127"/>
                <a:gd name="T45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48">
                  <a:moveTo>
                    <a:pt x="122" y="1"/>
                  </a:moveTo>
                  <a:lnTo>
                    <a:pt x="120" y="4"/>
                  </a:lnTo>
                  <a:lnTo>
                    <a:pt x="112" y="9"/>
                  </a:lnTo>
                  <a:lnTo>
                    <a:pt x="101" y="17"/>
                  </a:lnTo>
                  <a:lnTo>
                    <a:pt x="84" y="26"/>
                  </a:lnTo>
                  <a:lnTo>
                    <a:pt x="61" y="34"/>
                  </a:lnTo>
                  <a:lnTo>
                    <a:pt x="35" y="40"/>
                  </a:lnTo>
                  <a:lnTo>
                    <a:pt x="2" y="43"/>
                  </a:lnTo>
                  <a:lnTo>
                    <a:pt x="1" y="44"/>
                  </a:lnTo>
                  <a:lnTo>
                    <a:pt x="0" y="45"/>
                  </a:lnTo>
                  <a:lnTo>
                    <a:pt x="1" y="47"/>
                  </a:lnTo>
                  <a:lnTo>
                    <a:pt x="2" y="48"/>
                  </a:lnTo>
                  <a:lnTo>
                    <a:pt x="35" y="45"/>
                  </a:lnTo>
                  <a:lnTo>
                    <a:pt x="63" y="39"/>
                  </a:lnTo>
                  <a:lnTo>
                    <a:pt x="85" y="30"/>
                  </a:lnTo>
                  <a:lnTo>
                    <a:pt x="103" y="22"/>
                  </a:lnTo>
                  <a:lnTo>
                    <a:pt x="115" y="13"/>
                  </a:lnTo>
                  <a:lnTo>
                    <a:pt x="123" y="7"/>
                  </a:lnTo>
                  <a:lnTo>
                    <a:pt x="126" y="4"/>
                  </a:lnTo>
                  <a:lnTo>
                    <a:pt x="127" y="2"/>
                  </a:lnTo>
                  <a:lnTo>
                    <a:pt x="126" y="1"/>
                  </a:lnTo>
                  <a:lnTo>
                    <a:pt x="124" y="0"/>
                  </a:lnTo>
                  <a:lnTo>
                    <a:pt x="122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1" name="Freeform 108"/>
            <p:cNvSpPr/>
            <p:nvPr/>
          </p:nvSpPr>
          <p:spPr bwMode="auto">
            <a:xfrm>
              <a:off x="5778501" y="2098675"/>
              <a:ext cx="177800" cy="71438"/>
            </a:xfrm>
            <a:custGeom>
              <a:avLst/>
              <a:gdLst>
                <a:gd name="T0" fmla="*/ 18 w 112"/>
                <a:gd name="T1" fmla="*/ 4 h 45"/>
                <a:gd name="T2" fmla="*/ 16 w 112"/>
                <a:gd name="T3" fmla="*/ 7 h 45"/>
                <a:gd name="T4" fmla="*/ 9 w 112"/>
                <a:gd name="T5" fmla="*/ 12 h 45"/>
                <a:gd name="T6" fmla="*/ 4 w 112"/>
                <a:gd name="T7" fmla="*/ 20 h 45"/>
                <a:gd name="T8" fmla="*/ 0 w 112"/>
                <a:gd name="T9" fmla="*/ 32 h 45"/>
                <a:gd name="T10" fmla="*/ 1 w 112"/>
                <a:gd name="T11" fmla="*/ 43 h 45"/>
                <a:gd name="T12" fmla="*/ 3 w 112"/>
                <a:gd name="T13" fmla="*/ 45 h 45"/>
                <a:gd name="T14" fmla="*/ 4 w 112"/>
                <a:gd name="T15" fmla="*/ 45 h 45"/>
                <a:gd name="T16" fmla="*/ 5 w 112"/>
                <a:gd name="T17" fmla="*/ 45 h 45"/>
                <a:gd name="T18" fmla="*/ 7 w 112"/>
                <a:gd name="T19" fmla="*/ 43 h 45"/>
                <a:gd name="T20" fmla="*/ 7 w 112"/>
                <a:gd name="T21" fmla="*/ 42 h 45"/>
                <a:gd name="T22" fmla="*/ 5 w 112"/>
                <a:gd name="T23" fmla="*/ 32 h 45"/>
                <a:gd name="T24" fmla="*/ 9 w 112"/>
                <a:gd name="T25" fmla="*/ 22 h 45"/>
                <a:gd name="T26" fmla="*/ 15 w 112"/>
                <a:gd name="T27" fmla="*/ 15 h 45"/>
                <a:gd name="T28" fmla="*/ 18 w 112"/>
                <a:gd name="T29" fmla="*/ 9 h 45"/>
                <a:gd name="T30" fmla="*/ 21 w 112"/>
                <a:gd name="T31" fmla="*/ 8 h 45"/>
                <a:gd name="T32" fmla="*/ 34 w 112"/>
                <a:gd name="T33" fmla="*/ 4 h 45"/>
                <a:gd name="T34" fmla="*/ 49 w 112"/>
                <a:gd name="T35" fmla="*/ 4 h 45"/>
                <a:gd name="T36" fmla="*/ 63 w 112"/>
                <a:gd name="T37" fmla="*/ 8 h 45"/>
                <a:gd name="T38" fmla="*/ 77 w 112"/>
                <a:gd name="T39" fmla="*/ 13 h 45"/>
                <a:gd name="T40" fmla="*/ 89 w 112"/>
                <a:gd name="T41" fmla="*/ 20 h 45"/>
                <a:gd name="T42" fmla="*/ 100 w 112"/>
                <a:gd name="T43" fmla="*/ 25 h 45"/>
                <a:gd name="T44" fmla="*/ 106 w 112"/>
                <a:gd name="T45" fmla="*/ 29 h 45"/>
                <a:gd name="T46" fmla="*/ 109 w 112"/>
                <a:gd name="T47" fmla="*/ 32 h 45"/>
                <a:gd name="T48" fmla="*/ 110 w 112"/>
                <a:gd name="T49" fmla="*/ 32 h 45"/>
                <a:gd name="T50" fmla="*/ 112 w 112"/>
                <a:gd name="T51" fmla="*/ 30 h 45"/>
                <a:gd name="T52" fmla="*/ 112 w 112"/>
                <a:gd name="T53" fmla="*/ 29 h 45"/>
                <a:gd name="T54" fmla="*/ 112 w 112"/>
                <a:gd name="T55" fmla="*/ 28 h 45"/>
                <a:gd name="T56" fmla="*/ 108 w 112"/>
                <a:gd name="T57" fmla="*/ 25 h 45"/>
                <a:gd name="T58" fmla="*/ 101 w 112"/>
                <a:gd name="T59" fmla="*/ 20 h 45"/>
                <a:gd name="T60" fmla="*/ 91 w 112"/>
                <a:gd name="T61" fmla="*/ 15 h 45"/>
                <a:gd name="T62" fmla="*/ 77 w 112"/>
                <a:gd name="T63" fmla="*/ 8 h 45"/>
                <a:gd name="T64" fmla="*/ 63 w 112"/>
                <a:gd name="T65" fmla="*/ 3 h 45"/>
                <a:gd name="T66" fmla="*/ 49 w 112"/>
                <a:gd name="T67" fmla="*/ 0 h 45"/>
                <a:gd name="T68" fmla="*/ 33 w 112"/>
                <a:gd name="T69" fmla="*/ 0 h 45"/>
                <a:gd name="T70" fmla="*/ 18 w 112"/>
                <a:gd name="T71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2" h="45">
                  <a:moveTo>
                    <a:pt x="18" y="4"/>
                  </a:moveTo>
                  <a:lnTo>
                    <a:pt x="16" y="7"/>
                  </a:lnTo>
                  <a:lnTo>
                    <a:pt x="9" y="12"/>
                  </a:lnTo>
                  <a:lnTo>
                    <a:pt x="4" y="20"/>
                  </a:lnTo>
                  <a:lnTo>
                    <a:pt x="0" y="32"/>
                  </a:lnTo>
                  <a:lnTo>
                    <a:pt x="1" y="43"/>
                  </a:lnTo>
                  <a:lnTo>
                    <a:pt x="3" y="45"/>
                  </a:lnTo>
                  <a:lnTo>
                    <a:pt x="4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5" y="32"/>
                  </a:lnTo>
                  <a:lnTo>
                    <a:pt x="9" y="22"/>
                  </a:lnTo>
                  <a:lnTo>
                    <a:pt x="15" y="15"/>
                  </a:lnTo>
                  <a:lnTo>
                    <a:pt x="18" y="9"/>
                  </a:lnTo>
                  <a:lnTo>
                    <a:pt x="21" y="8"/>
                  </a:lnTo>
                  <a:lnTo>
                    <a:pt x="34" y="4"/>
                  </a:lnTo>
                  <a:lnTo>
                    <a:pt x="49" y="4"/>
                  </a:lnTo>
                  <a:lnTo>
                    <a:pt x="63" y="8"/>
                  </a:lnTo>
                  <a:lnTo>
                    <a:pt x="77" y="13"/>
                  </a:lnTo>
                  <a:lnTo>
                    <a:pt x="89" y="20"/>
                  </a:lnTo>
                  <a:lnTo>
                    <a:pt x="100" y="25"/>
                  </a:lnTo>
                  <a:lnTo>
                    <a:pt x="106" y="29"/>
                  </a:lnTo>
                  <a:lnTo>
                    <a:pt x="109" y="32"/>
                  </a:lnTo>
                  <a:lnTo>
                    <a:pt x="110" y="32"/>
                  </a:lnTo>
                  <a:lnTo>
                    <a:pt x="112" y="30"/>
                  </a:lnTo>
                  <a:lnTo>
                    <a:pt x="112" y="29"/>
                  </a:lnTo>
                  <a:lnTo>
                    <a:pt x="112" y="28"/>
                  </a:lnTo>
                  <a:lnTo>
                    <a:pt x="108" y="25"/>
                  </a:lnTo>
                  <a:lnTo>
                    <a:pt x="101" y="20"/>
                  </a:lnTo>
                  <a:lnTo>
                    <a:pt x="91" y="15"/>
                  </a:lnTo>
                  <a:lnTo>
                    <a:pt x="77" y="8"/>
                  </a:lnTo>
                  <a:lnTo>
                    <a:pt x="63" y="3"/>
                  </a:lnTo>
                  <a:lnTo>
                    <a:pt x="49" y="0"/>
                  </a:lnTo>
                  <a:lnTo>
                    <a:pt x="33" y="0"/>
                  </a:lnTo>
                  <a:lnTo>
                    <a:pt x="18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2" name="Freeform 109"/>
            <p:cNvSpPr/>
            <p:nvPr/>
          </p:nvSpPr>
          <p:spPr bwMode="auto">
            <a:xfrm>
              <a:off x="5818188" y="2139950"/>
              <a:ext cx="120650" cy="42863"/>
            </a:xfrm>
            <a:custGeom>
              <a:avLst/>
              <a:gdLst>
                <a:gd name="T0" fmla="*/ 0 w 76"/>
                <a:gd name="T1" fmla="*/ 6 h 27"/>
                <a:gd name="T2" fmla="*/ 0 w 76"/>
                <a:gd name="T3" fmla="*/ 7 h 27"/>
                <a:gd name="T4" fmla="*/ 0 w 76"/>
                <a:gd name="T5" fmla="*/ 10 h 27"/>
                <a:gd name="T6" fmla="*/ 1 w 76"/>
                <a:gd name="T7" fmla="*/ 11 h 27"/>
                <a:gd name="T8" fmla="*/ 4 w 76"/>
                <a:gd name="T9" fmla="*/ 10 h 27"/>
                <a:gd name="T10" fmla="*/ 16 w 76"/>
                <a:gd name="T11" fmla="*/ 4 h 27"/>
                <a:gd name="T12" fmla="*/ 28 w 76"/>
                <a:gd name="T13" fmla="*/ 4 h 27"/>
                <a:gd name="T14" fmla="*/ 41 w 76"/>
                <a:gd name="T15" fmla="*/ 8 h 27"/>
                <a:gd name="T16" fmla="*/ 52 w 76"/>
                <a:gd name="T17" fmla="*/ 13 h 27"/>
                <a:gd name="T18" fmla="*/ 63 w 76"/>
                <a:gd name="T19" fmla="*/ 20 h 27"/>
                <a:gd name="T20" fmla="*/ 70 w 76"/>
                <a:gd name="T21" fmla="*/ 24 h 27"/>
                <a:gd name="T22" fmla="*/ 72 w 76"/>
                <a:gd name="T23" fmla="*/ 27 h 27"/>
                <a:gd name="T24" fmla="*/ 73 w 76"/>
                <a:gd name="T25" fmla="*/ 27 h 27"/>
                <a:gd name="T26" fmla="*/ 76 w 76"/>
                <a:gd name="T27" fmla="*/ 27 h 27"/>
                <a:gd name="T28" fmla="*/ 76 w 76"/>
                <a:gd name="T29" fmla="*/ 24 h 27"/>
                <a:gd name="T30" fmla="*/ 75 w 76"/>
                <a:gd name="T31" fmla="*/ 23 h 27"/>
                <a:gd name="T32" fmla="*/ 72 w 76"/>
                <a:gd name="T33" fmla="*/ 20 h 27"/>
                <a:gd name="T34" fmla="*/ 64 w 76"/>
                <a:gd name="T35" fmla="*/ 15 h 27"/>
                <a:gd name="T36" fmla="*/ 54 w 76"/>
                <a:gd name="T37" fmla="*/ 8 h 27"/>
                <a:gd name="T38" fmla="*/ 41 w 76"/>
                <a:gd name="T39" fmla="*/ 3 h 27"/>
                <a:gd name="T40" fmla="*/ 28 w 76"/>
                <a:gd name="T41" fmla="*/ 0 h 27"/>
                <a:gd name="T42" fmla="*/ 13 w 76"/>
                <a:gd name="T43" fmla="*/ 0 h 27"/>
                <a:gd name="T44" fmla="*/ 0 w 76"/>
                <a:gd name="T45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6" h="27">
                  <a:moveTo>
                    <a:pt x="0" y="6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4" y="10"/>
                  </a:lnTo>
                  <a:lnTo>
                    <a:pt x="16" y="4"/>
                  </a:lnTo>
                  <a:lnTo>
                    <a:pt x="28" y="4"/>
                  </a:lnTo>
                  <a:lnTo>
                    <a:pt x="41" y="8"/>
                  </a:lnTo>
                  <a:lnTo>
                    <a:pt x="52" y="13"/>
                  </a:lnTo>
                  <a:lnTo>
                    <a:pt x="63" y="20"/>
                  </a:lnTo>
                  <a:lnTo>
                    <a:pt x="70" y="24"/>
                  </a:lnTo>
                  <a:lnTo>
                    <a:pt x="72" y="27"/>
                  </a:lnTo>
                  <a:lnTo>
                    <a:pt x="73" y="27"/>
                  </a:lnTo>
                  <a:lnTo>
                    <a:pt x="76" y="27"/>
                  </a:lnTo>
                  <a:lnTo>
                    <a:pt x="76" y="24"/>
                  </a:lnTo>
                  <a:lnTo>
                    <a:pt x="75" y="23"/>
                  </a:lnTo>
                  <a:lnTo>
                    <a:pt x="72" y="20"/>
                  </a:lnTo>
                  <a:lnTo>
                    <a:pt x="64" y="15"/>
                  </a:lnTo>
                  <a:lnTo>
                    <a:pt x="54" y="8"/>
                  </a:lnTo>
                  <a:lnTo>
                    <a:pt x="41" y="3"/>
                  </a:lnTo>
                  <a:lnTo>
                    <a:pt x="28" y="0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3" name="Freeform 110"/>
            <p:cNvSpPr/>
            <p:nvPr/>
          </p:nvSpPr>
          <p:spPr bwMode="auto">
            <a:xfrm>
              <a:off x="5859463" y="2119313"/>
              <a:ext cx="96838" cy="98425"/>
            </a:xfrm>
            <a:custGeom>
              <a:avLst/>
              <a:gdLst>
                <a:gd name="T0" fmla="*/ 38 w 61"/>
                <a:gd name="T1" fmla="*/ 3 h 62"/>
                <a:gd name="T2" fmla="*/ 38 w 61"/>
                <a:gd name="T3" fmla="*/ 6 h 62"/>
                <a:gd name="T4" fmla="*/ 40 w 61"/>
                <a:gd name="T5" fmla="*/ 6 h 62"/>
                <a:gd name="T6" fmla="*/ 45 w 61"/>
                <a:gd name="T7" fmla="*/ 7 h 62"/>
                <a:gd name="T8" fmla="*/ 49 w 61"/>
                <a:gd name="T9" fmla="*/ 8 h 62"/>
                <a:gd name="T10" fmla="*/ 51 w 61"/>
                <a:gd name="T11" fmla="*/ 9 h 62"/>
                <a:gd name="T12" fmla="*/ 54 w 61"/>
                <a:gd name="T13" fmla="*/ 11 h 62"/>
                <a:gd name="T14" fmla="*/ 54 w 61"/>
                <a:gd name="T15" fmla="*/ 12 h 62"/>
                <a:gd name="T16" fmla="*/ 55 w 61"/>
                <a:gd name="T17" fmla="*/ 13 h 62"/>
                <a:gd name="T18" fmla="*/ 55 w 61"/>
                <a:gd name="T19" fmla="*/ 15 h 62"/>
                <a:gd name="T20" fmla="*/ 55 w 61"/>
                <a:gd name="T21" fmla="*/ 15 h 62"/>
                <a:gd name="T22" fmla="*/ 55 w 61"/>
                <a:gd name="T23" fmla="*/ 15 h 62"/>
                <a:gd name="T24" fmla="*/ 57 w 61"/>
                <a:gd name="T25" fmla="*/ 20 h 62"/>
                <a:gd name="T26" fmla="*/ 55 w 61"/>
                <a:gd name="T27" fmla="*/ 25 h 62"/>
                <a:gd name="T28" fmla="*/ 50 w 61"/>
                <a:gd name="T29" fmla="*/ 32 h 62"/>
                <a:gd name="T30" fmla="*/ 44 w 61"/>
                <a:gd name="T31" fmla="*/ 38 h 62"/>
                <a:gd name="T32" fmla="*/ 36 w 61"/>
                <a:gd name="T33" fmla="*/ 42 h 62"/>
                <a:gd name="T34" fmla="*/ 29 w 61"/>
                <a:gd name="T35" fmla="*/ 45 h 62"/>
                <a:gd name="T36" fmla="*/ 26 w 61"/>
                <a:gd name="T37" fmla="*/ 46 h 62"/>
                <a:gd name="T38" fmla="*/ 19 w 61"/>
                <a:gd name="T39" fmla="*/ 49 h 62"/>
                <a:gd name="T40" fmla="*/ 11 w 61"/>
                <a:gd name="T41" fmla="*/ 53 h 62"/>
                <a:gd name="T42" fmla="*/ 4 w 61"/>
                <a:gd name="T43" fmla="*/ 57 h 62"/>
                <a:gd name="T44" fmla="*/ 2 w 61"/>
                <a:gd name="T45" fmla="*/ 58 h 62"/>
                <a:gd name="T46" fmla="*/ 0 w 61"/>
                <a:gd name="T47" fmla="*/ 59 h 62"/>
                <a:gd name="T48" fmla="*/ 0 w 61"/>
                <a:gd name="T49" fmla="*/ 60 h 62"/>
                <a:gd name="T50" fmla="*/ 2 w 61"/>
                <a:gd name="T51" fmla="*/ 62 h 62"/>
                <a:gd name="T52" fmla="*/ 3 w 61"/>
                <a:gd name="T53" fmla="*/ 62 h 62"/>
                <a:gd name="T54" fmla="*/ 4 w 61"/>
                <a:gd name="T55" fmla="*/ 62 h 62"/>
                <a:gd name="T56" fmla="*/ 7 w 61"/>
                <a:gd name="T57" fmla="*/ 60 h 62"/>
                <a:gd name="T58" fmla="*/ 12 w 61"/>
                <a:gd name="T59" fmla="*/ 58 h 62"/>
                <a:gd name="T60" fmla="*/ 20 w 61"/>
                <a:gd name="T61" fmla="*/ 54 h 62"/>
                <a:gd name="T62" fmla="*/ 29 w 61"/>
                <a:gd name="T63" fmla="*/ 51 h 62"/>
                <a:gd name="T64" fmla="*/ 32 w 61"/>
                <a:gd name="T65" fmla="*/ 50 h 62"/>
                <a:gd name="T66" fmla="*/ 38 w 61"/>
                <a:gd name="T67" fmla="*/ 46 h 62"/>
                <a:gd name="T68" fmla="*/ 46 w 61"/>
                <a:gd name="T69" fmla="*/ 41 h 62"/>
                <a:gd name="T70" fmla="*/ 54 w 61"/>
                <a:gd name="T71" fmla="*/ 34 h 62"/>
                <a:gd name="T72" fmla="*/ 59 w 61"/>
                <a:gd name="T73" fmla="*/ 26 h 62"/>
                <a:gd name="T74" fmla="*/ 61 w 61"/>
                <a:gd name="T75" fmla="*/ 23 h 62"/>
                <a:gd name="T76" fmla="*/ 61 w 61"/>
                <a:gd name="T77" fmla="*/ 17 h 62"/>
                <a:gd name="T78" fmla="*/ 59 w 61"/>
                <a:gd name="T79" fmla="*/ 13 h 62"/>
                <a:gd name="T80" fmla="*/ 59 w 61"/>
                <a:gd name="T81" fmla="*/ 13 h 62"/>
                <a:gd name="T82" fmla="*/ 59 w 61"/>
                <a:gd name="T83" fmla="*/ 13 h 62"/>
                <a:gd name="T84" fmla="*/ 59 w 61"/>
                <a:gd name="T85" fmla="*/ 12 h 62"/>
                <a:gd name="T86" fmla="*/ 58 w 61"/>
                <a:gd name="T87" fmla="*/ 9 h 62"/>
                <a:gd name="T88" fmla="*/ 57 w 61"/>
                <a:gd name="T89" fmla="*/ 7 h 62"/>
                <a:gd name="T90" fmla="*/ 54 w 61"/>
                <a:gd name="T91" fmla="*/ 6 h 62"/>
                <a:gd name="T92" fmla="*/ 51 w 61"/>
                <a:gd name="T93" fmla="*/ 3 h 62"/>
                <a:gd name="T94" fmla="*/ 46 w 61"/>
                <a:gd name="T95" fmla="*/ 2 h 62"/>
                <a:gd name="T96" fmla="*/ 41 w 61"/>
                <a:gd name="T97" fmla="*/ 0 h 62"/>
                <a:gd name="T98" fmla="*/ 38 w 61"/>
                <a:gd name="T99" fmla="*/ 2 h 62"/>
                <a:gd name="T100" fmla="*/ 38 w 61"/>
                <a:gd name="T101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" h="62">
                  <a:moveTo>
                    <a:pt x="38" y="3"/>
                  </a:moveTo>
                  <a:lnTo>
                    <a:pt x="38" y="6"/>
                  </a:lnTo>
                  <a:lnTo>
                    <a:pt x="40" y="6"/>
                  </a:lnTo>
                  <a:lnTo>
                    <a:pt x="45" y="7"/>
                  </a:lnTo>
                  <a:lnTo>
                    <a:pt x="49" y="8"/>
                  </a:lnTo>
                  <a:lnTo>
                    <a:pt x="51" y="9"/>
                  </a:lnTo>
                  <a:lnTo>
                    <a:pt x="54" y="11"/>
                  </a:lnTo>
                  <a:lnTo>
                    <a:pt x="54" y="12"/>
                  </a:lnTo>
                  <a:lnTo>
                    <a:pt x="55" y="13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7" y="20"/>
                  </a:lnTo>
                  <a:lnTo>
                    <a:pt x="55" y="25"/>
                  </a:lnTo>
                  <a:lnTo>
                    <a:pt x="50" y="32"/>
                  </a:lnTo>
                  <a:lnTo>
                    <a:pt x="44" y="38"/>
                  </a:lnTo>
                  <a:lnTo>
                    <a:pt x="36" y="42"/>
                  </a:lnTo>
                  <a:lnTo>
                    <a:pt x="29" y="45"/>
                  </a:lnTo>
                  <a:lnTo>
                    <a:pt x="26" y="46"/>
                  </a:lnTo>
                  <a:lnTo>
                    <a:pt x="19" y="49"/>
                  </a:lnTo>
                  <a:lnTo>
                    <a:pt x="11" y="53"/>
                  </a:lnTo>
                  <a:lnTo>
                    <a:pt x="4" y="57"/>
                  </a:lnTo>
                  <a:lnTo>
                    <a:pt x="2" y="58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3" y="62"/>
                  </a:lnTo>
                  <a:lnTo>
                    <a:pt x="4" y="62"/>
                  </a:lnTo>
                  <a:lnTo>
                    <a:pt x="7" y="60"/>
                  </a:lnTo>
                  <a:lnTo>
                    <a:pt x="12" y="58"/>
                  </a:lnTo>
                  <a:lnTo>
                    <a:pt x="20" y="54"/>
                  </a:lnTo>
                  <a:lnTo>
                    <a:pt x="29" y="51"/>
                  </a:lnTo>
                  <a:lnTo>
                    <a:pt x="32" y="50"/>
                  </a:lnTo>
                  <a:lnTo>
                    <a:pt x="38" y="46"/>
                  </a:lnTo>
                  <a:lnTo>
                    <a:pt x="46" y="41"/>
                  </a:lnTo>
                  <a:lnTo>
                    <a:pt x="54" y="34"/>
                  </a:lnTo>
                  <a:lnTo>
                    <a:pt x="59" y="26"/>
                  </a:lnTo>
                  <a:lnTo>
                    <a:pt x="61" y="23"/>
                  </a:lnTo>
                  <a:lnTo>
                    <a:pt x="61" y="17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59" y="13"/>
                  </a:lnTo>
                  <a:lnTo>
                    <a:pt x="59" y="12"/>
                  </a:lnTo>
                  <a:lnTo>
                    <a:pt x="58" y="9"/>
                  </a:lnTo>
                  <a:lnTo>
                    <a:pt x="57" y="7"/>
                  </a:lnTo>
                  <a:lnTo>
                    <a:pt x="54" y="6"/>
                  </a:lnTo>
                  <a:lnTo>
                    <a:pt x="51" y="3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8" y="2"/>
                  </a:lnTo>
                  <a:lnTo>
                    <a:pt x="38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4" name="Freeform 111"/>
            <p:cNvSpPr/>
            <p:nvPr/>
          </p:nvSpPr>
          <p:spPr bwMode="auto">
            <a:xfrm>
              <a:off x="5903913" y="2130425"/>
              <a:ext cx="82550" cy="100013"/>
            </a:xfrm>
            <a:custGeom>
              <a:avLst/>
              <a:gdLst>
                <a:gd name="T0" fmla="*/ 47 w 52"/>
                <a:gd name="T1" fmla="*/ 0 h 63"/>
                <a:gd name="T2" fmla="*/ 46 w 52"/>
                <a:gd name="T3" fmla="*/ 1 h 63"/>
                <a:gd name="T4" fmla="*/ 46 w 52"/>
                <a:gd name="T5" fmla="*/ 4 h 63"/>
                <a:gd name="T6" fmla="*/ 47 w 52"/>
                <a:gd name="T7" fmla="*/ 18 h 63"/>
                <a:gd name="T8" fmla="*/ 42 w 52"/>
                <a:gd name="T9" fmla="*/ 31 h 63"/>
                <a:gd name="T10" fmla="*/ 34 w 52"/>
                <a:gd name="T11" fmla="*/ 42 h 63"/>
                <a:gd name="T12" fmla="*/ 23 w 52"/>
                <a:gd name="T13" fmla="*/ 50 h 63"/>
                <a:gd name="T14" fmla="*/ 13 w 52"/>
                <a:gd name="T15" fmla="*/ 55 h 63"/>
                <a:gd name="T16" fmla="*/ 5 w 52"/>
                <a:gd name="T17" fmla="*/ 57 h 63"/>
                <a:gd name="T18" fmla="*/ 2 w 52"/>
                <a:gd name="T19" fmla="*/ 57 h 63"/>
                <a:gd name="T20" fmla="*/ 1 w 52"/>
                <a:gd name="T21" fmla="*/ 59 h 63"/>
                <a:gd name="T22" fmla="*/ 0 w 52"/>
                <a:gd name="T23" fmla="*/ 61 h 63"/>
                <a:gd name="T24" fmla="*/ 1 w 52"/>
                <a:gd name="T25" fmla="*/ 63 h 63"/>
                <a:gd name="T26" fmla="*/ 4 w 52"/>
                <a:gd name="T27" fmla="*/ 63 h 63"/>
                <a:gd name="T28" fmla="*/ 6 w 52"/>
                <a:gd name="T29" fmla="*/ 61 h 63"/>
                <a:gd name="T30" fmla="*/ 16 w 52"/>
                <a:gd name="T31" fmla="*/ 59 h 63"/>
                <a:gd name="T32" fmla="*/ 26 w 52"/>
                <a:gd name="T33" fmla="*/ 53 h 63"/>
                <a:gd name="T34" fmla="*/ 38 w 52"/>
                <a:gd name="T35" fmla="*/ 46 h 63"/>
                <a:gd name="T36" fmla="*/ 47 w 52"/>
                <a:gd name="T37" fmla="*/ 34 h 63"/>
                <a:gd name="T38" fmla="*/ 52 w 52"/>
                <a:gd name="T39" fmla="*/ 19 h 63"/>
                <a:gd name="T40" fmla="*/ 50 w 52"/>
                <a:gd name="T41" fmla="*/ 2 h 63"/>
                <a:gd name="T42" fmla="*/ 48 w 52"/>
                <a:gd name="T43" fmla="*/ 1 h 63"/>
                <a:gd name="T44" fmla="*/ 47 w 52"/>
                <a:gd name="T4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" h="63">
                  <a:moveTo>
                    <a:pt x="47" y="0"/>
                  </a:moveTo>
                  <a:lnTo>
                    <a:pt x="46" y="1"/>
                  </a:lnTo>
                  <a:lnTo>
                    <a:pt x="46" y="4"/>
                  </a:lnTo>
                  <a:lnTo>
                    <a:pt x="47" y="18"/>
                  </a:lnTo>
                  <a:lnTo>
                    <a:pt x="42" y="31"/>
                  </a:lnTo>
                  <a:lnTo>
                    <a:pt x="34" y="42"/>
                  </a:lnTo>
                  <a:lnTo>
                    <a:pt x="23" y="50"/>
                  </a:lnTo>
                  <a:lnTo>
                    <a:pt x="13" y="55"/>
                  </a:lnTo>
                  <a:lnTo>
                    <a:pt x="5" y="57"/>
                  </a:lnTo>
                  <a:lnTo>
                    <a:pt x="2" y="57"/>
                  </a:lnTo>
                  <a:lnTo>
                    <a:pt x="1" y="59"/>
                  </a:lnTo>
                  <a:lnTo>
                    <a:pt x="0" y="61"/>
                  </a:lnTo>
                  <a:lnTo>
                    <a:pt x="1" y="63"/>
                  </a:lnTo>
                  <a:lnTo>
                    <a:pt x="4" y="63"/>
                  </a:lnTo>
                  <a:lnTo>
                    <a:pt x="6" y="61"/>
                  </a:lnTo>
                  <a:lnTo>
                    <a:pt x="16" y="59"/>
                  </a:lnTo>
                  <a:lnTo>
                    <a:pt x="26" y="53"/>
                  </a:lnTo>
                  <a:lnTo>
                    <a:pt x="38" y="46"/>
                  </a:lnTo>
                  <a:lnTo>
                    <a:pt x="47" y="34"/>
                  </a:lnTo>
                  <a:lnTo>
                    <a:pt x="52" y="19"/>
                  </a:lnTo>
                  <a:lnTo>
                    <a:pt x="50" y="2"/>
                  </a:lnTo>
                  <a:lnTo>
                    <a:pt x="48" y="1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5" name="Freeform 112"/>
            <p:cNvSpPr/>
            <p:nvPr/>
          </p:nvSpPr>
          <p:spPr bwMode="auto">
            <a:xfrm>
              <a:off x="5891213" y="2097088"/>
              <a:ext cx="66675" cy="15875"/>
            </a:xfrm>
            <a:custGeom>
              <a:avLst/>
              <a:gdLst>
                <a:gd name="T0" fmla="*/ 1 w 42"/>
                <a:gd name="T1" fmla="*/ 5 h 10"/>
                <a:gd name="T2" fmla="*/ 0 w 42"/>
                <a:gd name="T3" fmla="*/ 6 h 10"/>
                <a:gd name="T4" fmla="*/ 0 w 42"/>
                <a:gd name="T5" fmla="*/ 8 h 10"/>
                <a:gd name="T6" fmla="*/ 1 w 42"/>
                <a:gd name="T7" fmla="*/ 9 h 10"/>
                <a:gd name="T8" fmla="*/ 3 w 42"/>
                <a:gd name="T9" fmla="*/ 9 h 10"/>
                <a:gd name="T10" fmla="*/ 6 w 42"/>
                <a:gd name="T11" fmla="*/ 8 h 10"/>
                <a:gd name="T12" fmla="*/ 14 w 42"/>
                <a:gd name="T13" fmla="*/ 6 h 10"/>
                <a:gd name="T14" fmla="*/ 26 w 42"/>
                <a:gd name="T15" fmla="*/ 5 h 10"/>
                <a:gd name="T16" fmla="*/ 38 w 42"/>
                <a:gd name="T17" fmla="*/ 9 h 10"/>
                <a:gd name="T18" fmla="*/ 41 w 42"/>
                <a:gd name="T19" fmla="*/ 10 h 10"/>
                <a:gd name="T20" fmla="*/ 42 w 42"/>
                <a:gd name="T21" fmla="*/ 9 h 10"/>
                <a:gd name="T22" fmla="*/ 42 w 42"/>
                <a:gd name="T23" fmla="*/ 6 h 10"/>
                <a:gd name="T24" fmla="*/ 41 w 42"/>
                <a:gd name="T25" fmla="*/ 5 h 10"/>
                <a:gd name="T26" fmla="*/ 29 w 42"/>
                <a:gd name="T27" fmla="*/ 1 h 10"/>
                <a:gd name="T28" fmla="*/ 18 w 42"/>
                <a:gd name="T29" fmla="*/ 0 h 10"/>
                <a:gd name="T30" fmla="*/ 9 w 42"/>
                <a:gd name="T31" fmla="*/ 1 h 10"/>
                <a:gd name="T32" fmla="*/ 4 w 42"/>
                <a:gd name="T33" fmla="*/ 4 h 10"/>
                <a:gd name="T34" fmla="*/ 1 w 42"/>
                <a:gd name="T3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10">
                  <a:moveTo>
                    <a:pt x="1" y="5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6" y="8"/>
                  </a:lnTo>
                  <a:lnTo>
                    <a:pt x="14" y="6"/>
                  </a:lnTo>
                  <a:lnTo>
                    <a:pt x="26" y="5"/>
                  </a:lnTo>
                  <a:lnTo>
                    <a:pt x="38" y="9"/>
                  </a:lnTo>
                  <a:lnTo>
                    <a:pt x="41" y="10"/>
                  </a:lnTo>
                  <a:lnTo>
                    <a:pt x="42" y="9"/>
                  </a:lnTo>
                  <a:lnTo>
                    <a:pt x="42" y="6"/>
                  </a:lnTo>
                  <a:lnTo>
                    <a:pt x="41" y="5"/>
                  </a:lnTo>
                  <a:lnTo>
                    <a:pt x="29" y="1"/>
                  </a:lnTo>
                  <a:lnTo>
                    <a:pt x="18" y="0"/>
                  </a:lnTo>
                  <a:lnTo>
                    <a:pt x="9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6" name="Freeform 113"/>
            <p:cNvSpPr/>
            <p:nvPr/>
          </p:nvSpPr>
          <p:spPr bwMode="auto">
            <a:xfrm>
              <a:off x="5786438" y="2192338"/>
              <a:ext cx="193675" cy="131763"/>
            </a:xfrm>
            <a:custGeom>
              <a:avLst/>
              <a:gdLst>
                <a:gd name="T0" fmla="*/ 24 w 122"/>
                <a:gd name="T1" fmla="*/ 1 h 83"/>
                <a:gd name="T2" fmla="*/ 25 w 122"/>
                <a:gd name="T3" fmla="*/ 5 h 83"/>
                <a:gd name="T4" fmla="*/ 38 w 122"/>
                <a:gd name="T5" fmla="*/ 14 h 83"/>
                <a:gd name="T6" fmla="*/ 70 w 122"/>
                <a:gd name="T7" fmla="*/ 22 h 83"/>
                <a:gd name="T8" fmla="*/ 82 w 122"/>
                <a:gd name="T9" fmla="*/ 28 h 83"/>
                <a:gd name="T10" fmla="*/ 103 w 122"/>
                <a:gd name="T11" fmla="*/ 42 h 83"/>
                <a:gd name="T12" fmla="*/ 117 w 122"/>
                <a:gd name="T13" fmla="*/ 66 h 83"/>
                <a:gd name="T14" fmla="*/ 117 w 122"/>
                <a:gd name="T15" fmla="*/ 68 h 83"/>
                <a:gd name="T16" fmla="*/ 114 w 122"/>
                <a:gd name="T17" fmla="*/ 73 h 83"/>
                <a:gd name="T18" fmla="*/ 109 w 122"/>
                <a:gd name="T19" fmla="*/ 76 h 83"/>
                <a:gd name="T20" fmla="*/ 107 w 122"/>
                <a:gd name="T21" fmla="*/ 77 h 83"/>
                <a:gd name="T22" fmla="*/ 103 w 122"/>
                <a:gd name="T23" fmla="*/ 77 h 83"/>
                <a:gd name="T24" fmla="*/ 97 w 122"/>
                <a:gd name="T25" fmla="*/ 72 h 83"/>
                <a:gd name="T26" fmla="*/ 93 w 122"/>
                <a:gd name="T27" fmla="*/ 66 h 83"/>
                <a:gd name="T28" fmla="*/ 83 w 122"/>
                <a:gd name="T29" fmla="*/ 50 h 83"/>
                <a:gd name="T30" fmla="*/ 57 w 122"/>
                <a:gd name="T31" fmla="*/ 38 h 83"/>
                <a:gd name="T32" fmla="*/ 45 w 122"/>
                <a:gd name="T33" fmla="*/ 35 h 83"/>
                <a:gd name="T34" fmla="*/ 21 w 122"/>
                <a:gd name="T35" fmla="*/ 26 h 83"/>
                <a:gd name="T36" fmla="*/ 6 w 122"/>
                <a:gd name="T37" fmla="*/ 9 h 83"/>
                <a:gd name="T38" fmla="*/ 3 w 122"/>
                <a:gd name="T39" fmla="*/ 8 h 83"/>
                <a:gd name="T40" fmla="*/ 0 w 122"/>
                <a:gd name="T41" fmla="*/ 11 h 83"/>
                <a:gd name="T42" fmla="*/ 17 w 122"/>
                <a:gd name="T43" fmla="*/ 30 h 83"/>
                <a:gd name="T44" fmla="*/ 42 w 122"/>
                <a:gd name="T45" fmla="*/ 39 h 83"/>
                <a:gd name="T46" fmla="*/ 57 w 122"/>
                <a:gd name="T47" fmla="*/ 42 h 83"/>
                <a:gd name="T48" fmla="*/ 79 w 122"/>
                <a:gd name="T49" fmla="*/ 54 h 83"/>
                <a:gd name="T50" fmla="*/ 90 w 122"/>
                <a:gd name="T51" fmla="*/ 67 h 83"/>
                <a:gd name="T52" fmla="*/ 93 w 122"/>
                <a:gd name="T53" fmla="*/ 75 h 83"/>
                <a:gd name="T54" fmla="*/ 99 w 122"/>
                <a:gd name="T55" fmla="*/ 80 h 83"/>
                <a:gd name="T56" fmla="*/ 104 w 122"/>
                <a:gd name="T57" fmla="*/ 83 h 83"/>
                <a:gd name="T58" fmla="*/ 109 w 122"/>
                <a:gd name="T59" fmla="*/ 81 h 83"/>
                <a:gd name="T60" fmla="*/ 110 w 122"/>
                <a:gd name="T61" fmla="*/ 81 h 83"/>
                <a:gd name="T62" fmla="*/ 117 w 122"/>
                <a:gd name="T63" fmla="*/ 77 h 83"/>
                <a:gd name="T64" fmla="*/ 121 w 122"/>
                <a:gd name="T65" fmla="*/ 72 h 83"/>
                <a:gd name="T66" fmla="*/ 122 w 122"/>
                <a:gd name="T67" fmla="*/ 67 h 83"/>
                <a:gd name="T68" fmla="*/ 117 w 122"/>
                <a:gd name="T69" fmla="*/ 50 h 83"/>
                <a:gd name="T70" fmla="*/ 95 w 122"/>
                <a:gd name="T71" fmla="*/ 29 h 83"/>
                <a:gd name="T72" fmla="*/ 75 w 122"/>
                <a:gd name="T73" fmla="*/ 20 h 83"/>
                <a:gd name="T74" fmla="*/ 54 w 122"/>
                <a:gd name="T75" fmla="*/ 14 h 83"/>
                <a:gd name="T76" fmla="*/ 34 w 122"/>
                <a:gd name="T77" fmla="*/ 7 h 83"/>
                <a:gd name="T78" fmla="*/ 29 w 122"/>
                <a:gd name="T79" fmla="*/ 1 h 83"/>
                <a:gd name="T80" fmla="*/ 25 w 122"/>
                <a:gd name="T8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83">
                  <a:moveTo>
                    <a:pt x="25" y="0"/>
                  </a:moveTo>
                  <a:lnTo>
                    <a:pt x="24" y="1"/>
                  </a:lnTo>
                  <a:lnTo>
                    <a:pt x="24" y="4"/>
                  </a:lnTo>
                  <a:lnTo>
                    <a:pt x="25" y="5"/>
                  </a:lnTo>
                  <a:lnTo>
                    <a:pt x="31" y="9"/>
                  </a:lnTo>
                  <a:lnTo>
                    <a:pt x="38" y="14"/>
                  </a:lnTo>
                  <a:lnTo>
                    <a:pt x="51" y="20"/>
                  </a:lnTo>
                  <a:lnTo>
                    <a:pt x="70" y="22"/>
                  </a:lnTo>
                  <a:lnTo>
                    <a:pt x="72" y="24"/>
                  </a:lnTo>
                  <a:lnTo>
                    <a:pt x="82" y="28"/>
                  </a:lnTo>
                  <a:lnTo>
                    <a:pt x="92" y="33"/>
                  </a:lnTo>
                  <a:lnTo>
                    <a:pt x="103" y="42"/>
                  </a:lnTo>
                  <a:lnTo>
                    <a:pt x="112" y="52"/>
                  </a:lnTo>
                  <a:lnTo>
                    <a:pt x="117" y="66"/>
                  </a:lnTo>
                  <a:lnTo>
                    <a:pt x="117" y="67"/>
                  </a:lnTo>
                  <a:lnTo>
                    <a:pt x="117" y="68"/>
                  </a:lnTo>
                  <a:lnTo>
                    <a:pt x="116" y="71"/>
                  </a:lnTo>
                  <a:lnTo>
                    <a:pt x="114" y="73"/>
                  </a:lnTo>
                  <a:lnTo>
                    <a:pt x="113" y="75"/>
                  </a:lnTo>
                  <a:lnTo>
                    <a:pt x="109" y="76"/>
                  </a:lnTo>
                  <a:lnTo>
                    <a:pt x="108" y="77"/>
                  </a:lnTo>
                  <a:lnTo>
                    <a:pt x="107" y="77"/>
                  </a:lnTo>
                  <a:lnTo>
                    <a:pt x="105" y="77"/>
                  </a:lnTo>
                  <a:lnTo>
                    <a:pt x="103" y="77"/>
                  </a:lnTo>
                  <a:lnTo>
                    <a:pt x="100" y="75"/>
                  </a:lnTo>
                  <a:lnTo>
                    <a:pt x="97" y="72"/>
                  </a:lnTo>
                  <a:lnTo>
                    <a:pt x="95" y="68"/>
                  </a:lnTo>
                  <a:lnTo>
                    <a:pt x="93" y="66"/>
                  </a:lnTo>
                  <a:lnTo>
                    <a:pt x="90" y="59"/>
                  </a:lnTo>
                  <a:lnTo>
                    <a:pt x="83" y="50"/>
                  </a:lnTo>
                  <a:lnTo>
                    <a:pt x="72" y="42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5" y="35"/>
                  </a:lnTo>
                  <a:lnTo>
                    <a:pt x="33" y="32"/>
                  </a:lnTo>
                  <a:lnTo>
                    <a:pt x="21" y="26"/>
                  </a:lnTo>
                  <a:lnTo>
                    <a:pt x="11" y="18"/>
                  </a:lnTo>
                  <a:lnTo>
                    <a:pt x="6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7" y="21"/>
                  </a:lnTo>
                  <a:lnTo>
                    <a:pt x="17" y="30"/>
                  </a:lnTo>
                  <a:lnTo>
                    <a:pt x="31" y="35"/>
                  </a:lnTo>
                  <a:lnTo>
                    <a:pt x="42" y="39"/>
                  </a:lnTo>
                  <a:lnTo>
                    <a:pt x="51" y="42"/>
                  </a:lnTo>
                  <a:lnTo>
                    <a:pt x="57" y="42"/>
                  </a:lnTo>
                  <a:lnTo>
                    <a:pt x="70" y="47"/>
                  </a:lnTo>
                  <a:lnTo>
                    <a:pt x="79" y="54"/>
                  </a:lnTo>
                  <a:lnTo>
                    <a:pt x="86" y="62"/>
                  </a:lnTo>
                  <a:lnTo>
                    <a:pt x="90" y="67"/>
                  </a:lnTo>
                  <a:lnTo>
                    <a:pt x="91" y="71"/>
                  </a:lnTo>
                  <a:lnTo>
                    <a:pt x="93" y="75"/>
                  </a:lnTo>
                  <a:lnTo>
                    <a:pt x="96" y="79"/>
                  </a:lnTo>
                  <a:lnTo>
                    <a:pt x="99" y="80"/>
                  </a:lnTo>
                  <a:lnTo>
                    <a:pt x="101" y="81"/>
                  </a:lnTo>
                  <a:lnTo>
                    <a:pt x="104" y="83"/>
                  </a:lnTo>
                  <a:lnTo>
                    <a:pt x="107" y="83"/>
                  </a:lnTo>
                  <a:lnTo>
                    <a:pt x="109" y="81"/>
                  </a:lnTo>
                  <a:lnTo>
                    <a:pt x="110" y="81"/>
                  </a:lnTo>
                  <a:lnTo>
                    <a:pt x="110" y="81"/>
                  </a:lnTo>
                  <a:lnTo>
                    <a:pt x="114" y="80"/>
                  </a:lnTo>
                  <a:lnTo>
                    <a:pt x="117" y="77"/>
                  </a:lnTo>
                  <a:lnTo>
                    <a:pt x="120" y="75"/>
                  </a:lnTo>
                  <a:lnTo>
                    <a:pt x="121" y="72"/>
                  </a:lnTo>
                  <a:lnTo>
                    <a:pt x="121" y="69"/>
                  </a:lnTo>
                  <a:lnTo>
                    <a:pt x="122" y="67"/>
                  </a:lnTo>
                  <a:lnTo>
                    <a:pt x="121" y="64"/>
                  </a:lnTo>
                  <a:lnTo>
                    <a:pt x="117" y="50"/>
                  </a:lnTo>
                  <a:lnTo>
                    <a:pt x="107" y="38"/>
                  </a:lnTo>
                  <a:lnTo>
                    <a:pt x="95" y="29"/>
                  </a:lnTo>
                  <a:lnTo>
                    <a:pt x="84" y="24"/>
                  </a:lnTo>
                  <a:lnTo>
                    <a:pt x="75" y="20"/>
                  </a:lnTo>
                  <a:lnTo>
                    <a:pt x="71" y="18"/>
                  </a:lnTo>
                  <a:lnTo>
                    <a:pt x="54" y="14"/>
                  </a:lnTo>
                  <a:lnTo>
                    <a:pt x="41" y="11"/>
                  </a:lnTo>
                  <a:lnTo>
                    <a:pt x="34" y="7"/>
                  </a:lnTo>
                  <a:lnTo>
                    <a:pt x="31" y="3"/>
                  </a:lnTo>
                  <a:lnTo>
                    <a:pt x="29" y="1"/>
                  </a:lnTo>
                  <a:lnTo>
                    <a:pt x="2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7" name="Freeform 114"/>
            <p:cNvSpPr/>
            <p:nvPr/>
          </p:nvSpPr>
          <p:spPr bwMode="auto">
            <a:xfrm>
              <a:off x="5778501" y="2238375"/>
              <a:ext cx="88900" cy="80963"/>
            </a:xfrm>
            <a:custGeom>
              <a:avLst/>
              <a:gdLst>
                <a:gd name="T0" fmla="*/ 26 w 56"/>
                <a:gd name="T1" fmla="*/ 0 h 51"/>
                <a:gd name="T2" fmla="*/ 22 w 56"/>
                <a:gd name="T3" fmla="*/ 1 h 51"/>
                <a:gd name="T4" fmla="*/ 17 w 56"/>
                <a:gd name="T5" fmla="*/ 6 h 51"/>
                <a:gd name="T6" fmla="*/ 9 w 56"/>
                <a:gd name="T7" fmla="*/ 12 h 51"/>
                <a:gd name="T8" fmla="*/ 3 w 56"/>
                <a:gd name="T9" fmla="*/ 20 h 51"/>
                <a:gd name="T10" fmla="*/ 0 w 56"/>
                <a:gd name="T11" fmla="*/ 30 h 51"/>
                <a:gd name="T12" fmla="*/ 0 w 56"/>
                <a:gd name="T13" fmla="*/ 35 h 51"/>
                <a:gd name="T14" fmla="*/ 1 w 56"/>
                <a:gd name="T15" fmla="*/ 42 h 51"/>
                <a:gd name="T16" fmla="*/ 5 w 56"/>
                <a:gd name="T17" fmla="*/ 47 h 51"/>
                <a:gd name="T18" fmla="*/ 5 w 56"/>
                <a:gd name="T19" fmla="*/ 47 h 51"/>
                <a:gd name="T20" fmla="*/ 5 w 56"/>
                <a:gd name="T21" fmla="*/ 47 h 51"/>
                <a:gd name="T22" fmla="*/ 7 w 56"/>
                <a:gd name="T23" fmla="*/ 48 h 51"/>
                <a:gd name="T24" fmla="*/ 8 w 56"/>
                <a:gd name="T25" fmla="*/ 48 h 51"/>
                <a:gd name="T26" fmla="*/ 11 w 56"/>
                <a:gd name="T27" fmla="*/ 50 h 51"/>
                <a:gd name="T28" fmla="*/ 13 w 56"/>
                <a:gd name="T29" fmla="*/ 51 h 51"/>
                <a:gd name="T30" fmla="*/ 17 w 56"/>
                <a:gd name="T31" fmla="*/ 51 h 51"/>
                <a:gd name="T32" fmla="*/ 20 w 56"/>
                <a:gd name="T33" fmla="*/ 50 h 51"/>
                <a:gd name="T34" fmla="*/ 24 w 56"/>
                <a:gd name="T35" fmla="*/ 48 h 51"/>
                <a:gd name="T36" fmla="*/ 28 w 56"/>
                <a:gd name="T37" fmla="*/ 46 h 51"/>
                <a:gd name="T38" fmla="*/ 30 w 56"/>
                <a:gd name="T39" fmla="*/ 42 h 51"/>
                <a:gd name="T40" fmla="*/ 32 w 56"/>
                <a:gd name="T41" fmla="*/ 37 h 51"/>
                <a:gd name="T42" fmla="*/ 33 w 56"/>
                <a:gd name="T43" fmla="*/ 35 h 51"/>
                <a:gd name="T44" fmla="*/ 37 w 56"/>
                <a:gd name="T45" fmla="*/ 30 h 51"/>
                <a:gd name="T46" fmla="*/ 42 w 56"/>
                <a:gd name="T47" fmla="*/ 22 h 51"/>
                <a:gd name="T48" fmla="*/ 49 w 56"/>
                <a:gd name="T49" fmla="*/ 17 h 51"/>
                <a:gd name="T50" fmla="*/ 55 w 56"/>
                <a:gd name="T51" fmla="*/ 12 h 51"/>
                <a:gd name="T52" fmla="*/ 56 w 56"/>
                <a:gd name="T53" fmla="*/ 10 h 51"/>
                <a:gd name="T54" fmla="*/ 56 w 56"/>
                <a:gd name="T55" fmla="*/ 9 h 51"/>
                <a:gd name="T56" fmla="*/ 55 w 56"/>
                <a:gd name="T57" fmla="*/ 8 h 51"/>
                <a:gd name="T58" fmla="*/ 53 w 56"/>
                <a:gd name="T59" fmla="*/ 8 h 51"/>
                <a:gd name="T60" fmla="*/ 46 w 56"/>
                <a:gd name="T61" fmla="*/ 12 h 51"/>
                <a:gd name="T62" fmla="*/ 38 w 56"/>
                <a:gd name="T63" fmla="*/ 20 h 51"/>
                <a:gd name="T64" fmla="*/ 33 w 56"/>
                <a:gd name="T65" fmla="*/ 26 h 51"/>
                <a:gd name="T66" fmla="*/ 29 w 56"/>
                <a:gd name="T67" fmla="*/ 31 h 51"/>
                <a:gd name="T68" fmla="*/ 28 w 56"/>
                <a:gd name="T69" fmla="*/ 35 h 51"/>
                <a:gd name="T70" fmla="*/ 25 w 56"/>
                <a:gd name="T71" fmla="*/ 39 h 51"/>
                <a:gd name="T72" fmla="*/ 22 w 56"/>
                <a:gd name="T73" fmla="*/ 43 h 51"/>
                <a:gd name="T74" fmla="*/ 18 w 56"/>
                <a:gd name="T75" fmla="*/ 44 h 51"/>
                <a:gd name="T76" fmla="*/ 16 w 56"/>
                <a:gd name="T77" fmla="*/ 46 h 51"/>
                <a:gd name="T78" fmla="*/ 12 w 56"/>
                <a:gd name="T79" fmla="*/ 46 h 51"/>
                <a:gd name="T80" fmla="*/ 11 w 56"/>
                <a:gd name="T81" fmla="*/ 44 h 51"/>
                <a:gd name="T82" fmla="*/ 9 w 56"/>
                <a:gd name="T83" fmla="*/ 43 h 51"/>
                <a:gd name="T84" fmla="*/ 7 w 56"/>
                <a:gd name="T85" fmla="*/ 40 h 51"/>
                <a:gd name="T86" fmla="*/ 5 w 56"/>
                <a:gd name="T87" fmla="*/ 37 h 51"/>
                <a:gd name="T88" fmla="*/ 4 w 56"/>
                <a:gd name="T89" fmla="*/ 33 h 51"/>
                <a:gd name="T90" fmla="*/ 4 w 56"/>
                <a:gd name="T91" fmla="*/ 30 h 51"/>
                <a:gd name="T92" fmla="*/ 8 w 56"/>
                <a:gd name="T93" fmla="*/ 22 h 51"/>
                <a:gd name="T94" fmla="*/ 13 w 56"/>
                <a:gd name="T95" fmla="*/ 16 h 51"/>
                <a:gd name="T96" fmla="*/ 21 w 56"/>
                <a:gd name="T97" fmla="*/ 9 h 51"/>
                <a:gd name="T98" fmla="*/ 26 w 56"/>
                <a:gd name="T99" fmla="*/ 5 h 51"/>
                <a:gd name="T100" fmla="*/ 28 w 56"/>
                <a:gd name="T101" fmla="*/ 4 h 51"/>
                <a:gd name="T102" fmla="*/ 29 w 56"/>
                <a:gd name="T103" fmla="*/ 4 h 51"/>
                <a:gd name="T104" fmla="*/ 29 w 56"/>
                <a:gd name="T105" fmla="*/ 3 h 51"/>
                <a:gd name="T106" fmla="*/ 29 w 56"/>
                <a:gd name="T107" fmla="*/ 1 h 51"/>
                <a:gd name="T108" fmla="*/ 28 w 56"/>
                <a:gd name="T109" fmla="*/ 0 h 51"/>
                <a:gd name="T110" fmla="*/ 26 w 56"/>
                <a:gd name="T1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6" h="51">
                  <a:moveTo>
                    <a:pt x="26" y="0"/>
                  </a:moveTo>
                  <a:lnTo>
                    <a:pt x="22" y="1"/>
                  </a:lnTo>
                  <a:lnTo>
                    <a:pt x="17" y="6"/>
                  </a:lnTo>
                  <a:lnTo>
                    <a:pt x="9" y="12"/>
                  </a:lnTo>
                  <a:lnTo>
                    <a:pt x="3" y="20"/>
                  </a:lnTo>
                  <a:lnTo>
                    <a:pt x="0" y="30"/>
                  </a:lnTo>
                  <a:lnTo>
                    <a:pt x="0" y="35"/>
                  </a:lnTo>
                  <a:lnTo>
                    <a:pt x="1" y="42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7" y="48"/>
                  </a:lnTo>
                  <a:lnTo>
                    <a:pt x="8" y="48"/>
                  </a:lnTo>
                  <a:lnTo>
                    <a:pt x="11" y="50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20" y="50"/>
                  </a:lnTo>
                  <a:lnTo>
                    <a:pt x="24" y="48"/>
                  </a:lnTo>
                  <a:lnTo>
                    <a:pt x="28" y="46"/>
                  </a:lnTo>
                  <a:lnTo>
                    <a:pt x="30" y="42"/>
                  </a:lnTo>
                  <a:lnTo>
                    <a:pt x="32" y="37"/>
                  </a:lnTo>
                  <a:lnTo>
                    <a:pt x="33" y="35"/>
                  </a:lnTo>
                  <a:lnTo>
                    <a:pt x="37" y="30"/>
                  </a:lnTo>
                  <a:lnTo>
                    <a:pt x="42" y="22"/>
                  </a:lnTo>
                  <a:lnTo>
                    <a:pt x="49" y="17"/>
                  </a:lnTo>
                  <a:lnTo>
                    <a:pt x="55" y="12"/>
                  </a:lnTo>
                  <a:lnTo>
                    <a:pt x="56" y="10"/>
                  </a:lnTo>
                  <a:lnTo>
                    <a:pt x="56" y="9"/>
                  </a:lnTo>
                  <a:lnTo>
                    <a:pt x="55" y="8"/>
                  </a:lnTo>
                  <a:lnTo>
                    <a:pt x="53" y="8"/>
                  </a:lnTo>
                  <a:lnTo>
                    <a:pt x="46" y="12"/>
                  </a:lnTo>
                  <a:lnTo>
                    <a:pt x="38" y="20"/>
                  </a:lnTo>
                  <a:lnTo>
                    <a:pt x="33" y="26"/>
                  </a:lnTo>
                  <a:lnTo>
                    <a:pt x="29" y="31"/>
                  </a:lnTo>
                  <a:lnTo>
                    <a:pt x="28" y="35"/>
                  </a:lnTo>
                  <a:lnTo>
                    <a:pt x="25" y="39"/>
                  </a:lnTo>
                  <a:lnTo>
                    <a:pt x="22" y="43"/>
                  </a:lnTo>
                  <a:lnTo>
                    <a:pt x="18" y="44"/>
                  </a:lnTo>
                  <a:lnTo>
                    <a:pt x="16" y="46"/>
                  </a:lnTo>
                  <a:lnTo>
                    <a:pt x="12" y="46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7" y="40"/>
                  </a:lnTo>
                  <a:lnTo>
                    <a:pt x="5" y="37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8" y="22"/>
                  </a:lnTo>
                  <a:lnTo>
                    <a:pt x="13" y="16"/>
                  </a:lnTo>
                  <a:lnTo>
                    <a:pt x="21" y="9"/>
                  </a:lnTo>
                  <a:lnTo>
                    <a:pt x="26" y="5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9" y="3"/>
                  </a:lnTo>
                  <a:lnTo>
                    <a:pt x="29" y="1"/>
                  </a:lnTo>
                  <a:lnTo>
                    <a:pt x="28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8" name="Freeform 115"/>
            <p:cNvSpPr/>
            <p:nvPr/>
          </p:nvSpPr>
          <p:spPr bwMode="auto">
            <a:xfrm>
              <a:off x="5414963" y="1047750"/>
              <a:ext cx="931863" cy="128588"/>
            </a:xfrm>
            <a:custGeom>
              <a:avLst/>
              <a:gdLst>
                <a:gd name="T0" fmla="*/ 1 w 587"/>
                <a:gd name="T1" fmla="*/ 5 h 81"/>
                <a:gd name="T2" fmla="*/ 0 w 587"/>
                <a:gd name="T3" fmla="*/ 8 h 81"/>
                <a:gd name="T4" fmla="*/ 0 w 587"/>
                <a:gd name="T5" fmla="*/ 12 h 81"/>
                <a:gd name="T6" fmla="*/ 2 w 587"/>
                <a:gd name="T7" fmla="*/ 14 h 81"/>
                <a:gd name="T8" fmla="*/ 5 w 587"/>
                <a:gd name="T9" fmla="*/ 17 h 81"/>
                <a:gd name="T10" fmla="*/ 8 w 587"/>
                <a:gd name="T11" fmla="*/ 18 h 81"/>
                <a:gd name="T12" fmla="*/ 18 w 587"/>
                <a:gd name="T13" fmla="*/ 22 h 81"/>
                <a:gd name="T14" fmla="*/ 34 w 587"/>
                <a:gd name="T15" fmla="*/ 29 h 81"/>
                <a:gd name="T16" fmla="*/ 55 w 587"/>
                <a:gd name="T17" fmla="*/ 38 h 81"/>
                <a:gd name="T18" fmla="*/ 80 w 587"/>
                <a:gd name="T19" fmla="*/ 46 h 81"/>
                <a:gd name="T20" fmla="*/ 110 w 587"/>
                <a:gd name="T21" fmla="*/ 55 h 81"/>
                <a:gd name="T22" fmla="*/ 145 w 587"/>
                <a:gd name="T23" fmla="*/ 64 h 81"/>
                <a:gd name="T24" fmla="*/ 183 w 587"/>
                <a:gd name="T25" fmla="*/ 72 h 81"/>
                <a:gd name="T26" fmla="*/ 225 w 587"/>
                <a:gd name="T27" fmla="*/ 77 h 81"/>
                <a:gd name="T28" fmla="*/ 270 w 587"/>
                <a:gd name="T29" fmla="*/ 81 h 81"/>
                <a:gd name="T30" fmla="*/ 317 w 587"/>
                <a:gd name="T31" fmla="*/ 81 h 81"/>
                <a:gd name="T32" fmla="*/ 367 w 587"/>
                <a:gd name="T33" fmla="*/ 78 h 81"/>
                <a:gd name="T34" fmla="*/ 419 w 587"/>
                <a:gd name="T35" fmla="*/ 70 h 81"/>
                <a:gd name="T36" fmla="*/ 472 w 587"/>
                <a:gd name="T37" fmla="*/ 59 h 81"/>
                <a:gd name="T38" fmla="*/ 527 w 587"/>
                <a:gd name="T39" fmla="*/ 42 h 81"/>
                <a:gd name="T40" fmla="*/ 582 w 587"/>
                <a:gd name="T41" fmla="*/ 18 h 81"/>
                <a:gd name="T42" fmla="*/ 584 w 587"/>
                <a:gd name="T43" fmla="*/ 15 h 81"/>
                <a:gd name="T44" fmla="*/ 586 w 587"/>
                <a:gd name="T45" fmla="*/ 13 h 81"/>
                <a:gd name="T46" fmla="*/ 587 w 587"/>
                <a:gd name="T47" fmla="*/ 9 h 81"/>
                <a:gd name="T48" fmla="*/ 586 w 587"/>
                <a:gd name="T49" fmla="*/ 6 h 81"/>
                <a:gd name="T50" fmla="*/ 583 w 587"/>
                <a:gd name="T51" fmla="*/ 4 h 81"/>
                <a:gd name="T52" fmla="*/ 580 w 587"/>
                <a:gd name="T53" fmla="*/ 1 h 81"/>
                <a:gd name="T54" fmla="*/ 578 w 587"/>
                <a:gd name="T55" fmla="*/ 1 h 81"/>
                <a:gd name="T56" fmla="*/ 574 w 587"/>
                <a:gd name="T57" fmla="*/ 2 h 81"/>
                <a:gd name="T58" fmla="*/ 520 w 587"/>
                <a:gd name="T59" fmla="*/ 25 h 81"/>
                <a:gd name="T60" fmla="*/ 468 w 587"/>
                <a:gd name="T61" fmla="*/ 42 h 81"/>
                <a:gd name="T62" fmla="*/ 415 w 587"/>
                <a:gd name="T63" fmla="*/ 53 h 81"/>
                <a:gd name="T64" fmla="*/ 365 w 587"/>
                <a:gd name="T65" fmla="*/ 61 h 81"/>
                <a:gd name="T66" fmla="*/ 317 w 587"/>
                <a:gd name="T67" fmla="*/ 64 h 81"/>
                <a:gd name="T68" fmla="*/ 271 w 587"/>
                <a:gd name="T69" fmla="*/ 64 h 81"/>
                <a:gd name="T70" fmla="*/ 228 w 587"/>
                <a:gd name="T71" fmla="*/ 60 h 81"/>
                <a:gd name="T72" fmla="*/ 187 w 587"/>
                <a:gd name="T73" fmla="*/ 55 h 81"/>
                <a:gd name="T74" fmla="*/ 149 w 587"/>
                <a:gd name="T75" fmla="*/ 47 h 81"/>
                <a:gd name="T76" fmla="*/ 115 w 587"/>
                <a:gd name="T77" fmla="*/ 39 h 81"/>
                <a:gd name="T78" fmla="*/ 86 w 587"/>
                <a:gd name="T79" fmla="*/ 30 h 81"/>
                <a:gd name="T80" fmla="*/ 61 w 587"/>
                <a:gd name="T81" fmla="*/ 21 h 81"/>
                <a:gd name="T82" fmla="*/ 40 w 587"/>
                <a:gd name="T83" fmla="*/ 14 h 81"/>
                <a:gd name="T84" fmla="*/ 26 w 587"/>
                <a:gd name="T85" fmla="*/ 8 h 81"/>
                <a:gd name="T86" fmla="*/ 16 w 587"/>
                <a:gd name="T87" fmla="*/ 2 h 81"/>
                <a:gd name="T88" fmla="*/ 13 w 587"/>
                <a:gd name="T89" fmla="*/ 1 h 81"/>
                <a:gd name="T90" fmla="*/ 9 w 587"/>
                <a:gd name="T91" fmla="*/ 0 h 81"/>
                <a:gd name="T92" fmla="*/ 6 w 587"/>
                <a:gd name="T93" fmla="*/ 0 h 81"/>
                <a:gd name="T94" fmla="*/ 2 w 587"/>
                <a:gd name="T95" fmla="*/ 2 h 81"/>
                <a:gd name="T96" fmla="*/ 1 w 587"/>
                <a:gd name="T97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7" h="81">
                  <a:moveTo>
                    <a:pt x="1" y="5"/>
                  </a:move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8" y="18"/>
                  </a:lnTo>
                  <a:lnTo>
                    <a:pt x="18" y="22"/>
                  </a:lnTo>
                  <a:lnTo>
                    <a:pt x="34" y="29"/>
                  </a:lnTo>
                  <a:lnTo>
                    <a:pt x="55" y="38"/>
                  </a:lnTo>
                  <a:lnTo>
                    <a:pt x="80" y="46"/>
                  </a:lnTo>
                  <a:lnTo>
                    <a:pt x="110" y="55"/>
                  </a:lnTo>
                  <a:lnTo>
                    <a:pt x="145" y="64"/>
                  </a:lnTo>
                  <a:lnTo>
                    <a:pt x="183" y="72"/>
                  </a:lnTo>
                  <a:lnTo>
                    <a:pt x="225" y="77"/>
                  </a:lnTo>
                  <a:lnTo>
                    <a:pt x="270" y="81"/>
                  </a:lnTo>
                  <a:lnTo>
                    <a:pt x="317" y="81"/>
                  </a:lnTo>
                  <a:lnTo>
                    <a:pt x="367" y="78"/>
                  </a:lnTo>
                  <a:lnTo>
                    <a:pt x="419" y="70"/>
                  </a:lnTo>
                  <a:lnTo>
                    <a:pt x="472" y="59"/>
                  </a:lnTo>
                  <a:lnTo>
                    <a:pt x="527" y="42"/>
                  </a:lnTo>
                  <a:lnTo>
                    <a:pt x="582" y="18"/>
                  </a:lnTo>
                  <a:lnTo>
                    <a:pt x="584" y="15"/>
                  </a:lnTo>
                  <a:lnTo>
                    <a:pt x="586" y="13"/>
                  </a:lnTo>
                  <a:lnTo>
                    <a:pt x="587" y="9"/>
                  </a:lnTo>
                  <a:lnTo>
                    <a:pt x="586" y="6"/>
                  </a:lnTo>
                  <a:lnTo>
                    <a:pt x="583" y="4"/>
                  </a:lnTo>
                  <a:lnTo>
                    <a:pt x="580" y="1"/>
                  </a:lnTo>
                  <a:lnTo>
                    <a:pt x="578" y="1"/>
                  </a:lnTo>
                  <a:lnTo>
                    <a:pt x="574" y="2"/>
                  </a:lnTo>
                  <a:lnTo>
                    <a:pt x="520" y="25"/>
                  </a:lnTo>
                  <a:lnTo>
                    <a:pt x="468" y="42"/>
                  </a:lnTo>
                  <a:lnTo>
                    <a:pt x="415" y="53"/>
                  </a:lnTo>
                  <a:lnTo>
                    <a:pt x="365" y="61"/>
                  </a:lnTo>
                  <a:lnTo>
                    <a:pt x="317" y="64"/>
                  </a:lnTo>
                  <a:lnTo>
                    <a:pt x="271" y="64"/>
                  </a:lnTo>
                  <a:lnTo>
                    <a:pt x="228" y="60"/>
                  </a:lnTo>
                  <a:lnTo>
                    <a:pt x="187" y="55"/>
                  </a:lnTo>
                  <a:lnTo>
                    <a:pt x="149" y="47"/>
                  </a:lnTo>
                  <a:lnTo>
                    <a:pt x="115" y="39"/>
                  </a:lnTo>
                  <a:lnTo>
                    <a:pt x="86" y="30"/>
                  </a:lnTo>
                  <a:lnTo>
                    <a:pt x="61" y="21"/>
                  </a:lnTo>
                  <a:lnTo>
                    <a:pt x="40" y="14"/>
                  </a:lnTo>
                  <a:lnTo>
                    <a:pt x="26" y="8"/>
                  </a:lnTo>
                  <a:lnTo>
                    <a:pt x="16" y="2"/>
                  </a:lnTo>
                  <a:lnTo>
                    <a:pt x="13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39" name="Freeform 116"/>
            <p:cNvSpPr>
              <a:spLocks noEditPoints="1"/>
            </p:cNvSpPr>
            <p:nvPr/>
          </p:nvSpPr>
          <p:spPr bwMode="auto">
            <a:xfrm>
              <a:off x="5300663" y="942975"/>
              <a:ext cx="1154113" cy="1555750"/>
            </a:xfrm>
            <a:custGeom>
              <a:avLst/>
              <a:gdLst>
                <a:gd name="T0" fmla="*/ 67 w 727"/>
                <a:gd name="T1" fmla="*/ 68 h 980"/>
                <a:gd name="T2" fmla="*/ 14 w 727"/>
                <a:gd name="T3" fmla="*/ 973 h 980"/>
                <a:gd name="T4" fmla="*/ 152 w 727"/>
                <a:gd name="T5" fmla="*/ 918 h 980"/>
                <a:gd name="T6" fmla="*/ 281 w 727"/>
                <a:gd name="T7" fmla="*/ 893 h 980"/>
                <a:gd name="T8" fmla="*/ 398 w 727"/>
                <a:gd name="T9" fmla="*/ 889 h 980"/>
                <a:gd name="T10" fmla="*/ 498 w 727"/>
                <a:gd name="T11" fmla="*/ 900 h 980"/>
                <a:gd name="T12" fmla="*/ 578 w 727"/>
                <a:gd name="T13" fmla="*/ 918 h 980"/>
                <a:gd name="T14" fmla="*/ 641 w 727"/>
                <a:gd name="T15" fmla="*/ 936 h 980"/>
                <a:gd name="T16" fmla="*/ 686 w 727"/>
                <a:gd name="T17" fmla="*/ 955 h 980"/>
                <a:gd name="T18" fmla="*/ 710 w 727"/>
                <a:gd name="T19" fmla="*/ 965 h 980"/>
                <a:gd name="T20" fmla="*/ 727 w 727"/>
                <a:gd name="T21" fmla="*/ 974 h 980"/>
                <a:gd name="T22" fmla="*/ 660 w 727"/>
                <a:gd name="T23" fmla="*/ 72 h 980"/>
                <a:gd name="T24" fmla="*/ 563 w 727"/>
                <a:gd name="T25" fmla="*/ 29 h 980"/>
                <a:gd name="T26" fmla="*/ 465 w 727"/>
                <a:gd name="T27" fmla="*/ 7 h 980"/>
                <a:gd name="T28" fmla="*/ 372 w 727"/>
                <a:gd name="T29" fmla="*/ 0 h 980"/>
                <a:gd name="T30" fmla="*/ 284 w 727"/>
                <a:gd name="T31" fmla="*/ 7 h 980"/>
                <a:gd name="T32" fmla="*/ 208 w 727"/>
                <a:gd name="T33" fmla="*/ 21 h 980"/>
                <a:gd name="T34" fmla="*/ 145 w 727"/>
                <a:gd name="T35" fmla="*/ 38 h 980"/>
                <a:gd name="T36" fmla="*/ 99 w 727"/>
                <a:gd name="T37" fmla="*/ 54 h 980"/>
                <a:gd name="T38" fmla="*/ 74 w 727"/>
                <a:gd name="T39" fmla="*/ 64 h 980"/>
                <a:gd name="T40" fmla="*/ 647 w 727"/>
                <a:gd name="T41" fmla="*/ 85 h 980"/>
                <a:gd name="T42" fmla="*/ 648 w 727"/>
                <a:gd name="T43" fmla="*/ 105 h 980"/>
                <a:gd name="T44" fmla="*/ 652 w 727"/>
                <a:gd name="T45" fmla="*/ 155 h 980"/>
                <a:gd name="T46" fmla="*/ 658 w 727"/>
                <a:gd name="T47" fmla="*/ 229 h 980"/>
                <a:gd name="T48" fmla="*/ 664 w 727"/>
                <a:gd name="T49" fmla="*/ 322 h 980"/>
                <a:gd name="T50" fmla="*/ 672 w 727"/>
                <a:gd name="T51" fmla="*/ 426 h 980"/>
                <a:gd name="T52" fmla="*/ 680 w 727"/>
                <a:gd name="T53" fmla="*/ 536 h 980"/>
                <a:gd name="T54" fmla="*/ 686 w 727"/>
                <a:gd name="T55" fmla="*/ 643 h 980"/>
                <a:gd name="T56" fmla="*/ 694 w 727"/>
                <a:gd name="T57" fmla="*/ 744 h 980"/>
                <a:gd name="T58" fmla="*/ 700 w 727"/>
                <a:gd name="T59" fmla="*/ 830 h 980"/>
                <a:gd name="T60" fmla="*/ 705 w 727"/>
                <a:gd name="T61" fmla="*/ 897 h 980"/>
                <a:gd name="T62" fmla="*/ 707 w 727"/>
                <a:gd name="T63" fmla="*/ 938 h 980"/>
                <a:gd name="T64" fmla="*/ 690 w 727"/>
                <a:gd name="T65" fmla="*/ 938 h 980"/>
                <a:gd name="T66" fmla="*/ 633 w 727"/>
                <a:gd name="T67" fmla="*/ 915 h 980"/>
                <a:gd name="T68" fmla="*/ 550 w 727"/>
                <a:gd name="T69" fmla="*/ 893 h 980"/>
                <a:gd name="T70" fmla="*/ 454 w 727"/>
                <a:gd name="T71" fmla="*/ 876 h 980"/>
                <a:gd name="T72" fmla="*/ 346 w 727"/>
                <a:gd name="T73" fmla="*/ 872 h 980"/>
                <a:gd name="T74" fmla="*/ 223 w 727"/>
                <a:gd name="T75" fmla="*/ 884 h 980"/>
                <a:gd name="T76" fmla="*/ 89 w 727"/>
                <a:gd name="T77" fmla="*/ 921 h 980"/>
                <a:gd name="T78" fmla="*/ 21 w 727"/>
                <a:gd name="T79" fmla="*/ 943 h 980"/>
                <a:gd name="T80" fmla="*/ 23 w 727"/>
                <a:gd name="T81" fmla="*/ 902 h 980"/>
                <a:gd name="T82" fmla="*/ 29 w 727"/>
                <a:gd name="T83" fmla="*/ 834 h 980"/>
                <a:gd name="T84" fmla="*/ 34 w 727"/>
                <a:gd name="T85" fmla="*/ 747 h 980"/>
                <a:gd name="T86" fmla="*/ 42 w 727"/>
                <a:gd name="T87" fmla="*/ 646 h 980"/>
                <a:gd name="T88" fmla="*/ 50 w 727"/>
                <a:gd name="T89" fmla="*/ 536 h 980"/>
                <a:gd name="T90" fmla="*/ 57 w 727"/>
                <a:gd name="T91" fmla="*/ 426 h 980"/>
                <a:gd name="T92" fmla="*/ 65 w 727"/>
                <a:gd name="T93" fmla="*/ 321 h 980"/>
                <a:gd name="T94" fmla="*/ 72 w 727"/>
                <a:gd name="T95" fmla="*/ 227 h 980"/>
                <a:gd name="T96" fmla="*/ 77 w 727"/>
                <a:gd name="T97" fmla="*/ 152 h 980"/>
                <a:gd name="T98" fmla="*/ 81 w 727"/>
                <a:gd name="T99" fmla="*/ 101 h 980"/>
                <a:gd name="T100" fmla="*/ 82 w 727"/>
                <a:gd name="T101" fmla="*/ 80 h 980"/>
                <a:gd name="T102" fmla="*/ 110 w 727"/>
                <a:gd name="T103" fmla="*/ 70 h 980"/>
                <a:gd name="T104" fmla="*/ 160 w 727"/>
                <a:gd name="T105" fmla="*/ 53 h 980"/>
                <a:gd name="T106" fmla="*/ 226 w 727"/>
                <a:gd name="T107" fmla="*/ 34 h 980"/>
                <a:gd name="T108" fmla="*/ 308 w 727"/>
                <a:gd name="T109" fmla="*/ 21 h 980"/>
                <a:gd name="T110" fmla="*/ 399 w 727"/>
                <a:gd name="T111" fmla="*/ 19 h 980"/>
                <a:gd name="T112" fmla="*/ 498 w 727"/>
                <a:gd name="T113" fmla="*/ 29 h 980"/>
                <a:gd name="T114" fmla="*/ 597 w 727"/>
                <a:gd name="T115" fmla="*/ 61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7" h="980">
                  <a:moveTo>
                    <a:pt x="70" y="67"/>
                  </a:moveTo>
                  <a:lnTo>
                    <a:pt x="67" y="68"/>
                  </a:lnTo>
                  <a:lnTo>
                    <a:pt x="0" y="980"/>
                  </a:lnTo>
                  <a:lnTo>
                    <a:pt x="14" y="973"/>
                  </a:lnTo>
                  <a:lnTo>
                    <a:pt x="84" y="940"/>
                  </a:lnTo>
                  <a:lnTo>
                    <a:pt x="152" y="918"/>
                  </a:lnTo>
                  <a:lnTo>
                    <a:pt x="217" y="902"/>
                  </a:lnTo>
                  <a:lnTo>
                    <a:pt x="281" y="893"/>
                  </a:lnTo>
                  <a:lnTo>
                    <a:pt x="342" y="889"/>
                  </a:lnTo>
                  <a:lnTo>
                    <a:pt x="398" y="889"/>
                  </a:lnTo>
                  <a:lnTo>
                    <a:pt x="451" y="893"/>
                  </a:lnTo>
                  <a:lnTo>
                    <a:pt x="498" y="900"/>
                  </a:lnTo>
                  <a:lnTo>
                    <a:pt x="540" y="908"/>
                  </a:lnTo>
                  <a:lnTo>
                    <a:pt x="578" y="918"/>
                  </a:lnTo>
                  <a:lnTo>
                    <a:pt x="612" y="927"/>
                  </a:lnTo>
                  <a:lnTo>
                    <a:pt x="641" y="936"/>
                  </a:lnTo>
                  <a:lnTo>
                    <a:pt x="665" y="947"/>
                  </a:lnTo>
                  <a:lnTo>
                    <a:pt x="686" y="955"/>
                  </a:lnTo>
                  <a:lnTo>
                    <a:pt x="701" y="961"/>
                  </a:lnTo>
                  <a:lnTo>
                    <a:pt x="710" y="965"/>
                  </a:lnTo>
                  <a:lnTo>
                    <a:pt x="714" y="968"/>
                  </a:lnTo>
                  <a:lnTo>
                    <a:pt x="727" y="974"/>
                  </a:lnTo>
                  <a:lnTo>
                    <a:pt x="664" y="75"/>
                  </a:lnTo>
                  <a:lnTo>
                    <a:pt x="660" y="72"/>
                  </a:lnTo>
                  <a:lnTo>
                    <a:pt x="612" y="47"/>
                  </a:lnTo>
                  <a:lnTo>
                    <a:pt x="563" y="29"/>
                  </a:lnTo>
                  <a:lnTo>
                    <a:pt x="513" y="15"/>
                  </a:lnTo>
                  <a:lnTo>
                    <a:pt x="465" y="7"/>
                  </a:lnTo>
                  <a:lnTo>
                    <a:pt x="418" y="2"/>
                  </a:lnTo>
                  <a:lnTo>
                    <a:pt x="372" y="0"/>
                  </a:lnTo>
                  <a:lnTo>
                    <a:pt x="327" y="3"/>
                  </a:lnTo>
                  <a:lnTo>
                    <a:pt x="284" y="7"/>
                  </a:lnTo>
                  <a:lnTo>
                    <a:pt x="245" y="13"/>
                  </a:lnTo>
                  <a:lnTo>
                    <a:pt x="208" y="21"/>
                  </a:lnTo>
                  <a:lnTo>
                    <a:pt x="174" y="30"/>
                  </a:lnTo>
                  <a:lnTo>
                    <a:pt x="145" y="38"/>
                  </a:lnTo>
                  <a:lnTo>
                    <a:pt x="120" y="47"/>
                  </a:lnTo>
                  <a:lnTo>
                    <a:pt x="99" y="54"/>
                  </a:lnTo>
                  <a:lnTo>
                    <a:pt x="84" y="61"/>
                  </a:lnTo>
                  <a:lnTo>
                    <a:pt x="74" y="64"/>
                  </a:lnTo>
                  <a:lnTo>
                    <a:pt x="70" y="67"/>
                  </a:lnTo>
                  <a:close/>
                  <a:moveTo>
                    <a:pt x="647" y="85"/>
                  </a:moveTo>
                  <a:lnTo>
                    <a:pt x="648" y="91"/>
                  </a:lnTo>
                  <a:lnTo>
                    <a:pt x="648" y="105"/>
                  </a:lnTo>
                  <a:lnTo>
                    <a:pt x="651" y="126"/>
                  </a:lnTo>
                  <a:lnTo>
                    <a:pt x="652" y="155"/>
                  </a:lnTo>
                  <a:lnTo>
                    <a:pt x="655" y="190"/>
                  </a:lnTo>
                  <a:lnTo>
                    <a:pt x="658" y="229"/>
                  </a:lnTo>
                  <a:lnTo>
                    <a:pt x="662" y="274"/>
                  </a:lnTo>
                  <a:lnTo>
                    <a:pt x="664" y="322"/>
                  </a:lnTo>
                  <a:lnTo>
                    <a:pt x="668" y="373"/>
                  </a:lnTo>
                  <a:lnTo>
                    <a:pt x="672" y="426"/>
                  </a:lnTo>
                  <a:lnTo>
                    <a:pt x="676" y="481"/>
                  </a:lnTo>
                  <a:lnTo>
                    <a:pt x="680" y="536"/>
                  </a:lnTo>
                  <a:lnTo>
                    <a:pt x="683" y="589"/>
                  </a:lnTo>
                  <a:lnTo>
                    <a:pt x="686" y="643"/>
                  </a:lnTo>
                  <a:lnTo>
                    <a:pt x="690" y="695"/>
                  </a:lnTo>
                  <a:lnTo>
                    <a:pt x="694" y="744"/>
                  </a:lnTo>
                  <a:lnTo>
                    <a:pt x="697" y="790"/>
                  </a:lnTo>
                  <a:lnTo>
                    <a:pt x="700" y="830"/>
                  </a:lnTo>
                  <a:lnTo>
                    <a:pt x="702" y="867"/>
                  </a:lnTo>
                  <a:lnTo>
                    <a:pt x="705" y="897"/>
                  </a:lnTo>
                  <a:lnTo>
                    <a:pt x="706" y="921"/>
                  </a:lnTo>
                  <a:lnTo>
                    <a:pt x="707" y="938"/>
                  </a:lnTo>
                  <a:lnTo>
                    <a:pt x="709" y="945"/>
                  </a:lnTo>
                  <a:lnTo>
                    <a:pt x="690" y="938"/>
                  </a:lnTo>
                  <a:lnTo>
                    <a:pt x="664" y="927"/>
                  </a:lnTo>
                  <a:lnTo>
                    <a:pt x="633" y="915"/>
                  </a:lnTo>
                  <a:lnTo>
                    <a:pt x="595" y="904"/>
                  </a:lnTo>
                  <a:lnTo>
                    <a:pt x="550" y="893"/>
                  </a:lnTo>
                  <a:lnTo>
                    <a:pt x="502" y="883"/>
                  </a:lnTo>
                  <a:lnTo>
                    <a:pt x="454" y="876"/>
                  </a:lnTo>
                  <a:lnTo>
                    <a:pt x="402" y="872"/>
                  </a:lnTo>
                  <a:lnTo>
                    <a:pt x="346" y="872"/>
                  </a:lnTo>
                  <a:lnTo>
                    <a:pt x="285" y="875"/>
                  </a:lnTo>
                  <a:lnTo>
                    <a:pt x="223" y="884"/>
                  </a:lnTo>
                  <a:lnTo>
                    <a:pt x="157" y="898"/>
                  </a:lnTo>
                  <a:lnTo>
                    <a:pt x="89" y="921"/>
                  </a:lnTo>
                  <a:lnTo>
                    <a:pt x="19" y="951"/>
                  </a:lnTo>
                  <a:lnTo>
                    <a:pt x="21" y="943"/>
                  </a:lnTo>
                  <a:lnTo>
                    <a:pt x="22" y="926"/>
                  </a:lnTo>
                  <a:lnTo>
                    <a:pt x="23" y="902"/>
                  </a:lnTo>
                  <a:lnTo>
                    <a:pt x="26" y="871"/>
                  </a:lnTo>
                  <a:lnTo>
                    <a:pt x="29" y="834"/>
                  </a:lnTo>
                  <a:lnTo>
                    <a:pt x="31" y="794"/>
                  </a:lnTo>
                  <a:lnTo>
                    <a:pt x="34" y="747"/>
                  </a:lnTo>
                  <a:lnTo>
                    <a:pt x="38" y="698"/>
                  </a:lnTo>
                  <a:lnTo>
                    <a:pt x="42" y="646"/>
                  </a:lnTo>
                  <a:lnTo>
                    <a:pt x="46" y="591"/>
                  </a:lnTo>
                  <a:lnTo>
                    <a:pt x="50" y="536"/>
                  </a:lnTo>
                  <a:lnTo>
                    <a:pt x="53" y="481"/>
                  </a:lnTo>
                  <a:lnTo>
                    <a:pt x="57" y="426"/>
                  </a:lnTo>
                  <a:lnTo>
                    <a:pt x="61" y="372"/>
                  </a:lnTo>
                  <a:lnTo>
                    <a:pt x="65" y="321"/>
                  </a:lnTo>
                  <a:lnTo>
                    <a:pt x="69" y="271"/>
                  </a:lnTo>
                  <a:lnTo>
                    <a:pt x="72" y="227"/>
                  </a:lnTo>
                  <a:lnTo>
                    <a:pt x="74" y="186"/>
                  </a:lnTo>
                  <a:lnTo>
                    <a:pt x="77" y="152"/>
                  </a:lnTo>
                  <a:lnTo>
                    <a:pt x="80" y="122"/>
                  </a:lnTo>
                  <a:lnTo>
                    <a:pt x="81" y="101"/>
                  </a:lnTo>
                  <a:lnTo>
                    <a:pt x="82" y="87"/>
                  </a:lnTo>
                  <a:lnTo>
                    <a:pt x="82" y="80"/>
                  </a:lnTo>
                  <a:lnTo>
                    <a:pt x="93" y="76"/>
                  </a:lnTo>
                  <a:lnTo>
                    <a:pt x="110" y="70"/>
                  </a:lnTo>
                  <a:lnTo>
                    <a:pt x="132" y="61"/>
                  </a:lnTo>
                  <a:lnTo>
                    <a:pt x="160" y="53"/>
                  </a:lnTo>
                  <a:lnTo>
                    <a:pt x="191" y="44"/>
                  </a:lnTo>
                  <a:lnTo>
                    <a:pt x="226" y="34"/>
                  </a:lnTo>
                  <a:lnTo>
                    <a:pt x="266" y="28"/>
                  </a:lnTo>
                  <a:lnTo>
                    <a:pt x="308" y="21"/>
                  </a:lnTo>
                  <a:lnTo>
                    <a:pt x="352" y="19"/>
                  </a:lnTo>
                  <a:lnTo>
                    <a:pt x="399" y="19"/>
                  </a:lnTo>
                  <a:lnTo>
                    <a:pt x="448" y="21"/>
                  </a:lnTo>
                  <a:lnTo>
                    <a:pt x="498" y="29"/>
                  </a:lnTo>
                  <a:lnTo>
                    <a:pt x="548" y="42"/>
                  </a:lnTo>
                  <a:lnTo>
                    <a:pt x="597" y="61"/>
                  </a:lnTo>
                  <a:lnTo>
                    <a:pt x="647" y="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0" name="Freeform 117"/>
            <p:cNvSpPr/>
            <p:nvPr/>
          </p:nvSpPr>
          <p:spPr bwMode="auto">
            <a:xfrm>
              <a:off x="5664201" y="600075"/>
              <a:ext cx="434975" cy="466725"/>
            </a:xfrm>
            <a:custGeom>
              <a:avLst/>
              <a:gdLst>
                <a:gd name="T0" fmla="*/ 115 w 274"/>
                <a:gd name="T1" fmla="*/ 3 h 294"/>
                <a:gd name="T2" fmla="*/ 80 w 274"/>
                <a:gd name="T3" fmla="*/ 23 h 294"/>
                <a:gd name="T4" fmla="*/ 54 w 274"/>
                <a:gd name="T5" fmla="*/ 55 h 294"/>
                <a:gd name="T6" fmla="*/ 37 w 274"/>
                <a:gd name="T7" fmla="*/ 96 h 294"/>
                <a:gd name="T8" fmla="*/ 26 w 274"/>
                <a:gd name="T9" fmla="*/ 138 h 294"/>
                <a:gd name="T10" fmla="*/ 21 w 274"/>
                <a:gd name="T11" fmla="*/ 172 h 294"/>
                <a:gd name="T12" fmla="*/ 20 w 274"/>
                <a:gd name="T13" fmla="*/ 195 h 294"/>
                <a:gd name="T14" fmla="*/ 18 w 274"/>
                <a:gd name="T15" fmla="*/ 214 h 294"/>
                <a:gd name="T16" fmla="*/ 12 w 274"/>
                <a:gd name="T17" fmla="*/ 245 h 294"/>
                <a:gd name="T18" fmla="*/ 4 w 274"/>
                <a:gd name="T19" fmla="*/ 271 h 294"/>
                <a:gd name="T20" fmla="*/ 0 w 274"/>
                <a:gd name="T21" fmla="*/ 282 h 294"/>
                <a:gd name="T22" fmla="*/ 1 w 274"/>
                <a:gd name="T23" fmla="*/ 290 h 294"/>
                <a:gd name="T24" fmla="*/ 5 w 274"/>
                <a:gd name="T25" fmla="*/ 294 h 294"/>
                <a:gd name="T26" fmla="*/ 12 w 274"/>
                <a:gd name="T27" fmla="*/ 294 h 294"/>
                <a:gd name="T28" fmla="*/ 17 w 274"/>
                <a:gd name="T29" fmla="*/ 288 h 294"/>
                <a:gd name="T30" fmla="*/ 21 w 274"/>
                <a:gd name="T31" fmla="*/ 277 h 294"/>
                <a:gd name="T32" fmla="*/ 29 w 274"/>
                <a:gd name="T33" fmla="*/ 249 h 294"/>
                <a:gd name="T34" fmla="*/ 35 w 274"/>
                <a:gd name="T35" fmla="*/ 215 h 294"/>
                <a:gd name="T36" fmla="*/ 37 w 274"/>
                <a:gd name="T37" fmla="*/ 197 h 294"/>
                <a:gd name="T38" fmla="*/ 38 w 274"/>
                <a:gd name="T39" fmla="*/ 174 h 294"/>
                <a:gd name="T40" fmla="*/ 45 w 274"/>
                <a:gd name="T41" fmla="*/ 138 h 294"/>
                <a:gd name="T42" fmla="*/ 55 w 274"/>
                <a:gd name="T43" fmla="*/ 97 h 294"/>
                <a:gd name="T44" fmla="*/ 73 w 274"/>
                <a:gd name="T45" fmla="*/ 58 h 294"/>
                <a:gd name="T46" fmla="*/ 101 w 274"/>
                <a:gd name="T47" fmla="*/ 29 h 294"/>
                <a:gd name="T48" fmla="*/ 139 w 274"/>
                <a:gd name="T49" fmla="*/ 19 h 294"/>
                <a:gd name="T50" fmla="*/ 140 w 274"/>
                <a:gd name="T51" fmla="*/ 17 h 294"/>
                <a:gd name="T52" fmla="*/ 153 w 274"/>
                <a:gd name="T53" fmla="*/ 19 h 294"/>
                <a:gd name="T54" fmla="*/ 181 w 274"/>
                <a:gd name="T55" fmla="*/ 30 h 294"/>
                <a:gd name="T56" fmla="*/ 201 w 274"/>
                <a:gd name="T57" fmla="*/ 53 h 294"/>
                <a:gd name="T58" fmla="*/ 219 w 274"/>
                <a:gd name="T59" fmla="*/ 93 h 294"/>
                <a:gd name="T60" fmla="*/ 232 w 274"/>
                <a:gd name="T61" fmla="*/ 155 h 294"/>
                <a:gd name="T62" fmla="*/ 236 w 274"/>
                <a:gd name="T63" fmla="*/ 202 h 294"/>
                <a:gd name="T64" fmla="*/ 237 w 274"/>
                <a:gd name="T65" fmla="*/ 229 h 294"/>
                <a:gd name="T66" fmla="*/ 245 w 274"/>
                <a:gd name="T67" fmla="*/ 263 h 294"/>
                <a:gd name="T68" fmla="*/ 258 w 274"/>
                <a:gd name="T69" fmla="*/ 291 h 294"/>
                <a:gd name="T70" fmla="*/ 265 w 274"/>
                <a:gd name="T71" fmla="*/ 294 h 294"/>
                <a:gd name="T72" fmla="*/ 270 w 274"/>
                <a:gd name="T73" fmla="*/ 292 h 294"/>
                <a:gd name="T74" fmla="*/ 274 w 274"/>
                <a:gd name="T75" fmla="*/ 286 h 294"/>
                <a:gd name="T76" fmla="*/ 271 w 274"/>
                <a:gd name="T77" fmla="*/ 279 h 294"/>
                <a:gd name="T78" fmla="*/ 260 w 274"/>
                <a:gd name="T79" fmla="*/ 256 h 294"/>
                <a:gd name="T80" fmla="*/ 254 w 274"/>
                <a:gd name="T81" fmla="*/ 222 h 294"/>
                <a:gd name="T82" fmla="*/ 253 w 274"/>
                <a:gd name="T83" fmla="*/ 195 h 294"/>
                <a:gd name="T84" fmla="*/ 243 w 274"/>
                <a:gd name="T85" fmla="*/ 116 h 294"/>
                <a:gd name="T86" fmla="*/ 223 w 274"/>
                <a:gd name="T87" fmla="*/ 55 h 294"/>
                <a:gd name="T88" fmla="*/ 191 w 274"/>
                <a:gd name="T89" fmla="*/ 17 h 294"/>
                <a:gd name="T90" fmla="*/ 157 w 274"/>
                <a:gd name="T91" fmla="*/ 2 h 294"/>
                <a:gd name="T92" fmla="*/ 139 w 274"/>
                <a:gd name="T9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4" h="294">
                  <a:moveTo>
                    <a:pt x="139" y="0"/>
                  </a:moveTo>
                  <a:lnTo>
                    <a:pt x="115" y="3"/>
                  </a:lnTo>
                  <a:lnTo>
                    <a:pt x="97" y="11"/>
                  </a:lnTo>
                  <a:lnTo>
                    <a:pt x="80" y="23"/>
                  </a:lnTo>
                  <a:lnTo>
                    <a:pt x="66" y="38"/>
                  </a:lnTo>
                  <a:lnTo>
                    <a:pt x="54" y="55"/>
                  </a:lnTo>
                  <a:lnTo>
                    <a:pt x="45" y="76"/>
                  </a:lnTo>
                  <a:lnTo>
                    <a:pt x="37" y="96"/>
                  </a:lnTo>
                  <a:lnTo>
                    <a:pt x="32" y="117"/>
                  </a:lnTo>
                  <a:lnTo>
                    <a:pt x="26" y="138"/>
                  </a:lnTo>
                  <a:lnTo>
                    <a:pt x="24" y="156"/>
                  </a:lnTo>
                  <a:lnTo>
                    <a:pt x="21" y="172"/>
                  </a:lnTo>
                  <a:lnTo>
                    <a:pt x="20" y="185"/>
                  </a:lnTo>
                  <a:lnTo>
                    <a:pt x="20" y="195"/>
                  </a:lnTo>
                  <a:lnTo>
                    <a:pt x="20" y="199"/>
                  </a:lnTo>
                  <a:lnTo>
                    <a:pt x="18" y="214"/>
                  </a:lnTo>
                  <a:lnTo>
                    <a:pt x="16" y="231"/>
                  </a:lnTo>
                  <a:lnTo>
                    <a:pt x="12" y="245"/>
                  </a:lnTo>
                  <a:lnTo>
                    <a:pt x="8" y="260"/>
                  </a:lnTo>
                  <a:lnTo>
                    <a:pt x="4" y="271"/>
                  </a:lnTo>
                  <a:lnTo>
                    <a:pt x="1" y="279"/>
                  </a:lnTo>
                  <a:lnTo>
                    <a:pt x="0" y="282"/>
                  </a:lnTo>
                  <a:lnTo>
                    <a:pt x="0" y="286"/>
                  </a:lnTo>
                  <a:lnTo>
                    <a:pt x="1" y="290"/>
                  </a:lnTo>
                  <a:lnTo>
                    <a:pt x="3" y="292"/>
                  </a:lnTo>
                  <a:lnTo>
                    <a:pt x="5" y="294"/>
                  </a:lnTo>
                  <a:lnTo>
                    <a:pt x="9" y="294"/>
                  </a:lnTo>
                  <a:lnTo>
                    <a:pt x="12" y="294"/>
                  </a:lnTo>
                  <a:lnTo>
                    <a:pt x="14" y="291"/>
                  </a:lnTo>
                  <a:lnTo>
                    <a:pt x="17" y="288"/>
                  </a:lnTo>
                  <a:lnTo>
                    <a:pt x="18" y="284"/>
                  </a:lnTo>
                  <a:lnTo>
                    <a:pt x="21" y="277"/>
                  </a:lnTo>
                  <a:lnTo>
                    <a:pt x="25" y="263"/>
                  </a:lnTo>
                  <a:lnTo>
                    <a:pt x="29" y="249"/>
                  </a:lnTo>
                  <a:lnTo>
                    <a:pt x="33" y="232"/>
                  </a:lnTo>
                  <a:lnTo>
                    <a:pt x="35" y="215"/>
                  </a:lnTo>
                  <a:lnTo>
                    <a:pt x="37" y="199"/>
                  </a:lnTo>
                  <a:lnTo>
                    <a:pt x="37" y="197"/>
                  </a:lnTo>
                  <a:lnTo>
                    <a:pt x="37" y="188"/>
                  </a:lnTo>
                  <a:lnTo>
                    <a:pt x="38" y="174"/>
                  </a:lnTo>
                  <a:lnTo>
                    <a:pt x="41" y="157"/>
                  </a:lnTo>
                  <a:lnTo>
                    <a:pt x="45" y="138"/>
                  </a:lnTo>
                  <a:lnTo>
                    <a:pt x="49" y="118"/>
                  </a:lnTo>
                  <a:lnTo>
                    <a:pt x="55" y="97"/>
                  </a:lnTo>
                  <a:lnTo>
                    <a:pt x="63" y="76"/>
                  </a:lnTo>
                  <a:lnTo>
                    <a:pt x="73" y="58"/>
                  </a:lnTo>
                  <a:lnTo>
                    <a:pt x="85" y="42"/>
                  </a:lnTo>
                  <a:lnTo>
                    <a:pt x="101" y="29"/>
                  </a:lnTo>
                  <a:lnTo>
                    <a:pt x="118" y="21"/>
                  </a:lnTo>
                  <a:lnTo>
                    <a:pt x="139" y="19"/>
                  </a:lnTo>
                  <a:lnTo>
                    <a:pt x="139" y="19"/>
                  </a:lnTo>
                  <a:lnTo>
                    <a:pt x="140" y="17"/>
                  </a:lnTo>
                  <a:lnTo>
                    <a:pt x="144" y="17"/>
                  </a:lnTo>
                  <a:lnTo>
                    <a:pt x="153" y="19"/>
                  </a:lnTo>
                  <a:lnTo>
                    <a:pt x="165" y="23"/>
                  </a:lnTo>
                  <a:lnTo>
                    <a:pt x="181" y="30"/>
                  </a:lnTo>
                  <a:lnTo>
                    <a:pt x="190" y="40"/>
                  </a:lnTo>
                  <a:lnTo>
                    <a:pt x="201" y="53"/>
                  </a:lnTo>
                  <a:lnTo>
                    <a:pt x="210" y="71"/>
                  </a:lnTo>
                  <a:lnTo>
                    <a:pt x="219" y="93"/>
                  </a:lnTo>
                  <a:lnTo>
                    <a:pt x="227" y="121"/>
                  </a:lnTo>
                  <a:lnTo>
                    <a:pt x="232" y="155"/>
                  </a:lnTo>
                  <a:lnTo>
                    <a:pt x="236" y="195"/>
                  </a:lnTo>
                  <a:lnTo>
                    <a:pt x="236" y="202"/>
                  </a:lnTo>
                  <a:lnTo>
                    <a:pt x="236" y="214"/>
                  </a:lnTo>
                  <a:lnTo>
                    <a:pt x="237" y="229"/>
                  </a:lnTo>
                  <a:lnTo>
                    <a:pt x="240" y="246"/>
                  </a:lnTo>
                  <a:lnTo>
                    <a:pt x="245" y="263"/>
                  </a:lnTo>
                  <a:lnTo>
                    <a:pt x="250" y="279"/>
                  </a:lnTo>
                  <a:lnTo>
                    <a:pt x="258" y="291"/>
                  </a:lnTo>
                  <a:lnTo>
                    <a:pt x="262" y="294"/>
                  </a:lnTo>
                  <a:lnTo>
                    <a:pt x="265" y="294"/>
                  </a:lnTo>
                  <a:lnTo>
                    <a:pt x="269" y="294"/>
                  </a:lnTo>
                  <a:lnTo>
                    <a:pt x="270" y="292"/>
                  </a:lnTo>
                  <a:lnTo>
                    <a:pt x="273" y="288"/>
                  </a:lnTo>
                  <a:lnTo>
                    <a:pt x="274" y="286"/>
                  </a:lnTo>
                  <a:lnTo>
                    <a:pt x="273" y="282"/>
                  </a:lnTo>
                  <a:lnTo>
                    <a:pt x="271" y="279"/>
                  </a:lnTo>
                  <a:lnTo>
                    <a:pt x="265" y="269"/>
                  </a:lnTo>
                  <a:lnTo>
                    <a:pt x="260" y="256"/>
                  </a:lnTo>
                  <a:lnTo>
                    <a:pt x="257" y="239"/>
                  </a:lnTo>
                  <a:lnTo>
                    <a:pt x="254" y="222"/>
                  </a:lnTo>
                  <a:lnTo>
                    <a:pt x="253" y="207"/>
                  </a:lnTo>
                  <a:lnTo>
                    <a:pt x="253" y="195"/>
                  </a:lnTo>
                  <a:lnTo>
                    <a:pt x="249" y="153"/>
                  </a:lnTo>
                  <a:lnTo>
                    <a:pt x="243" y="116"/>
                  </a:lnTo>
                  <a:lnTo>
                    <a:pt x="233" y="83"/>
                  </a:lnTo>
                  <a:lnTo>
                    <a:pt x="223" y="55"/>
                  </a:lnTo>
                  <a:lnTo>
                    <a:pt x="208" y="34"/>
                  </a:lnTo>
                  <a:lnTo>
                    <a:pt x="191" y="17"/>
                  </a:lnTo>
                  <a:lnTo>
                    <a:pt x="173" y="6"/>
                  </a:lnTo>
                  <a:lnTo>
                    <a:pt x="157" y="2"/>
                  </a:lnTo>
                  <a:lnTo>
                    <a:pt x="146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1" name="Freeform 118"/>
            <p:cNvSpPr/>
            <p:nvPr/>
          </p:nvSpPr>
          <p:spPr bwMode="auto">
            <a:xfrm>
              <a:off x="5791201" y="685800"/>
              <a:ext cx="176213" cy="390525"/>
            </a:xfrm>
            <a:custGeom>
              <a:avLst/>
              <a:gdLst>
                <a:gd name="T0" fmla="*/ 24 w 111"/>
                <a:gd name="T1" fmla="*/ 25 h 246"/>
                <a:gd name="T2" fmla="*/ 9 w 111"/>
                <a:gd name="T3" fmla="*/ 73 h 246"/>
                <a:gd name="T4" fmla="*/ 3 w 111"/>
                <a:gd name="T5" fmla="*/ 131 h 246"/>
                <a:gd name="T6" fmla="*/ 0 w 111"/>
                <a:gd name="T7" fmla="*/ 187 h 246"/>
                <a:gd name="T8" fmla="*/ 0 w 111"/>
                <a:gd name="T9" fmla="*/ 228 h 246"/>
                <a:gd name="T10" fmla="*/ 1 w 111"/>
                <a:gd name="T11" fmla="*/ 241 h 246"/>
                <a:gd name="T12" fmla="*/ 5 w 111"/>
                <a:gd name="T13" fmla="*/ 246 h 246"/>
                <a:gd name="T14" fmla="*/ 13 w 111"/>
                <a:gd name="T15" fmla="*/ 245 h 246"/>
                <a:gd name="T16" fmla="*/ 17 w 111"/>
                <a:gd name="T17" fmla="*/ 241 h 246"/>
                <a:gd name="T18" fmla="*/ 17 w 111"/>
                <a:gd name="T19" fmla="*/ 217 h 246"/>
                <a:gd name="T20" fmla="*/ 18 w 111"/>
                <a:gd name="T21" fmla="*/ 165 h 246"/>
                <a:gd name="T22" fmla="*/ 22 w 111"/>
                <a:gd name="T23" fmla="*/ 107 h 246"/>
                <a:gd name="T24" fmla="*/ 31 w 111"/>
                <a:gd name="T25" fmla="*/ 55 h 246"/>
                <a:gd name="T26" fmla="*/ 46 w 111"/>
                <a:gd name="T27" fmla="*/ 21 h 246"/>
                <a:gd name="T28" fmla="*/ 52 w 111"/>
                <a:gd name="T29" fmla="*/ 18 h 246"/>
                <a:gd name="T30" fmla="*/ 55 w 111"/>
                <a:gd name="T31" fmla="*/ 17 h 246"/>
                <a:gd name="T32" fmla="*/ 59 w 111"/>
                <a:gd name="T33" fmla="*/ 18 h 246"/>
                <a:gd name="T34" fmla="*/ 66 w 111"/>
                <a:gd name="T35" fmla="*/ 22 h 246"/>
                <a:gd name="T36" fmla="*/ 75 w 111"/>
                <a:gd name="T37" fmla="*/ 34 h 246"/>
                <a:gd name="T38" fmla="*/ 84 w 111"/>
                <a:gd name="T39" fmla="*/ 56 h 246"/>
                <a:gd name="T40" fmla="*/ 92 w 111"/>
                <a:gd name="T41" fmla="*/ 94 h 246"/>
                <a:gd name="T42" fmla="*/ 94 w 111"/>
                <a:gd name="T43" fmla="*/ 152 h 246"/>
                <a:gd name="T44" fmla="*/ 88 w 111"/>
                <a:gd name="T45" fmla="*/ 233 h 246"/>
                <a:gd name="T46" fmla="*/ 90 w 111"/>
                <a:gd name="T47" fmla="*/ 240 h 246"/>
                <a:gd name="T48" fmla="*/ 96 w 111"/>
                <a:gd name="T49" fmla="*/ 243 h 246"/>
                <a:gd name="T50" fmla="*/ 102 w 111"/>
                <a:gd name="T51" fmla="*/ 241 h 246"/>
                <a:gd name="T52" fmla="*/ 106 w 111"/>
                <a:gd name="T53" fmla="*/ 236 h 246"/>
                <a:gd name="T54" fmla="*/ 111 w 111"/>
                <a:gd name="T55" fmla="*/ 152 h 246"/>
                <a:gd name="T56" fmla="*/ 109 w 111"/>
                <a:gd name="T57" fmla="*/ 92 h 246"/>
                <a:gd name="T58" fmla="*/ 101 w 111"/>
                <a:gd name="T59" fmla="*/ 50 h 246"/>
                <a:gd name="T60" fmla="*/ 88 w 111"/>
                <a:gd name="T61" fmla="*/ 22 h 246"/>
                <a:gd name="T62" fmla="*/ 69 w 111"/>
                <a:gd name="T63" fmla="*/ 4 h 246"/>
                <a:gd name="T64" fmla="*/ 56 w 111"/>
                <a:gd name="T65" fmla="*/ 0 h 246"/>
                <a:gd name="T66" fmla="*/ 34 w 111"/>
                <a:gd name="T67" fmla="*/ 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" h="246">
                  <a:moveTo>
                    <a:pt x="34" y="9"/>
                  </a:moveTo>
                  <a:lnTo>
                    <a:pt x="24" y="25"/>
                  </a:lnTo>
                  <a:lnTo>
                    <a:pt x="16" y="47"/>
                  </a:lnTo>
                  <a:lnTo>
                    <a:pt x="9" y="73"/>
                  </a:lnTo>
                  <a:lnTo>
                    <a:pt x="5" y="102"/>
                  </a:lnTo>
                  <a:lnTo>
                    <a:pt x="3" y="131"/>
                  </a:lnTo>
                  <a:lnTo>
                    <a:pt x="0" y="161"/>
                  </a:lnTo>
                  <a:lnTo>
                    <a:pt x="0" y="187"/>
                  </a:lnTo>
                  <a:lnTo>
                    <a:pt x="0" y="211"/>
                  </a:lnTo>
                  <a:lnTo>
                    <a:pt x="0" y="228"/>
                  </a:lnTo>
                  <a:lnTo>
                    <a:pt x="0" y="238"/>
                  </a:lnTo>
                  <a:lnTo>
                    <a:pt x="1" y="241"/>
                  </a:lnTo>
                  <a:lnTo>
                    <a:pt x="3" y="243"/>
                  </a:lnTo>
                  <a:lnTo>
                    <a:pt x="5" y="246"/>
                  </a:lnTo>
                  <a:lnTo>
                    <a:pt x="9" y="246"/>
                  </a:lnTo>
                  <a:lnTo>
                    <a:pt x="13" y="245"/>
                  </a:lnTo>
                  <a:lnTo>
                    <a:pt x="16" y="243"/>
                  </a:lnTo>
                  <a:lnTo>
                    <a:pt x="17" y="241"/>
                  </a:lnTo>
                  <a:lnTo>
                    <a:pt x="17" y="237"/>
                  </a:lnTo>
                  <a:lnTo>
                    <a:pt x="17" y="217"/>
                  </a:lnTo>
                  <a:lnTo>
                    <a:pt x="17" y="194"/>
                  </a:lnTo>
                  <a:lnTo>
                    <a:pt x="18" y="165"/>
                  </a:lnTo>
                  <a:lnTo>
                    <a:pt x="20" y="136"/>
                  </a:lnTo>
                  <a:lnTo>
                    <a:pt x="22" y="107"/>
                  </a:lnTo>
                  <a:lnTo>
                    <a:pt x="26" y="80"/>
                  </a:lnTo>
                  <a:lnTo>
                    <a:pt x="31" y="55"/>
                  </a:lnTo>
                  <a:lnTo>
                    <a:pt x="38" y="35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2" y="18"/>
                  </a:lnTo>
                  <a:lnTo>
                    <a:pt x="54" y="17"/>
                  </a:lnTo>
                  <a:lnTo>
                    <a:pt x="55" y="17"/>
                  </a:lnTo>
                  <a:lnTo>
                    <a:pt x="56" y="17"/>
                  </a:lnTo>
                  <a:lnTo>
                    <a:pt x="59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9" y="26"/>
                  </a:lnTo>
                  <a:lnTo>
                    <a:pt x="75" y="34"/>
                  </a:lnTo>
                  <a:lnTo>
                    <a:pt x="80" y="43"/>
                  </a:lnTo>
                  <a:lnTo>
                    <a:pt x="84" y="56"/>
                  </a:lnTo>
                  <a:lnTo>
                    <a:pt x="89" y="73"/>
                  </a:lnTo>
                  <a:lnTo>
                    <a:pt x="92" y="94"/>
                  </a:lnTo>
                  <a:lnTo>
                    <a:pt x="94" y="120"/>
                  </a:lnTo>
                  <a:lnTo>
                    <a:pt x="94" y="152"/>
                  </a:lnTo>
                  <a:lnTo>
                    <a:pt x="93" y="190"/>
                  </a:lnTo>
                  <a:lnTo>
                    <a:pt x="88" y="233"/>
                  </a:lnTo>
                  <a:lnTo>
                    <a:pt x="89" y="237"/>
                  </a:lnTo>
                  <a:lnTo>
                    <a:pt x="90" y="240"/>
                  </a:lnTo>
                  <a:lnTo>
                    <a:pt x="93" y="242"/>
                  </a:lnTo>
                  <a:lnTo>
                    <a:pt x="96" y="243"/>
                  </a:lnTo>
                  <a:lnTo>
                    <a:pt x="100" y="242"/>
                  </a:lnTo>
                  <a:lnTo>
                    <a:pt x="102" y="241"/>
                  </a:lnTo>
                  <a:lnTo>
                    <a:pt x="105" y="238"/>
                  </a:lnTo>
                  <a:lnTo>
                    <a:pt x="106" y="236"/>
                  </a:lnTo>
                  <a:lnTo>
                    <a:pt x="110" y="191"/>
                  </a:lnTo>
                  <a:lnTo>
                    <a:pt x="111" y="152"/>
                  </a:lnTo>
                  <a:lnTo>
                    <a:pt x="111" y="119"/>
                  </a:lnTo>
                  <a:lnTo>
                    <a:pt x="109" y="92"/>
                  </a:lnTo>
                  <a:lnTo>
                    <a:pt x="105" y="68"/>
                  </a:lnTo>
                  <a:lnTo>
                    <a:pt x="101" y="50"/>
                  </a:lnTo>
                  <a:lnTo>
                    <a:pt x="94" y="34"/>
                  </a:lnTo>
                  <a:lnTo>
                    <a:pt x="88" y="22"/>
                  </a:lnTo>
                  <a:lnTo>
                    <a:pt x="81" y="14"/>
                  </a:lnTo>
                  <a:lnTo>
                    <a:pt x="69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45" y="3"/>
                  </a:lnTo>
                  <a:lnTo>
                    <a:pt x="34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2" name="Freeform 119"/>
            <p:cNvSpPr/>
            <p:nvPr/>
          </p:nvSpPr>
          <p:spPr bwMode="auto">
            <a:xfrm>
              <a:off x="4995863" y="1427163"/>
              <a:ext cx="106363" cy="395288"/>
            </a:xfrm>
            <a:custGeom>
              <a:avLst/>
              <a:gdLst>
                <a:gd name="T0" fmla="*/ 21 w 67"/>
                <a:gd name="T1" fmla="*/ 21 h 249"/>
                <a:gd name="T2" fmla="*/ 2 w 67"/>
                <a:gd name="T3" fmla="*/ 17 h 249"/>
                <a:gd name="T4" fmla="*/ 2 w 67"/>
                <a:gd name="T5" fmla="*/ 16 h 249"/>
                <a:gd name="T6" fmla="*/ 2 w 67"/>
                <a:gd name="T7" fmla="*/ 15 h 249"/>
                <a:gd name="T8" fmla="*/ 0 w 67"/>
                <a:gd name="T9" fmla="*/ 12 h 249"/>
                <a:gd name="T10" fmla="*/ 0 w 67"/>
                <a:gd name="T11" fmla="*/ 10 h 249"/>
                <a:gd name="T12" fmla="*/ 2 w 67"/>
                <a:gd name="T13" fmla="*/ 7 h 249"/>
                <a:gd name="T14" fmla="*/ 2 w 67"/>
                <a:gd name="T15" fmla="*/ 3 h 249"/>
                <a:gd name="T16" fmla="*/ 4 w 67"/>
                <a:gd name="T17" fmla="*/ 2 h 249"/>
                <a:gd name="T18" fmla="*/ 7 w 67"/>
                <a:gd name="T19" fmla="*/ 0 h 249"/>
                <a:gd name="T20" fmla="*/ 10 w 67"/>
                <a:gd name="T21" fmla="*/ 0 h 249"/>
                <a:gd name="T22" fmla="*/ 19 w 67"/>
                <a:gd name="T23" fmla="*/ 2 h 249"/>
                <a:gd name="T24" fmla="*/ 29 w 67"/>
                <a:gd name="T25" fmla="*/ 4 h 249"/>
                <a:gd name="T26" fmla="*/ 42 w 67"/>
                <a:gd name="T27" fmla="*/ 8 h 249"/>
                <a:gd name="T28" fmla="*/ 54 w 67"/>
                <a:gd name="T29" fmla="*/ 13 h 249"/>
                <a:gd name="T30" fmla="*/ 63 w 67"/>
                <a:gd name="T31" fmla="*/ 21 h 249"/>
                <a:gd name="T32" fmla="*/ 63 w 67"/>
                <a:gd name="T33" fmla="*/ 21 h 249"/>
                <a:gd name="T34" fmla="*/ 65 w 67"/>
                <a:gd name="T35" fmla="*/ 24 h 249"/>
                <a:gd name="T36" fmla="*/ 66 w 67"/>
                <a:gd name="T37" fmla="*/ 28 h 249"/>
                <a:gd name="T38" fmla="*/ 66 w 67"/>
                <a:gd name="T39" fmla="*/ 32 h 249"/>
                <a:gd name="T40" fmla="*/ 66 w 67"/>
                <a:gd name="T41" fmla="*/ 38 h 249"/>
                <a:gd name="T42" fmla="*/ 67 w 67"/>
                <a:gd name="T43" fmla="*/ 182 h 249"/>
                <a:gd name="T44" fmla="*/ 67 w 67"/>
                <a:gd name="T45" fmla="*/ 186 h 249"/>
                <a:gd name="T46" fmla="*/ 67 w 67"/>
                <a:gd name="T47" fmla="*/ 195 h 249"/>
                <a:gd name="T48" fmla="*/ 66 w 67"/>
                <a:gd name="T49" fmla="*/ 208 h 249"/>
                <a:gd name="T50" fmla="*/ 65 w 67"/>
                <a:gd name="T51" fmla="*/ 223 h 249"/>
                <a:gd name="T52" fmla="*/ 63 w 67"/>
                <a:gd name="T53" fmla="*/ 235 h 249"/>
                <a:gd name="T54" fmla="*/ 59 w 67"/>
                <a:gd name="T55" fmla="*/ 245 h 249"/>
                <a:gd name="T56" fmla="*/ 54 w 67"/>
                <a:gd name="T57" fmla="*/ 249 h 249"/>
                <a:gd name="T58" fmla="*/ 54 w 67"/>
                <a:gd name="T59" fmla="*/ 249 h 249"/>
                <a:gd name="T60" fmla="*/ 51 w 67"/>
                <a:gd name="T61" fmla="*/ 248 h 249"/>
                <a:gd name="T62" fmla="*/ 49 w 67"/>
                <a:gd name="T63" fmla="*/ 245 h 249"/>
                <a:gd name="T64" fmla="*/ 46 w 67"/>
                <a:gd name="T65" fmla="*/ 239 h 249"/>
                <a:gd name="T66" fmla="*/ 45 w 67"/>
                <a:gd name="T67" fmla="*/ 227 h 249"/>
                <a:gd name="T68" fmla="*/ 45 w 67"/>
                <a:gd name="T69" fmla="*/ 208 h 249"/>
                <a:gd name="T70" fmla="*/ 51 w 67"/>
                <a:gd name="T71" fmla="*/ 34 h 249"/>
                <a:gd name="T72" fmla="*/ 51 w 67"/>
                <a:gd name="T73" fmla="*/ 34 h 249"/>
                <a:gd name="T74" fmla="*/ 51 w 67"/>
                <a:gd name="T75" fmla="*/ 33 h 249"/>
                <a:gd name="T76" fmla="*/ 51 w 67"/>
                <a:gd name="T77" fmla="*/ 32 h 249"/>
                <a:gd name="T78" fmla="*/ 50 w 67"/>
                <a:gd name="T79" fmla="*/ 30 h 249"/>
                <a:gd name="T80" fmla="*/ 50 w 67"/>
                <a:gd name="T81" fmla="*/ 28 h 249"/>
                <a:gd name="T82" fmla="*/ 48 w 67"/>
                <a:gd name="T83" fmla="*/ 27 h 249"/>
                <a:gd name="T84" fmla="*/ 45 w 67"/>
                <a:gd name="T85" fmla="*/ 24 h 249"/>
                <a:gd name="T86" fmla="*/ 41 w 67"/>
                <a:gd name="T87" fmla="*/ 23 h 249"/>
                <a:gd name="T88" fmla="*/ 37 w 67"/>
                <a:gd name="T89" fmla="*/ 23 h 249"/>
                <a:gd name="T90" fmla="*/ 28 w 67"/>
                <a:gd name="T91" fmla="*/ 212 h 249"/>
                <a:gd name="T92" fmla="*/ 28 w 67"/>
                <a:gd name="T93" fmla="*/ 216 h 249"/>
                <a:gd name="T94" fmla="*/ 25 w 67"/>
                <a:gd name="T95" fmla="*/ 223 h 249"/>
                <a:gd name="T96" fmla="*/ 23 w 67"/>
                <a:gd name="T97" fmla="*/ 232 h 249"/>
                <a:gd name="T98" fmla="*/ 19 w 67"/>
                <a:gd name="T99" fmla="*/ 240 h 249"/>
                <a:gd name="T100" fmla="*/ 12 w 67"/>
                <a:gd name="T101" fmla="*/ 243 h 249"/>
                <a:gd name="T102" fmla="*/ 11 w 67"/>
                <a:gd name="T103" fmla="*/ 241 h 249"/>
                <a:gd name="T104" fmla="*/ 8 w 67"/>
                <a:gd name="T105" fmla="*/ 240 h 249"/>
                <a:gd name="T106" fmla="*/ 7 w 67"/>
                <a:gd name="T107" fmla="*/ 235 h 249"/>
                <a:gd name="T108" fmla="*/ 4 w 67"/>
                <a:gd name="T109" fmla="*/ 226 h 249"/>
                <a:gd name="T110" fmla="*/ 6 w 67"/>
                <a:gd name="T111" fmla="*/ 211 h 249"/>
                <a:gd name="T112" fmla="*/ 21 w 67"/>
                <a:gd name="T113" fmla="*/ 2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7" h="249">
                  <a:moveTo>
                    <a:pt x="21" y="21"/>
                  </a:moveTo>
                  <a:lnTo>
                    <a:pt x="2" y="17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7"/>
                  </a:lnTo>
                  <a:lnTo>
                    <a:pt x="2" y="3"/>
                  </a:lnTo>
                  <a:lnTo>
                    <a:pt x="4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9" y="2"/>
                  </a:lnTo>
                  <a:lnTo>
                    <a:pt x="29" y="4"/>
                  </a:lnTo>
                  <a:lnTo>
                    <a:pt x="42" y="8"/>
                  </a:lnTo>
                  <a:lnTo>
                    <a:pt x="54" y="13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5" y="24"/>
                  </a:lnTo>
                  <a:lnTo>
                    <a:pt x="66" y="28"/>
                  </a:lnTo>
                  <a:lnTo>
                    <a:pt x="66" y="32"/>
                  </a:lnTo>
                  <a:lnTo>
                    <a:pt x="66" y="38"/>
                  </a:lnTo>
                  <a:lnTo>
                    <a:pt x="67" y="182"/>
                  </a:lnTo>
                  <a:lnTo>
                    <a:pt x="67" y="186"/>
                  </a:lnTo>
                  <a:lnTo>
                    <a:pt x="67" y="195"/>
                  </a:lnTo>
                  <a:lnTo>
                    <a:pt x="66" y="208"/>
                  </a:lnTo>
                  <a:lnTo>
                    <a:pt x="65" y="223"/>
                  </a:lnTo>
                  <a:lnTo>
                    <a:pt x="63" y="235"/>
                  </a:lnTo>
                  <a:lnTo>
                    <a:pt x="59" y="245"/>
                  </a:lnTo>
                  <a:lnTo>
                    <a:pt x="54" y="249"/>
                  </a:lnTo>
                  <a:lnTo>
                    <a:pt x="54" y="249"/>
                  </a:lnTo>
                  <a:lnTo>
                    <a:pt x="51" y="248"/>
                  </a:lnTo>
                  <a:lnTo>
                    <a:pt x="49" y="245"/>
                  </a:lnTo>
                  <a:lnTo>
                    <a:pt x="46" y="239"/>
                  </a:lnTo>
                  <a:lnTo>
                    <a:pt x="45" y="227"/>
                  </a:lnTo>
                  <a:lnTo>
                    <a:pt x="45" y="208"/>
                  </a:lnTo>
                  <a:lnTo>
                    <a:pt x="51" y="34"/>
                  </a:lnTo>
                  <a:lnTo>
                    <a:pt x="51" y="34"/>
                  </a:lnTo>
                  <a:lnTo>
                    <a:pt x="51" y="33"/>
                  </a:lnTo>
                  <a:lnTo>
                    <a:pt x="51" y="32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48" y="27"/>
                  </a:lnTo>
                  <a:lnTo>
                    <a:pt x="45" y="24"/>
                  </a:lnTo>
                  <a:lnTo>
                    <a:pt x="41" y="23"/>
                  </a:lnTo>
                  <a:lnTo>
                    <a:pt x="37" y="23"/>
                  </a:lnTo>
                  <a:lnTo>
                    <a:pt x="28" y="212"/>
                  </a:lnTo>
                  <a:lnTo>
                    <a:pt x="28" y="216"/>
                  </a:lnTo>
                  <a:lnTo>
                    <a:pt x="25" y="223"/>
                  </a:lnTo>
                  <a:lnTo>
                    <a:pt x="23" y="232"/>
                  </a:lnTo>
                  <a:lnTo>
                    <a:pt x="19" y="240"/>
                  </a:lnTo>
                  <a:lnTo>
                    <a:pt x="12" y="243"/>
                  </a:lnTo>
                  <a:lnTo>
                    <a:pt x="11" y="241"/>
                  </a:lnTo>
                  <a:lnTo>
                    <a:pt x="8" y="240"/>
                  </a:lnTo>
                  <a:lnTo>
                    <a:pt x="7" y="235"/>
                  </a:lnTo>
                  <a:lnTo>
                    <a:pt x="4" y="226"/>
                  </a:lnTo>
                  <a:lnTo>
                    <a:pt x="6" y="211"/>
                  </a:lnTo>
                  <a:lnTo>
                    <a:pt x="21" y="2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3" name="Freeform 120"/>
            <p:cNvSpPr/>
            <p:nvPr/>
          </p:nvSpPr>
          <p:spPr bwMode="auto">
            <a:xfrm>
              <a:off x="5116513" y="1427163"/>
              <a:ext cx="104775" cy="393700"/>
            </a:xfrm>
            <a:custGeom>
              <a:avLst/>
              <a:gdLst>
                <a:gd name="T0" fmla="*/ 32 w 66"/>
                <a:gd name="T1" fmla="*/ 24 h 248"/>
                <a:gd name="T2" fmla="*/ 31 w 66"/>
                <a:gd name="T3" fmla="*/ 24 h 248"/>
                <a:gd name="T4" fmla="*/ 29 w 66"/>
                <a:gd name="T5" fmla="*/ 24 h 248"/>
                <a:gd name="T6" fmla="*/ 28 w 66"/>
                <a:gd name="T7" fmla="*/ 24 h 248"/>
                <a:gd name="T8" fmla="*/ 25 w 66"/>
                <a:gd name="T9" fmla="*/ 25 h 248"/>
                <a:gd name="T10" fmla="*/ 23 w 66"/>
                <a:gd name="T11" fmla="*/ 27 h 248"/>
                <a:gd name="T12" fmla="*/ 20 w 66"/>
                <a:gd name="T13" fmla="*/ 28 h 248"/>
                <a:gd name="T14" fmla="*/ 17 w 66"/>
                <a:gd name="T15" fmla="*/ 30 h 248"/>
                <a:gd name="T16" fmla="*/ 16 w 66"/>
                <a:gd name="T17" fmla="*/ 34 h 248"/>
                <a:gd name="T18" fmla="*/ 16 w 66"/>
                <a:gd name="T19" fmla="*/ 38 h 248"/>
                <a:gd name="T20" fmla="*/ 21 w 66"/>
                <a:gd name="T21" fmla="*/ 223 h 248"/>
                <a:gd name="T22" fmla="*/ 21 w 66"/>
                <a:gd name="T23" fmla="*/ 226 h 248"/>
                <a:gd name="T24" fmla="*/ 21 w 66"/>
                <a:gd name="T25" fmla="*/ 231 h 248"/>
                <a:gd name="T26" fmla="*/ 20 w 66"/>
                <a:gd name="T27" fmla="*/ 239 h 248"/>
                <a:gd name="T28" fmla="*/ 16 w 66"/>
                <a:gd name="T29" fmla="*/ 245 h 248"/>
                <a:gd name="T30" fmla="*/ 11 w 66"/>
                <a:gd name="T31" fmla="*/ 248 h 248"/>
                <a:gd name="T32" fmla="*/ 10 w 66"/>
                <a:gd name="T33" fmla="*/ 248 h 248"/>
                <a:gd name="T34" fmla="*/ 8 w 66"/>
                <a:gd name="T35" fmla="*/ 248 h 248"/>
                <a:gd name="T36" fmla="*/ 6 w 66"/>
                <a:gd name="T37" fmla="*/ 246 h 248"/>
                <a:gd name="T38" fmla="*/ 3 w 66"/>
                <a:gd name="T39" fmla="*/ 241 h 248"/>
                <a:gd name="T40" fmla="*/ 0 w 66"/>
                <a:gd name="T41" fmla="*/ 233 h 248"/>
                <a:gd name="T42" fmla="*/ 0 w 66"/>
                <a:gd name="T43" fmla="*/ 222 h 248"/>
                <a:gd name="T44" fmla="*/ 0 w 66"/>
                <a:gd name="T45" fmla="*/ 36 h 248"/>
                <a:gd name="T46" fmla="*/ 0 w 66"/>
                <a:gd name="T47" fmla="*/ 34 h 248"/>
                <a:gd name="T48" fmla="*/ 0 w 66"/>
                <a:gd name="T49" fmla="*/ 29 h 248"/>
                <a:gd name="T50" fmla="*/ 3 w 66"/>
                <a:gd name="T51" fmla="*/ 23 h 248"/>
                <a:gd name="T52" fmla="*/ 8 w 66"/>
                <a:gd name="T53" fmla="*/ 16 h 248"/>
                <a:gd name="T54" fmla="*/ 16 w 66"/>
                <a:gd name="T55" fmla="*/ 12 h 248"/>
                <a:gd name="T56" fmla="*/ 19 w 66"/>
                <a:gd name="T57" fmla="*/ 11 h 248"/>
                <a:gd name="T58" fmla="*/ 25 w 66"/>
                <a:gd name="T59" fmla="*/ 8 h 248"/>
                <a:gd name="T60" fmla="*/ 33 w 66"/>
                <a:gd name="T61" fmla="*/ 4 h 248"/>
                <a:gd name="T62" fmla="*/ 44 w 66"/>
                <a:gd name="T63" fmla="*/ 2 h 248"/>
                <a:gd name="T64" fmla="*/ 53 w 66"/>
                <a:gd name="T65" fmla="*/ 0 h 248"/>
                <a:gd name="T66" fmla="*/ 61 w 66"/>
                <a:gd name="T67" fmla="*/ 2 h 248"/>
                <a:gd name="T68" fmla="*/ 66 w 66"/>
                <a:gd name="T69" fmla="*/ 7 h 248"/>
                <a:gd name="T70" fmla="*/ 66 w 66"/>
                <a:gd name="T71" fmla="*/ 7 h 248"/>
                <a:gd name="T72" fmla="*/ 66 w 66"/>
                <a:gd name="T73" fmla="*/ 8 h 248"/>
                <a:gd name="T74" fmla="*/ 65 w 66"/>
                <a:gd name="T75" fmla="*/ 10 h 248"/>
                <a:gd name="T76" fmla="*/ 65 w 66"/>
                <a:gd name="T77" fmla="*/ 12 h 248"/>
                <a:gd name="T78" fmla="*/ 63 w 66"/>
                <a:gd name="T79" fmla="*/ 15 h 248"/>
                <a:gd name="T80" fmla="*/ 61 w 66"/>
                <a:gd name="T81" fmla="*/ 16 h 248"/>
                <a:gd name="T82" fmla="*/ 58 w 66"/>
                <a:gd name="T83" fmla="*/ 19 h 248"/>
                <a:gd name="T84" fmla="*/ 53 w 66"/>
                <a:gd name="T85" fmla="*/ 20 h 248"/>
                <a:gd name="T86" fmla="*/ 48 w 66"/>
                <a:gd name="T87" fmla="*/ 21 h 248"/>
                <a:gd name="T88" fmla="*/ 61 w 66"/>
                <a:gd name="T89" fmla="*/ 222 h 248"/>
                <a:gd name="T90" fmla="*/ 62 w 66"/>
                <a:gd name="T91" fmla="*/ 223 h 248"/>
                <a:gd name="T92" fmla="*/ 62 w 66"/>
                <a:gd name="T93" fmla="*/ 228 h 248"/>
                <a:gd name="T94" fmla="*/ 61 w 66"/>
                <a:gd name="T95" fmla="*/ 235 h 248"/>
                <a:gd name="T96" fmla="*/ 57 w 66"/>
                <a:gd name="T97" fmla="*/ 240 h 248"/>
                <a:gd name="T98" fmla="*/ 51 w 66"/>
                <a:gd name="T99" fmla="*/ 243 h 248"/>
                <a:gd name="T100" fmla="*/ 50 w 66"/>
                <a:gd name="T101" fmla="*/ 243 h 248"/>
                <a:gd name="T102" fmla="*/ 49 w 66"/>
                <a:gd name="T103" fmla="*/ 243 h 248"/>
                <a:gd name="T104" fmla="*/ 45 w 66"/>
                <a:gd name="T105" fmla="*/ 239 h 248"/>
                <a:gd name="T106" fmla="*/ 41 w 66"/>
                <a:gd name="T107" fmla="*/ 231 h 248"/>
                <a:gd name="T108" fmla="*/ 38 w 66"/>
                <a:gd name="T109" fmla="*/ 216 h 248"/>
                <a:gd name="T110" fmla="*/ 32 w 66"/>
                <a:gd name="T111" fmla="*/ 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" h="248">
                  <a:moveTo>
                    <a:pt x="32" y="24"/>
                  </a:moveTo>
                  <a:lnTo>
                    <a:pt x="31" y="24"/>
                  </a:lnTo>
                  <a:lnTo>
                    <a:pt x="29" y="24"/>
                  </a:lnTo>
                  <a:lnTo>
                    <a:pt x="28" y="24"/>
                  </a:lnTo>
                  <a:lnTo>
                    <a:pt x="25" y="25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30"/>
                  </a:lnTo>
                  <a:lnTo>
                    <a:pt x="16" y="34"/>
                  </a:lnTo>
                  <a:lnTo>
                    <a:pt x="16" y="38"/>
                  </a:lnTo>
                  <a:lnTo>
                    <a:pt x="21" y="223"/>
                  </a:lnTo>
                  <a:lnTo>
                    <a:pt x="21" y="226"/>
                  </a:lnTo>
                  <a:lnTo>
                    <a:pt x="21" y="231"/>
                  </a:lnTo>
                  <a:lnTo>
                    <a:pt x="20" y="239"/>
                  </a:lnTo>
                  <a:lnTo>
                    <a:pt x="16" y="245"/>
                  </a:lnTo>
                  <a:lnTo>
                    <a:pt x="11" y="248"/>
                  </a:lnTo>
                  <a:lnTo>
                    <a:pt x="10" y="248"/>
                  </a:lnTo>
                  <a:lnTo>
                    <a:pt x="8" y="248"/>
                  </a:lnTo>
                  <a:lnTo>
                    <a:pt x="6" y="246"/>
                  </a:lnTo>
                  <a:lnTo>
                    <a:pt x="3" y="241"/>
                  </a:lnTo>
                  <a:lnTo>
                    <a:pt x="0" y="233"/>
                  </a:lnTo>
                  <a:lnTo>
                    <a:pt x="0" y="222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8" y="16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25" y="8"/>
                  </a:lnTo>
                  <a:lnTo>
                    <a:pt x="33" y="4"/>
                  </a:lnTo>
                  <a:lnTo>
                    <a:pt x="44" y="2"/>
                  </a:lnTo>
                  <a:lnTo>
                    <a:pt x="53" y="0"/>
                  </a:lnTo>
                  <a:lnTo>
                    <a:pt x="61" y="2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6" y="8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1" y="16"/>
                  </a:lnTo>
                  <a:lnTo>
                    <a:pt x="58" y="19"/>
                  </a:lnTo>
                  <a:lnTo>
                    <a:pt x="53" y="20"/>
                  </a:lnTo>
                  <a:lnTo>
                    <a:pt x="48" y="21"/>
                  </a:lnTo>
                  <a:lnTo>
                    <a:pt x="61" y="222"/>
                  </a:lnTo>
                  <a:lnTo>
                    <a:pt x="62" y="223"/>
                  </a:lnTo>
                  <a:lnTo>
                    <a:pt x="62" y="228"/>
                  </a:lnTo>
                  <a:lnTo>
                    <a:pt x="61" y="235"/>
                  </a:lnTo>
                  <a:lnTo>
                    <a:pt x="57" y="240"/>
                  </a:lnTo>
                  <a:lnTo>
                    <a:pt x="51" y="243"/>
                  </a:lnTo>
                  <a:lnTo>
                    <a:pt x="50" y="243"/>
                  </a:lnTo>
                  <a:lnTo>
                    <a:pt x="49" y="243"/>
                  </a:lnTo>
                  <a:lnTo>
                    <a:pt x="45" y="239"/>
                  </a:lnTo>
                  <a:lnTo>
                    <a:pt x="41" y="231"/>
                  </a:lnTo>
                  <a:lnTo>
                    <a:pt x="38" y="216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4" name="Freeform 121"/>
            <p:cNvSpPr/>
            <p:nvPr/>
          </p:nvSpPr>
          <p:spPr bwMode="auto">
            <a:xfrm>
              <a:off x="6535738" y="1414463"/>
              <a:ext cx="247650" cy="82550"/>
            </a:xfrm>
            <a:custGeom>
              <a:avLst/>
              <a:gdLst>
                <a:gd name="T0" fmla="*/ 50 w 156"/>
                <a:gd name="T1" fmla="*/ 24 h 52"/>
                <a:gd name="T2" fmla="*/ 51 w 156"/>
                <a:gd name="T3" fmla="*/ 23 h 52"/>
                <a:gd name="T4" fmla="*/ 53 w 156"/>
                <a:gd name="T5" fmla="*/ 23 h 52"/>
                <a:gd name="T6" fmla="*/ 55 w 156"/>
                <a:gd name="T7" fmla="*/ 21 h 52"/>
                <a:gd name="T8" fmla="*/ 59 w 156"/>
                <a:gd name="T9" fmla="*/ 20 h 52"/>
                <a:gd name="T10" fmla="*/ 62 w 156"/>
                <a:gd name="T11" fmla="*/ 19 h 52"/>
                <a:gd name="T12" fmla="*/ 64 w 156"/>
                <a:gd name="T13" fmla="*/ 16 h 52"/>
                <a:gd name="T14" fmla="*/ 67 w 156"/>
                <a:gd name="T15" fmla="*/ 14 h 52"/>
                <a:gd name="T16" fmla="*/ 68 w 156"/>
                <a:gd name="T17" fmla="*/ 8 h 52"/>
                <a:gd name="T18" fmla="*/ 70 w 156"/>
                <a:gd name="T19" fmla="*/ 7 h 52"/>
                <a:gd name="T20" fmla="*/ 74 w 156"/>
                <a:gd name="T21" fmla="*/ 3 h 52"/>
                <a:gd name="T22" fmla="*/ 79 w 156"/>
                <a:gd name="T23" fmla="*/ 0 h 52"/>
                <a:gd name="T24" fmla="*/ 84 w 156"/>
                <a:gd name="T25" fmla="*/ 2 h 52"/>
                <a:gd name="T26" fmla="*/ 91 w 156"/>
                <a:gd name="T27" fmla="*/ 8 h 52"/>
                <a:gd name="T28" fmla="*/ 91 w 156"/>
                <a:gd name="T29" fmla="*/ 10 h 52"/>
                <a:gd name="T30" fmla="*/ 91 w 156"/>
                <a:gd name="T31" fmla="*/ 11 h 52"/>
                <a:gd name="T32" fmla="*/ 91 w 156"/>
                <a:gd name="T33" fmla="*/ 12 h 52"/>
                <a:gd name="T34" fmla="*/ 91 w 156"/>
                <a:gd name="T35" fmla="*/ 14 h 52"/>
                <a:gd name="T36" fmla="*/ 92 w 156"/>
                <a:gd name="T37" fmla="*/ 16 h 52"/>
                <a:gd name="T38" fmla="*/ 95 w 156"/>
                <a:gd name="T39" fmla="*/ 19 h 52"/>
                <a:gd name="T40" fmla="*/ 98 w 156"/>
                <a:gd name="T41" fmla="*/ 21 h 52"/>
                <a:gd name="T42" fmla="*/ 104 w 156"/>
                <a:gd name="T43" fmla="*/ 23 h 52"/>
                <a:gd name="T44" fmla="*/ 110 w 156"/>
                <a:gd name="T45" fmla="*/ 24 h 52"/>
                <a:gd name="T46" fmla="*/ 114 w 156"/>
                <a:gd name="T47" fmla="*/ 25 h 52"/>
                <a:gd name="T48" fmla="*/ 122 w 156"/>
                <a:gd name="T49" fmla="*/ 27 h 52"/>
                <a:gd name="T50" fmla="*/ 134 w 156"/>
                <a:gd name="T51" fmla="*/ 29 h 52"/>
                <a:gd name="T52" fmla="*/ 144 w 156"/>
                <a:gd name="T53" fmla="*/ 33 h 52"/>
                <a:gd name="T54" fmla="*/ 152 w 156"/>
                <a:gd name="T55" fmla="*/ 38 h 52"/>
                <a:gd name="T56" fmla="*/ 156 w 156"/>
                <a:gd name="T57" fmla="*/ 44 h 52"/>
                <a:gd name="T58" fmla="*/ 156 w 156"/>
                <a:gd name="T59" fmla="*/ 44 h 52"/>
                <a:gd name="T60" fmla="*/ 155 w 156"/>
                <a:gd name="T61" fmla="*/ 46 h 52"/>
                <a:gd name="T62" fmla="*/ 154 w 156"/>
                <a:gd name="T63" fmla="*/ 49 h 52"/>
                <a:gd name="T64" fmla="*/ 148 w 156"/>
                <a:gd name="T65" fmla="*/ 52 h 52"/>
                <a:gd name="T66" fmla="*/ 140 w 156"/>
                <a:gd name="T67" fmla="*/ 52 h 52"/>
                <a:gd name="T68" fmla="*/ 129 w 156"/>
                <a:gd name="T69" fmla="*/ 50 h 52"/>
                <a:gd name="T70" fmla="*/ 126 w 156"/>
                <a:gd name="T71" fmla="*/ 49 h 52"/>
                <a:gd name="T72" fmla="*/ 118 w 156"/>
                <a:gd name="T73" fmla="*/ 48 h 52"/>
                <a:gd name="T74" fmla="*/ 108 w 156"/>
                <a:gd name="T75" fmla="*/ 44 h 52"/>
                <a:gd name="T76" fmla="*/ 97 w 156"/>
                <a:gd name="T77" fmla="*/ 41 h 52"/>
                <a:gd name="T78" fmla="*/ 87 w 156"/>
                <a:gd name="T79" fmla="*/ 36 h 52"/>
                <a:gd name="T80" fmla="*/ 79 w 156"/>
                <a:gd name="T81" fmla="*/ 32 h 52"/>
                <a:gd name="T82" fmla="*/ 75 w 156"/>
                <a:gd name="T83" fmla="*/ 32 h 52"/>
                <a:gd name="T84" fmla="*/ 72 w 156"/>
                <a:gd name="T85" fmla="*/ 33 h 52"/>
                <a:gd name="T86" fmla="*/ 66 w 156"/>
                <a:gd name="T87" fmla="*/ 37 h 52"/>
                <a:gd name="T88" fmla="*/ 55 w 156"/>
                <a:gd name="T89" fmla="*/ 42 h 52"/>
                <a:gd name="T90" fmla="*/ 42 w 156"/>
                <a:gd name="T91" fmla="*/ 46 h 52"/>
                <a:gd name="T92" fmla="*/ 29 w 156"/>
                <a:gd name="T93" fmla="*/ 49 h 52"/>
                <a:gd name="T94" fmla="*/ 26 w 156"/>
                <a:gd name="T95" fmla="*/ 50 h 52"/>
                <a:gd name="T96" fmla="*/ 20 w 156"/>
                <a:gd name="T97" fmla="*/ 52 h 52"/>
                <a:gd name="T98" fmla="*/ 12 w 156"/>
                <a:gd name="T99" fmla="*/ 52 h 52"/>
                <a:gd name="T100" fmla="*/ 5 w 156"/>
                <a:gd name="T101" fmla="*/ 49 h 52"/>
                <a:gd name="T102" fmla="*/ 0 w 156"/>
                <a:gd name="T103" fmla="*/ 45 h 52"/>
                <a:gd name="T104" fmla="*/ 0 w 156"/>
                <a:gd name="T105" fmla="*/ 44 h 52"/>
                <a:gd name="T106" fmla="*/ 0 w 156"/>
                <a:gd name="T107" fmla="*/ 42 h 52"/>
                <a:gd name="T108" fmla="*/ 1 w 156"/>
                <a:gd name="T109" fmla="*/ 41 h 52"/>
                <a:gd name="T110" fmla="*/ 3 w 156"/>
                <a:gd name="T111" fmla="*/ 40 h 52"/>
                <a:gd name="T112" fmla="*/ 4 w 156"/>
                <a:gd name="T113" fmla="*/ 37 h 52"/>
                <a:gd name="T114" fmla="*/ 8 w 156"/>
                <a:gd name="T115" fmla="*/ 35 h 52"/>
                <a:gd name="T116" fmla="*/ 12 w 156"/>
                <a:gd name="T117" fmla="*/ 33 h 52"/>
                <a:gd name="T118" fmla="*/ 19 w 156"/>
                <a:gd name="T119" fmla="*/ 31 h 52"/>
                <a:gd name="T120" fmla="*/ 42 w 156"/>
                <a:gd name="T121" fmla="*/ 25 h 52"/>
                <a:gd name="T122" fmla="*/ 50 w 156"/>
                <a:gd name="T123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6" h="52">
                  <a:moveTo>
                    <a:pt x="50" y="24"/>
                  </a:moveTo>
                  <a:lnTo>
                    <a:pt x="51" y="23"/>
                  </a:lnTo>
                  <a:lnTo>
                    <a:pt x="53" y="23"/>
                  </a:lnTo>
                  <a:lnTo>
                    <a:pt x="55" y="21"/>
                  </a:lnTo>
                  <a:lnTo>
                    <a:pt x="59" y="20"/>
                  </a:lnTo>
                  <a:lnTo>
                    <a:pt x="62" y="19"/>
                  </a:lnTo>
                  <a:lnTo>
                    <a:pt x="64" y="16"/>
                  </a:lnTo>
                  <a:lnTo>
                    <a:pt x="67" y="14"/>
                  </a:lnTo>
                  <a:lnTo>
                    <a:pt x="68" y="8"/>
                  </a:lnTo>
                  <a:lnTo>
                    <a:pt x="70" y="7"/>
                  </a:lnTo>
                  <a:lnTo>
                    <a:pt x="74" y="3"/>
                  </a:lnTo>
                  <a:lnTo>
                    <a:pt x="79" y="0"/>
                  </a:lnTo>
                  <a:lnTo>
                    <a:pt x="84" y="2"/>
                  </a:lnTo>
                  <a:lnTo>
                    <a:pt x="91" y="8"/>
                  </a:lnTo>
                  <a:lnTo>
                    <a:pt x="91" y="10"/>
                  </a:lnTo>
                  <a:lnTo>
                    <a:pt x="91" y="11"/>
                  </a:lnTo>
                  <a:lnTo>
                    <a:pt x="91" y="12"/>
                  </a:lnTo>
                  <a:lnTo>
                    <a:pt x="91" y="14"/>
                  </a:lnTo>
                  <a:lnTo>
                    <a:pt x="92" y="16"/>
                  </a:lnTo>
                  <a:lnTo>
                    <a:pt x="95" y="19"/>
                  </a:lnTo>
                  <a:lnTo>
                    <a:pt x="98" y="21"/>
                  </a:lnTo>
                  <a:lnTo>
                    <a:pt x="104" y="23"/>
                  </a:lnTo>
                  <a:lnTo>
                    <a:pt x="110" y="24"/>
                  </a:lnTo>
                  <a:lnTo>
                    <a:pt x="114" y="25"/>
                  </a:lnTo>
                  <a:lnTo>
                    <a:pt x="122" y="27"/>
                  </a:lnTo>
                  <a:lnTo>
                    <a:pt x="134" y="29"/>
                  </a:lnTo>
                  <a:lnTo>
                    <a:pt x="144" y="33"/>
                  </a:lnTo>
                  <a:lnTo>
                    <a:pt x="152" y="38"/>
                  </a:lnTo>
                  <a:lnTo>
                    <a:pt x="156" y="44"/>
                  </a:lnTo>
                  <a:lnTo>
                    <a:pt x="156" y="44"/>
                  </a:lnTo>
                  <a:lnTo>
                    <a:pt x="155" y="46"/>
                  </a:lnTo>
                  <a:lnTo>
                    <a:pt x="154" y="49"/>
                  </a:lnTo>
                  <a:lnTo>
                    <a:pt x="148" y="52"/>
                  </a:lnTo>
                  <a:lnTo>
                    <a:pt x="140" y="52"/>
                  </a:lnTo>
                  <a:lnTo>
                    <a:pt x="129" y="50"/>
                  </a:lnTo>
                  <a:lnTo>
                    <a:pt x="126" y="49"/>
                  </a:lnTo>
                  <a:lnTo>
                    <a:pt x="118" y="48"/>
                  </a:lnTo>
                  <a:lnTo>
                    <a:pt x="108" y="44"/>
                  </a:lnTo>
                  <a:lnTo>
                    <a:pt x="97" y="41"/>
                  </a:lnTo>
                  <a:lnTo>
                    <a:pt x="87" y="36"/>
                  </a:lnTo>
                  <a:lnTo>
                    <a:pt x="79" y="32"/>
                  </a:lnTo>
                  <a:lnTo>
                    <a:pt x="75" y="32"/>
                  </a:lnTo>
                  <a:lnTo>
                    <a:pt x="72" y="33"/>
                  </a:lnTo>
                  <a:lnTo>
                    <a:pt x="66" y="37"/>
                  </a:lnTo>
                  <a:lnTo>
                    <a:pt x="55" y="42"/>
                  </a:lnTo>
                  <a:lnTo>
                    <a:pt x="42" y="46"/>
                  </a:lnTo>
                  <a:lnTo>
                    <a:pt x="29" y="49"/>
                  </a:lnTo>
                  <a:lnTo>
                    <a:pt x="26" y="50"/>
                  </a:lnTo>
                  <a:lnTo>
                    <a:pt x="20" y="52"/>
                  </a:lnTo>
                  <a:lnTo>
                    <a:pt x="12" y="52"/>
                  </a:lnTo>
                  <a:lnTo>
                    <a:pt x="5" y="49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41"/>
                  </a:lnTo>
                  <a:lnTo>
                    <a:pt x="3" y="40"/>
                  </a:lnTo>
                  <a:lnTo>
                    <a:pt x="4" y="37"/>
                  </a:lnTo>
                  <a:lnTo>
                    <a:pt x="8" y="35"/>
                  </a:lnTo>
                  <a:lnTo>
                    <a:pt x="12" y="33"/>
                  </a:lnTo>
                  <a:lnTo>
                    <a:pt x="19" y="31"/>
                  </a:lnTo>
                  <a:lnTo>
                    <a:pt x="42" y="25"/>
                  </a:lnTo>
                  <a:lnTo>
                    <a:pt x="50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5" name="Freeform 122"/>
            <p:cNvSpPr>
              <a:spLocks noEditPoints="1"/>
            </p:cNvSpPr>
            <p:nvPr/>
          </p:nvSpPr>
          <p:spPr bwMode="auto">
            <a:xfrm>
              <a:off x="6565901" y="1514475"/>
              <a:ext cx="185738" cy="93663"/>
            </a:xfrm>
            <a:custGeom>
              <a:avLst/>
              <a:gdLst>
                <a:gd name="T0" fmla="*/ 89 w 117"/>
                <a:gd name="T1" fmla="*/ 0 h 59"/>
                <a:gd name="T2" fmla="*/ 28 w 117"/>
                <a:gd name="T3" fmla="*/ 0 h 59"/>
                <a:gd name="T4" fmla="*/ 14 w 117"/>
                <a:gd name="T5" fmla="*/ 4 h 59"/>
                <a:gd name="T6" fmla="*/ 3 w 117"/>
                <a:gd name="T7" fmla="*/ 15 h 59"/>
                <a:gd name="T8" fmla="*/ 0 w 117"/>
                <a:gd name="T9" fmla="*/ 29 h 59"/>
                <a:gd name="T10" fmla="*/ 0 w 117"/>
                <a:gd name="T11" fmla="*/ 30 h 59"/>
                <a:gd name="T12" fmla="*/ 3 w 117"/>
                <a:gd name="T13" fmla="*/ 45 h 59"/>
                <a:gd name="T14" fmla="*/ 14 w 117"/>
                <a:gd name="T15" fmla="*/ 55 h 59"/>
                <a:gd name="T16" fmla="*/ 28 w 117"/>
                <a:gd name="T17" fmla="*/ 59 h 59"/>
                <a:gd name="T18" fmla="*/ 89 w 117"/>
                <a:gd name="T19" fmla="*/ 59 h 59"/>
                <a:gd name="T20" fmla="*/ 103 w 117"/>
                <a:gd name="T21" fmla="*/ 55 h 59"/>
                <a:gd name="T22" fmla="*/ 114 w 117"/>
                <a:gd name="T23" fmla="*/ 45 h 59"/>
                <a:gd name="T24" fmla="*/ 117 w 117"/>
                <a:gd name="T25" fmla="*/ 30 h 59"/>
                <a:gd name="T26" fmla="*/ 117 w 117"/>
                <a:gd name="T27" fmla="*/ 29 h 59"/>
                <a:gd name="T28" fmla="*/ 114 w 117"/>
                <a:gd name="T29" fmla="*/ 15 h 59"/>
                <a:gd name="T30" fmla="*/ 103 w 117"/>
                <a:gd name="T31" fmla="*/ 4 h 59"/>
                <a:gd name="T32" fmla="*/ 89 w 117"/>
                <a:gd name="T33" fmla="*/ 0 h 59"/>
                <a:gd name="T34" fmla="*/ 83 w 117"/>
                <a:gd name="T35" fmla="*/ 45 h 59"/>
                <a:gd name="T36" fmla="*/ 34 w 117"/>
                <a:gd name="T37" fmla="*/ 45 h 59"/>
                <a:gd name="T38" fmla="*/ 30 w 117"/>
                <a:gd name="T39" fmla="*/ 44 h 59"/>
                <a:gd name="T40" fmla="*/ 26 w 117"/>
                <a:gd name="T41" fmla="*/ 42 h 59"/>
                <a:gd name="T42" fmla="*/ 23 w 117"/>
                <a:gd name="T43" fmla="*/ 40 h 59"/>
                <a:gd name="T44" fmla="*/ 20 w 117"/>
                <a:gd name="T45" fmla="*/ 36 h 59"/>
                <a:gd name="T46" fmla="*/ 20 w 117"/>
                <a:gd name="T47" fmla="*/ 32 h 59"/>
                <a:gd name="T48" fmla="*/ 20 w 117"/>
                <a:gd name="T49" fmla="*/ 28 h 59"/>
                <a:gd name="T50" fmla="*/ 23 w 117"/>
                <a:gd name="T51" fmla="*/ 24 h 59"/>
                <a:gd name="T52" fmla="*/ 26 w 117"/>
                <a:gd name="T53" fmla="*/ 21 h 59"/>
                <a:gd name="T54" fmla="*/ 30 w 117"/>
                <a:gd name="T55" fmla="*/ 20 h 59"/>
                <a:gd name="T56" fmla="*/ 34 w 117"/>
                <a:gd name="T57" fmla="*/ 19 h 59"/>
                <a:gd name="T58" fmla="*/ 83 w 117"/>
                <a:gd name="T59" fmla="*/ 19 h 59"/>
                <a:gd name="T60" fmla="*/ 87 w 117"/>
                <a:gd name="T61" fmla="*/ 20 h 59"/>
                <a:gd name="T62" fmla="*/ 91 w 117"/>
                <a:gd name="T63" fmla="*/ 21 h 59"/>
                <a:gd name="T64" fmla="*/ 94 w 117"/>
                <a:gd name="T65" fmla="*/ 24 h 59"/>
                <a:gd name="T66" fmla="*/ 95 w 117"/>
                <a:gd name="T67" fmla="*/ 28 h 59"/>
                <a:gd name="T68" fmla="*/ 97 w 117"/>
                <a:gd name="T69" fmla="*/ 32 h 59"/>
                <a:gd name="T70" fmla="*/ 95 w 117"/>
                <a:gd name="T71" fmla="*/ 36 h 59"/>
                <a:gd name="T72" fmla="*/ 94 w 117"/>
                <a:gd name="T73" fmla="*/ 40 h 59"/>
                <a:gd name="T74" fmla="*/ 91 w 117"/>
                <a:gd name="T75" fmla="*/ 42 h 59"/>
                <a:gd name="T76" fmla="*/ 87 w 117"/>
                <a:gd name="T77" fmla="*/ 44 h 59"/>
                <a:gd name="T78" fmla="*/ 83 w 117"/>
                <a:gd name="T7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7" h="59">
                  <a:moveTo>
                    <a:pt x="89" y="0"/>
                  </a:moveTo>
                  <a:lnTo>
                    <a:pt x="28" y="0"/>
                  </a:lnTo>
                  <a:lnTo>
                    <a:pt x="14" y="4"/>
                  </a:lnTo>
                  <a:lnTo>
                    <a:pt x="3" y="15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3" y="45"/>
                  </a:lnTo>
                  <a:lnTo>
                    <a:pt x="14" y="55"/>
                  </a:lnTo>
                  <a:lnTo>
                    <a:pt x="28" y="59"/>
                  </a:lnTo>
                  <a:lnTo>
                    <a:pt x="89" y="59"/>
                  </a:lnTo>
                  <a:lnTo>
                    <a:pt x="103" y="55"/>
                  </a:lnTo>
                  <a:lnTo>
                    <a:pt x="114" y="45"/>
                  </a:lnTo>
                  <a:lnTo>
                    <a:pt x="117" y="30"/>
                  </a:lnTo>
                  <a:lnTo>
                    <a:pt x="117" y="29"/>
                  </a:lnTo>
                  <a:lnTo>
                    <a:pt x="114" y="15"/>
                  </a:lnTo>
                  <a:lnTo>
                    <a:pt x="103" y="4"/>
                  </a:lnTo>
                  <a:lnTo>
                    <a:pt x="89" y="0"/>
                  </a:lnTo>
                  <a:close/>
                  <a:moveTo>
                    <a:pt x="83" y="45"/>
                  </a:moveTo>
                  <a:lnTo>
                    <a:pt x="34" y="45"/>
                  </a:lnTo>
                  <a:lnTo>
                    <a:pt x="30" y="44"/>
                  </a:lnTo>
                  <a:lnTo>
                    <a:pt x="26" y="42"/>
                  </a:lnTo>
                  <a:lnTo>
                    <a:pt x="23" y="40"/>
                  </a:lnTo>
                  <a:lnTo>
                    <a:pt x="20" y="36"/>
                  </a:lnTo>
                  <a:lnTo>
                    <a:pt x="20" y="32"/>
                  </a:lnTo>
                  <a:lnTo>
                    <a:pt x="20" y="28"/>
                  </a:lnTo>
                  <a:lnTo>
                    <a:pt x="23" y="24"/>
                  </a:lnTo>
                  <a:lnTo>
                    <a:pt x="26" y="21"/>
                  </a:lnTo>
                  <a:lnTo>
                    <a:pt x="30" y="20"/>
                  </a:lnTo>
                  <a:lnTo>
                    <a:pt x="34" y="19"/>
                  </a:lnTo>
                  <a:lnTo>
                    <a:pt x="83" y="19"/>
                  </a:lnTo>
                  <a:lnTo>
                    <a:pt x="87" y="20"/>
                  </a:lnTo>
                  <a:lnTo>
                    <a:pt x="91" y="21"/>
                  </a:lnTo>
                  <a:lnTo>
                    <a:pt x="94" y="24"/>
                  </a:lnTo>
                  <a:lnTo>
                    <a:pt x="95" y="28"/>
                  </a:lnTo>
                  <a:lnTo>
                    <a:pt x="97" y="32"/>
                  </a:lnTo>
                  <a:lnTo>
                    <a:pt x="95" y="36"/>
                  </a:lnTo>
                  <a:lnTo>
                    <a:pt x="94" y="40"/>
                  </a:lnTo>
                  <a:lnTo>
                    <a:pt x="91" y="42"/>
                  </a:lnTo>
                  <a:lnTo>
                    <a:pt x="87" y="44"/>
                  </a:lnTo>
                  <a:lnTo>
                    <a:pt x="83" y="4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6" name="Freeform 123"/>
            <p:cNvSpPr/>
            <p:nvPr/>
          </p:nvSpPr>
          <p:spPr bwMode="auto">
            <a:xfrm>
              <a:off x="6642101" y="1598613"/>
              <a:ext cx="33338" cy="228600"/>
            </a:xfrm>
            <a:custGeom>
              <a:avLst/>
              <a:gdLst>
                <a:gd name="T0" fmla="*/ 0 w 21"/>
                <a:gd name="T1" fmla="*/ 1 h 144"/>
                <a:gd name="T2" fmla="*/ 0 w 21"/>
                <a:gd name="T3" fmla="*/ 129 h 144"/>
                <a:gd name="T4" fmla="*/ 0 w 21"/>
                <a:gd name="T5" fmla="*/ 131 h 144"/>
                <a:gd name="T6" fmla="*/ 0 w 21"/>
                <a:gd name="T7" fmla="*/ 132 h 144"/>
                <a:gd name="T8" fmla="*/ 0 w 21"/>
                <a:gd name="T9" fmla="*/ 135 h 144"/>
                <a:gd name="T10" fmla="*/ 1 w 21"/>
                <a:gd name="T11" fmla="*/ 137 h 144"/>
                <a:gd name="T12" fmla="*/ 3 w 21"/>
                <a:gd name="T13" fmla="*/ 140 h 144"/>
                <a:gd name="T14" fmla="*/ 4 w 21"/>
                <a:gd name="T15" fmla="*/ 142 h 144"/>
                <a:gd name="T16" fmla="*/ 7 w 21"/>
                <a:gd name="T17" fmla="*/ 144 h 144"/>
                <a:gd name="T18" fmla="*/ 11 w 21"/>
                <a:gd name="T19" fmla="*/ 144 h 144"/>
                <a:gd name="T20" fmla="*/ 11 w 21"/>
                <a:gd name="T21" fmla="*/ 144 h 144"/>
                <a:gd name="T22" fmla="*/ 12 w 21"/>
                <a:gd name="T23" fmla="*/ 144 h 144"/>
                <a:gd name="T24" fmla="*/ 12 w 21"/>
                <a:gd name="T25" fmla="*/ 144 h 144"/>
                <a:gd name="T26" fmla="*/ 13 w 21"/>
                <a:gd name="T27" fmla="*/ 144 h 144"/>
                <a:gd name="T28" fmla="*/ 14 w 21"/>
                <a:gd name="T29" fmla="*/ 142 h 144"/>
                <a:gd name="T30" fmla="*/ 16 w 21"/>
                <a:gd name="T31" fmla="*/ 141 h 144"/>
                <a:gd name="T32" fmla="*/ 17 w 21"/>
                <a:gd name="T33" fmla="*/ 137 h 144"/>
                <a:gd name="T34" fmla="*/ 18 w 21"/>
                <a:gd name="T35" fmla="*/ 133 h 144"/>
                <a:gd name="T36" fmla="*/ 18 w 21"/>
                <a:gd name="T37" fmla="*/ 128 h 144"/>
                <a:gd name="T38" fmla="*/ 21 w 21"/>
                <a:gd name="T39" fmla="*/ 0 h 144"/>
                <a:gd name="T40" fmla="*/ 0 w 21"/>
                <a:gd name="T41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44">
                  <a:moveTo>
                    <a:pt x="0" y="1"/>
                  </a:moveTo>
                  <a:lnTo>
                    <a:pt x="0" y="129"/>
                  </a:lnTo>
                  <a:lnTo>
                    <a:pt x="0" y="131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7"/>
                  </a:lnTo>
                  <a:lnTo>
                    <a:pt x="3" y="140"/>
                  </a:lnTo>
                  <a:lnTo>
                    <a:pt x="4" y="142"/>
                  </a:lnTo>
                  <a:lnTo>
                    <a:pt x="7" y="144"/>
                  </a:lnTo>
                  <a:lnTo>
                    <a:pt x="11" y="144"/>
                  </a:lnTo>
                  <a:lnTo>
                    <a:pt x="11" y="144"/>
                  </a:lnTo>
                  <a:lnTo>
                    <a:pt x="12" y="144"/>
                  </a:lnTo>
                  <a:lnTo>
                    <a:pt x="12" y="144"/>
                  </a:lnTo>
                  <a:lnTo>
                    <a:pt x="13" y="144"/>
                  </a:lnTo>
                  <a:lnTo>
                    <a:pt x="14" y="142"/>
                  </a:lnTo>
                  <a:lnTo>
                    <a:pt x="16" y="141"/>
                  </a:lnTo>
                  <a:lnTo>
                    <a:pt x="17" y="137"/>
                  </a:lnTo>
                  <a:lnTo>
                    <a:pt x="18" y="133"/>
                  </a:lnTo>
                  <a:lnTo>
                    <a:pt x="18" y="128"/>
                  </a:lnTo>
                  <a:lnTo>
                    <a:pt x="2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  <p:sp>
          <p:nvSpPr>
            <p:cNvPr id="147" name="Freeform 124"/>
            <p:cNvSpPr/>
            <p:nvPr/>
          </p:nvSpPr>
          <p:spPr bwMode="auto">
            <a:xfrm>
              <a:off x="6565901" y="1619250"/>
              <a:ext cx="188913" cy="214313"/>
            </a:xfrm>
            <a:custGeom>
              <a:avLst/>
              <a:gdLst>
                <a:gd name="T0" fmla="*/ 15 w 119"/>
                <a:gd name="T1" fmla="*/ 122 h 135"/>
                <a:gd name="T2" fmla="*/ 15 w 119"/>
                <a:gd name="T3" fmla="*/ 125 h 135"/>
                <a:gd name="T4" fmla="*/ 14 w 119"/>
                <a:gd name="T5" fmla="*/ 131 h 135"/>
                <a:gd name="T6" fmla="*/ 10 w 119"/>
                <a:gd name="T7" fmla="*/ 135 h 135"/>
                <a:gd name="T8" fmla="*/ 6 w 119"/>
                <a:gd name="T9" fmla="*/ 135 h 135"/>
                <a:gd name="T10" fmla="*/ 2 w 119"/>
                <a:gd name="T11" fmla="*/ 131 h 135"/>
                <a:gd name="T12" fmla="*/ 0 w 119"/>
                <a:gd name="T13" fmla="*/ 112 h 135"/>
                <a:gd name="T14" fmla="*/ 1 w 119"/>
                <a:gd name="T15" fmla="*/ 102 h 135"/>
                <a:gd name="T16" fmla="*/ 5 w 119"/>
                <a:gd name="T17" fmla="*/ 77 h 135"/>
                <a:gd name="T18" fmla="*/ 13 w 119"/>
                <a:gd name="T19" fmla="*/ 46 h 135"/>
                <a:gd name="T20" fmla="*/ 26 w 119"/>
                <a:gd name="T21" fmla="*/ 18 h 135"/>
                <a:gd name="T22" fmla="*/ 47 w 119"/>
                <a:gd name="T23" fmla="*/ 1 h 135"/>
                <a:gd name="T24" fmla="*/ 62 w 119"/>
                <a:gd name="T25" fmla="*/ 0 h 135"/>
                <a:gd name="T26" fmla="*/ 70 w 119"/>
                <a:gd name="T27" fmla="*/ 1 h 135"/>
                <a:gd name="T28" fmla="*/ 83 w 119"/>
                <a:gd name="T29" fmla="*/ 8 h 135"/>
                <a:gd name="T30" fmla="*/ 98 w 119"/>
                <a:gd name="T31" fmla="*/ 26 h 135"/>
                <a:gd name="T32" fmla="*/ 111 w 119"/>
                <a:gd name="T33" fmla="*/ 61 h 135"/>
                <a:gd name="T34" fmla="*/ 119 w 119"/>
                <a:gd name="T35" fmla="*/ 116 h 135"/>
                <a:gd name="T36" fmla="*/ 119 w 119"/>
                <a:gd name="T37" fmla="*/ 119 h 135"/>
                <a:gd name="T38" fmla="*/ 119 w 119"/>
                <a:gd name="T39" fmla="*/ 124 h 135"/>
                <a:gd name="T40" fmla="*/ 115 w 119"/>
                <a:gd name="T41" fmla="*/ 128 h 135"/>
                <a:gd name="T42" fmla="*/ 111 w 119"/>
                <a:gd name="T43" fmla="*/ 129 h 135"/>
                <a:gd name="T44" fmla="*/ 110 w 119"/>
                <a:gd name="T45" fmla="*/ 129 h 135"/>
                <a:gd name="T46" fmla="*/ 106 w 119"/>
                <a:gd name="T47" fmla="*/ 128 h 135"/>
                <a:gd name="T48" fmla="*/ 102 w 119"/>
                <a:gd name="T49" fmla="*/ 123 h 135"/>
                <a:gd name="T50" fmla="*/ 99 w 119"/>
                <a:gd name="T51" fmla="*/ 114 h 135"/>
                <a:gd name="T52" fmla="*/ 98 w 119"/>
                <a:gd name="T53" fmla="*/ 101 h 135"/>
                <a:gd name="T54" fmla="*/ 94 w 119"/>
                <a:gd name="T55" fmla="*/ 72 h 135"/>
                <a:gd name="T56" fmla="*/ 83 w 119"/>
                <a:gd name="T57" fmla="*/ 39 h 135"/>
                <a:gd name="T58" fmla="*/ 69 w 119"/>
                <a:gd name="T59" fmla="*/ 15 h 135"/>
                <a:gd name="T60" fmla="*/ 59 w 119"/>
                <a:gd name="T61" fmla="*/ 12 h 135"/>
                <a:gd name="T62" fmla="*/ 52 w 119"/>
                <a:gd name="T63" fmla="*/ 12 h 135"/>
                <a:gd name="T64" fmla="*/ 43 w 119"/>
                <a:gd name="T65" fmla="*/ 19 h 135"/>
                <a:gd name="T66" fmla="*/ 32 w 119"/>
                <a:gd name="T67" fmla="*/ 42 h 135"/>
                <a:gd name="T68" fmla="*/ 22 w 119"/>
                <a:gd name="T69" fmla="*/ 84 h 135"/>
                <a:gd name="T70" fmla="*/ 15 w 119"/>
                <a:gd name="T71" fmla="*/ 12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" h="135">
                  <a:moveTo>
                    <a:pt x="15" y="122"/>
                  </a:moveTo>
                  <a:lnTo>
                    <a:pt x="15" y="122"/>
                  </a:lnTo>
                  <a:lnTo>
                    <a:pt x="15" y="123"/>
                  </a:lnTo>
                  <a:lnTo>
                    <a:pt x="15" y="125"/>
                  </a:lnTo>
                  <a:lnTo>
                    <a:pt x="14" y="128"/>
                  </a:lnTo>
                  <a:lnTo>
                    <a:pt x="14" y="131"/>
                  </a:lnTo>
                  <a:lnTo>
                    <a:pt x="11" y="133"/>
                  </a:lnTo>
                  <a:lnTo>
                    <a:pt x="10" y="135"/>
                  </a:lnTo>
                  <a:lnTo>
                    <a:pt x="7" y="135"/>
                  </a:lnTo>
                  <a:lnTo>
                    <a:pt x="6" y="135"/>
                  </a:lnTo>
                  <a:lnTo>
                    <a:pt x="3" y="133"/>
                  </a:lnTo>
                  <a:lnTo>
                    <a:pt x="2" y="131"/>
                  </a:lnTo>
                  <a:lnTo>
                    <a:pt x="0" y="124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1" y="102"/>
                  </a:lnTo>
                  <a:lnTo>
                    <a:pt x="2" y="91"/>
                  </a:lnTo>
                  <a:lnTo>
                    <a:pt x="5" y="77"/>
                  </a:lnTo>
                  <a:lnTo>
                    <a:pt x="7" y="61"/>
                  </a:lnTo>
                  <a:lnTo>
                    <a:pt x="13" y="46"/>
                  </a:lnTo>
                  <a:lnTo>
                    <a:pt x="18" y="31"/>
                  </a:lnTo>
                  <a:lnTo>
                    <a:pt x="26" y="18"/>
                  </a:lnTo>
                  <a:lnTo>
                    <a:pt x="36" y="8"/>
                  </a:lnTo>
                  <a:lnTo>
                    <a:pt x="47" y="1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70" y="1"/>
                  </a:lnTo>
                  <a:lnTo>
                    <a:pt x="77" y="4"/>
                  </a:lnTo>
                  <a:lnTo>
                    <a:pt x="83" y="8"/>
                  </a:lnTo>
                  <a:lnTo>
                    <a:pt x="90" y="15"/>
                  </a:lnTo>
                  <a:lnTo>
                    <a:pt x="98" y="26"/>
                  </a:lnTo>
                  <a:lnTo>
                    <a:pt x="104" y="42"/>
                  </a:lnTo>
                  <a:lnTo>
                    <a:pt x="111" y="61"/>
                  </a:lnTo>
                  <a:lnTo>
                    <a:pt x="116" y="86"/>
                  </a:lnTo>
                  <a:lnTo>
                    <a:pt x="119" y="116"/>
                  </a:lnTo>
                  <a:lnTo>
                    <a:pt x="119" y="118"/>
                  </a:lnTo>
                  <a:lnTo>
                    <a:pt x="119" y="119"/>
                  </a:lnTo>
                  <a:lnTo>
                    <a:pt x="119" y="122"/>
                  </a:lnTo>
                  <a:lnTo>
                    <a:pt x="119" y="124"/>
                  </a:lnTo>
                  <a:lnTo>
                    <a:pt x="117" y="127"/>
                  </a:lnTo>
                  <a:lnTo>
                    <a:pt x="115" y="128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0" y="129"/>
                  </a:lnTo>
                  <a:lnTo>
                    <a:pt x="107" y="128"/>
                  </a:lnTo>
                  <a:lnTo>
                    <a:pt x="106" y="128"/>
                  </a:lnTo>
                  <a:lnTo>
                    <a:pt x="103" y="125"/>
                  </a:lnTo>
                  <a:lnTo>
                    <a:pt x="102" y="123"/>
                  </a:lnTo>
                  <a:lnTo>
                    <a:pt x="100" y="119"/>
                  </a:lnTo>
                  <a:lnTo>
                    <a:pt x="99" y="114"/>
                  </a:lnTo>
                  <a:lnTo>
                    <a:pt x="99" y="110"/>
                  </a:lnTo>
                  <a:lnTo>
                    <a:pt x="98" y="101"/>
                  </a:lnTo>
                  <a:lnTo>
                    <a:pt x="97" y="87"/>
                  </a:lnTo>
                  <a:lnTo>
                    <a:pt x="94" y="72"/>
                  </a:lnTo>
                  <a:lnTo>
                    <a:pt x="90" y="55"/>
                  </a:lnTo>
                  <a:lnTo>
                    <a:pt x="83" y="39"/>
                  </a:lnTo>
                  <a:lnTo>
                    <a:pt x="77" y="25"/>
                  </a:lnTo>
                  <a:lnTo>
                    <a:pt x="69" y="15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48" y="14"/>
                  </a:lnTo>
                  <a:lnTo>
                    <a:pt x="43" y="19"/>
                  </a:lnTo>
                  <a:lnTo>
                    <a:pt x="38" y="29"/>
                  </a:lnTo>
                  <a:lnTo>
                    <a:pt x="32" y="42"/>
                  </a:lnTo>
                  <a:lnTo>
                    <a:pt x="27" y="60"/>
                  </a:lnTo>
                  <a:lnTo>
                    <a:pt x="22" y="84"/>
                  </a:lnTo>
                  <a:lnTo>
                    <a:pt x="17" y="115"/>
                  </a:lnTo>
                  <a:lnTo>
                    <a:pt x="15" y="12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charset="0"/>
                <a:ea typeface="宋体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26.e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4.png"/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10.xml"/><Relationship Id="rId12" Type="http://schemas.openxmlformats.org/officeDocument/2006/relationships/vmlDrawing" Target="../drawings/vmlDrawing2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8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wmf"/><Relationship Id="rId8" Type="http://schemas.openxmlformats.org/officeDocument/2006/relationships/oleObject" Target="../embeddings/oleObject14.bin"/><Relationship Id="rId7" Type="http://schemas.openxmlformats.org/officeDocument/2006/relationships/image" Target="../media/image45.wmf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4" Type="http://schemas.openxmlformats.org/officeDocument/2006/relationships/notesSlide" Target="../notesSlides/notesSlide17.xml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7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7.xml"/><Relationship Id="rId4" Type="http://schemas.openxmlformats.org/officeDocument/2006/relationships/image" Target="../media/image48.png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30.png"/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8" Type="http://schemas.openxmlformats.org/officeDocument/2006/relationships/notesSlide" Target="../notesSlides/notesSlide22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86.xml"/><Relationship Id="rId25" Type="http://schemas.openxmlformats.org/officeDocument/2006/relationships/image" Target="../media/image4.png"/><Relationship Id="rId24" Type="http://schemas.openxmlformats.org/officeDocument/2006/relationships/image" Target="../media/image58.svg"/><Relationship Id="rId23" Type="http://schemas.openxmlformats.org/officeDocument/2006/relationships/image" Target="../media/image57.png"/><Relationship Id="rId22" Type="http://schemas.openxmlformats.org/officeDocument/2006/relationships/tags" Target="../tags/tag85.xml"/><Relationship Id="rId21" Type="http://schemas.openxmlformats.org/officeDocument/2006/relationships/image" Target="../media/image56.svg"/><Relationship Id="rId20" Type="http://schemas.openxmlformats.org/officeDocument/2006/relationships/image" Target="../media/image55.png"/><Relationship Id="rId2" Type="http://schemas.openxmlformats.org/officeDocument/2006/relationships/tags" Target="../tags/tag71.xml"/><Relationship Id="rId19" Type="http://schemas.openxmlformats.org/officeDocument/2006/relationships/tags" Target="../tags/tag84.xml"/><Relationship Id="rId18" Type="http://schemas.openxmlformats.org/officeDocument/2006/relationships/image" Target="../media/image54.svg"/><Relationship Id="rId17" Type="http://schemas.openxmlformats.org/officeDocument/2006/relationships/image" Target="../media/image53.png"/><Relationship Id="rId16" Type="http://schemas.openxmlformats.org/officeDocument/2006/relationships/tags" Target="../tags/tag83.xml"/><Relationship Id="rId15" Type="http://schemas.openxmlformats.org/officeDocument/2006/relationships/tags" Target="../tags/tag82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7.xml"/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6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hyperlink" Target="http://file/8d28a75f-3a77-44e1-a0ed-ddd6464e4bee.docx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4.png"/><Relationship Id="rId25" Type="http://schemas.openxmlformats.org/officeDocument/2006/relationships/notesSlide" Target="../notesSlides/notesSlide9.xml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4.png"/><Relationship Id="rId21" Type="http://schemas.openxmlformats.org/officeDocument/2006/relationships/image" Target="../media/image23.wmf"/><Relationship Id="rId20" Type="http://schemas.openxmlformats.org/officeDocument/2006/relationships/oleObject" Target="../embeddings/oleObject9.bin"/><Relationship Id="rId2" Type="http://schemas.openxmlformats.org/officeDocument/2006/relationships/image" Target="../media/image5.png"/><Relationship Id="rId19" Type="http://schemas.openxmlformats.org/officeDocument/2006/relationships/image" Target="../media/image22.emf"/><Relationship Id="rId18" Type="http://schemas.openxmlformats.org/officeDocument/2006/relationships/oleObject" Target="../embeddings/oleObject8.bin"/><Relationship Id="rId17" Type="http://schemas.openxmlformats.org/officeDocument/2006/relationships/image" Target="../media/image21.wmf"/><Relationship Id="rId16" Type="http://schemas.openxmlformats.org/officeDocument/2006/relationships/oleObject" Target="../embeddings/oleObject7.bin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6.bin"/><Relationship Id="rId13" Type="http://schemas.openxmlformats.org/officeDocument/2006/relationships/image" Target="../media/image19.wmf"/><Relationship Id="rId12" Type="http://schemas.openxmlformats.org/officeDocument/2006/relationships/oleObject" Target="../embeddings/oleObject5.bin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alphaModFix amt="23000"/>
          </a:blip>
          <a:stretch>
            <a:fillRect/>
          </a:stretch>
        </p:blipFill>
        <p:spPr>
          <a:xfrm>
            <a:off x="0" y="-610235"/>
            <a:ext cx="12192000" cy="80778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268760"/>
            <a:ext cx="12191999" cy="4752528"/>
          </a:xfrm>
          <a:prstGeom prst="rect">
            <a:avLst/>
          </a:prstGeom>
          <a:solidFill>
            <a:schemeClr val="accent4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7660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30" dirty="0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143673" y="1777275"/>
            <a:ext cx="6163837" cy="13116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zh-CN" altLang="en-US" sz="3000" kern="2500" dirty="0">
              <a:latin typeface="微软雅黑" charset="-122"/>
              <a:ea typeface="微软雅黑" charset="-122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4727848" y="3952727"/>
            <a:ext cx="4082044" cy="1737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院  系：人工智能学院</a:t>
            </a:r>
            <a:endParaRPr lang="en-US" altLang="zh-CN" sz="18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专  业：计算机科学与技术</a:t>
            </a:r>
            <a:endParaRPr lang="en-US" altLang="zh-CN" sz="18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姓  名：陈治豪</a:t>
            </a:r>
            <a:endParaRPr lang="en-US" altLang="zh-CN" sz="18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学  号：</a:t>
            </a:r>
            <a:r>
              <a:rPr lang="en-US" altLang="zh-CN" sz="18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202321081007</a:t>
            </a:r>
            <a:endParaRPr lang="en-US" altLang="zh-CN" sz="18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auto">
              <a:spcAft>
                <a:spcPts val="0"/>
              </a:spcAft>
            </a:pPr>
            <a:r>
              <a:rPr lang="zh-CN" altLang="en-US" sz="18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导  师：余先川 教授</a:t>
            </a:r>
            <a:endParaRPr lang="en-US" altLang="zh-CN" sz="18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27930" y="2039762"/>
            <a:ext cx="8310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kern="25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基于神经随机微分方程的不规则采样</a:t>
            </a:r>
            <a:endParaRPr lang="zh-CN" altLang="en-US" sz="4000" kern="25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4000" kern="25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时间序列分类方法研究</a:t>
            </a:r>
            <a:endParaRPr lang="zh-CN" altLang="en-US" sz="4000" kern="25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A89E-9C46-45B5-BB8C-47983D1138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803910"/>
            <a:ext cx="2949575" cy="5736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30475" y="2169160"/>
            <a:ext cx="5588635" cy="2947035"/>
            <a:chOff x="4307" y="3306"/>
            <a:chExt cx="8801" cy="464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" y="3306"/>
              <a:ext cx="6315" cy="426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4" y="6607"/>
              <a:ext cx="524" cy="134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4" y="3466"/>
              <a:ext cx="524" cy="1161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 flipV="1">
              <a:off x="4307" y="3677"/>
              <a:ext cx="1976" cy="877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327" y="5785"/>
              <a:ext cx="1912" cy="1715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7765415" y="3703955"/>
            <a:ext cx="432498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计算效率提升</a:t>
            </a:r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​：</a:t>
            </a:r>
            <a:endParaRPr lang="en-US" altLang="zh-CN" b="0" i="0" dirty="0"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采用重参数化技术将积分映射到标准区间来大大简化注意力计算</a:t>
            </a:r>
            <a:r>
              <a:rPr lang="en-US" altLang="zh-CN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避免求解</a:t>
            </a:r>
            <a:r>
              <a:rPr lang="en-US" altLang="zh-CN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ODE</a:t>
            </a:r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8211167" y="2630805"/>
          <a:ext cx="2728344" cy="972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6" imgW="1638300" imgH="583565" progId="Equation.DSMT4">
                  <p:embed/>
                </p:oleObj>
              </mc:Choice>
              <mc:Fallback>
                <p:oleObj name="Equation" r:id="rId6" imgW="1638300" imgH="583565" progId="Equation.DSMT4">
                  <p:embed/>
                  <p:pic>
                    <p:nvPicPr>
                      <p:cNvPr id="0" name="图片 206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11167" y="2630805"/>
                        <a:ext cx="2728344" cy="972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7920990" y="4497561"/>
          <a:ext cx="3465830" cy="782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8" imgW="47244000" imgH="10668000" progId="Equation.DSMT4">
                  <p:embed/>
                </p:oleObj>
              </mc:Choice>
              <mc:Fallback>
                <p:oleObj name="Equation" r:id="rId8" imgW="47244000" imgH="10668000" progId="Equation.DSMT4">
                  <p:embed/>
                  <p:pic>
                    <p:nvPicPr>
                      <p:cNvPr id="0" name="图片 207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20990" y="4497561"/>
                        <a:ext cx="3465830" cy="782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0600" y="4265295"/>
            <a:ext cx="508000" cy="85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0600" y="2279650"/>
            <a:ext cx="508000" cy="7829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566660" y="1937385"/>
            <a:ext cx="38201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连续时间感知注意力</a:t>
            </a:r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​：</a:t>
            </a:r>
            <a:endParaRPr lang="en-US" altLang="zh-CN" b="0" i="0" dirty="0"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利用时空积分运算替代点积注意力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648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6 </a:t>
            </a:r>
            <a:r>
              <a:rPr lang="zh-CN" altLang="en-US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不规则时序连续时间建模架构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803910"/>
            <a:ext cx="2949575" cy="5736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30475" y="2169160"/>
            <a:ext cx="5588635" cy="2947035"/>
            <a:chOff x="4307" y="3306"/>
            <a:chExt cx="8801" cy="464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" y="3306"/>
              <a:ext cx="6315" cy="426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4" y="6607"/>
              <a:ext cx="524" cy="134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4" y="3466"/>
              <a:ext cx="524" cy="1161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 flipV="1">
              <a:off x="4307" y="3677"/>
              <a:ext cx="1976" cy="877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327" y="5785"/>
              <a:ext cx="1912" cy="1715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4265295"/>
            <a:ext cx="508000" cy="85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2279650"/>
            <a:ext cx="508000" cy="782955"/>
          </a:xfrm>
          <a:prstGeom prst="rect">
            <a:avLst/>
          </a:prstGeom>
        </p:spPr>
      </p:pic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648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6 </a:t>
            </a:r>
            <a:r>
              <a:rPr lang="zh-CN" altLang="en-US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不规则时序连续时间建模架构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29500" y="1353185"/>
            <a:ext cx="3820160" cy="3530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LinearNSDE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模块</a:t>
            </a:r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​实现了</a:t>
            </a:r>
            <a:endParaRPr lang="en-US" altLang="zh-CN" b="0" i="0" dirty="0"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29500" y="1706245"/>
            <a:ext cx="4534535" cy="27228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时间间隔的动力学化</a:t>
            </a:r>
            <a:endParaRPr lang="zh-CN" altLang="en-US" b="1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r>
              <a:rPr lang="zh-CN" altLang="en-US" sz="1600" b="0">
                <a:latin typeface="微软雅黑" charset="0"/>
                <a:ea typeface="微软雅黑" charset="0"/>
                <a:cs typeface="微软雅黑" charset="0"/>
              </a:rPr>
              <a:t>传统思路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1700" b="0">
              <a:solidFill>
                <a:srgbClr val="839496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20320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Char char="•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时间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t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只是序列索引，不影响计算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  <a:p>
            <a:pPr marL="20320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Char char="•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相邻观测间发生了什么？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→ 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被递归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"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跳过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"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20320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Char char="•"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Δt=1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小时 与 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Δt=100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小时 无差异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r>
              <a:rPr lang="zh-CN" altLang="en-US" sz="1600" b="0">
                <a:latin typeface="微软雅黑" charset="0"/>
                <a:ea typeface="微软雅黑" charset="0"/>
                <a:cs typeface="微软雅黑" charset="0"/>
              </a:rPr>
              <a:t>范式转变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：从离散递归到连续演化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  <a:p>
            <a:pPr marL="20320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r>
              <a:rPr lang="en-US" altLang="zh-CN" sz="1600" b="0">
                <a:latin typeface="微软雅黑" charset="0"/>
                <a:ea typeface="微软雅黑" charset="0"/>
                <a:cs typeface="微软雅黑" charset="0"/>
              </a:rPr>
              <a:t>Δt </a:t>
            </a:r>
            <a:r>
              <a:rPr lang="zh-CN" altLang="en-US" sz="1600" b="0">
                <a:latin typeface="微软雅黑" charset="0"/>
                <a:ea typeface="微软雅黑" charset="0"/>
                <a:cs typeface="微软雅黑" charset="0"/>
              </a:rPr>
              <a:t>不再是参数，而是积分区间</a:t>
            </a:r>
            <a:endParaRPr lang="zh-CN" altLang="en-US" sz="1600" b="0">
              <a:latin typeface="微软雅黑" charset="0"/>
              <a:ea typeface="微软雅黑" charset="0"/>
              <a:cs typeface="微软雅黑" charset="0"/>
            </a:endParaRPr>
          </a:p>
          <a:p>
            <a:pPr marL="20320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内部微分步数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 ∝ Δt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，自动编码时间跨度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  <a:p>
            <a:pPr marL="20320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33970" y="4265295"/>
            <a:ext cx="3315970" cy="18554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Char char="•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时间敏感性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：状态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z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是路径依赖，携带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Δt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信息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Char char="•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物理合理性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：满足因果律、连续性、稳定性约束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Char char="•"/>
            </a:pP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数学保证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|σ|² &gt; 2L ⇒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指数稳定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940" y="803910"/>
            <a:ext cx="2949575" cy="57365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30475" y="2169160"/>
            <a:ext cx="5588635" cy="2947035"/>
            <a:chOff x="4307" y="3306"/>
            <a:chExt cx="8801" cy="464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3" y="3306"/>
              <a:ext cx="6315" cy="426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4" y="6607"/>
              <a:ext cx="524" cy="134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84" y="3466"/>
              <a:ext cx="524" cy="1161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 flipV="1">
              <a:off x="4307" y="3677"/>
              <a:ext cx="1976" cy="877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327" y="5785"/>
              <a:ext cx="1912" cy="1715"/>
            </a:xfrm>
            <a:prstGeom prst="line">
              <a:avLst/>
            </a:prstGeom>
            <a:ln w="12700" cap="flat" cmpd="sng" algn="ctr">
              <a:solidFill>
                <a:schemeClr val="accent4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4265295"/>
            <a:ext cx="508000" cy="85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600" y="2279650"/>
            <a:ext cx="508000" cy="782955"/>
          </a:xfrm>
          <a:prstGeom prst="rect">
            <a:avLst/>
          </a:prstGeom>
        </p:spPr>
      </p:pic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648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6 </a:t>
            </a:r>
            <a:r>
              <a:rPr lang="zh-CN" altLang="en-US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不规则时序连续时间建模架构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66660" y="1422400"/>
            <a:ext cx="38201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连续时间注意力</a:t>
            </a:r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​：</a:t>
            </a:r>
            <a:endParaRPr lang="en-US" altLang="zh-CN" b="0" i="0" dirty="0"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rPr>
              <a:t>利用时空积分运算替代点积注意力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66660" y="2058035"/>
            <a:ext cx="4177030" cy="274193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r>
              <a:rPr lang="zh-CN" altLang="en-US" b="0">
                <a:latin typeface="微软雅黑" charset="0"/>
                <a:ea typeface="微软雅黑" charset="0"/>
                <a:cs typeface="微软雅黑" charset="0"/>
              </a:rPr>
              <a:t>积分代替点积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 →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捕获整个时间区间的信息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r>
              <a:rPr lang="zh-CN" altLang="en-US" b="0">
                <a:latin typeface="微软雅黑" charset="0"/>
                <a:ea typeface="微软雅黑" charset="0"/>
                <a:cs typeface="微软雅黑" charset="0"/>
              </a:rPr>
              <a:t>除以</a:t>
            </a:r>
            <a:r>
              <a:rPr lang="en-US" altLang="zh-CN" b="0">
                <a:latin typeface="微软雅黑" charset="0"/>
                <a:ea typeface="微软雅黑" charset="0"/>
                <a:cs typeface="微软雅黑" charset="0"/>
              </a:rPr>
              <a:t> Δt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 →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计算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"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平均相似度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"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，消除时间跨度偏差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spcBef>
                <a:spcPts val="200"/>
              </a:spcBef>
              <a:spcAft>
                <a:spcPts val="200"/>
              </a:spcAft>
              <a:buFont typeface="Arial" panose="020B0604020202090204"/>
              <a:buNone/>
            </a:pP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为什么连续时间建模需要两层解耦？</a:t>
            </a:r>
            <a:endParaRPr lang="zh-CN" altLang="en-US" b="1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LNSDE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：观测空间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en-US">
                <a:latin typeface="微软雅黑" charset="0"/>
                <a:ea typeface="微软雅黑" charset="0"/>
                <a:cs typeface="微软雅黑" charset="0"/>
              </a:rPr>
              <a:t>→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连续隐状态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•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目标：重建数据的物理演化过程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•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时间补全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+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不确定性量化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ContiFormer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：隐状态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en-US">
                <a:latin typeface="微软雅黑" charset="0"/>
                <a:ea typeface="微软雅黑" charset="0"/>
                <a:cs typeface="微软雅黑" charset="0"/>
              </a:rPr>
              <a:t>→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序列表示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•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目标：提取时间公平的判别特征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 •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解决：长程依赖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+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选择性注意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50658"/>
          <a:stretch>
            <a:fillRect/>
          </a:stretch>
        </p:blipFill>
        <p:spPr>
          <a:xfrm>
            <a:off x="5935980" y="2647950"/>
            <a:ext cx="5765165" cy="2527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b="26489"/>
          <a:stretch>
            <a:fillRect/>
          </a:stretch>
        </p:blipFill>
        <p:spPr>
          <a:xfrm>
            <a:off x="324485" y="2395855"/>
            <a:ext cx="5456555" cy="34715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4860" y="967105"/>
            <a:ext cx="1062291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r>
              <a:rPr lang="zh-CN" altLang="en-US" b="1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验证连续时间建模</a:t>
            </a:r>
            <a:r>
              <a:rPr lang="zh-CN" altLang="en-US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：我们的基础模型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 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Cascadia Code"/>
                <a:cs typeface="Times New Roman Regular" panose="02020503050405090304" charset="0"/>
              </a:rPr>
              <a:t>LinearNSDE+Contiformer</a:t>
            </a:r>
            <a:r>
              <a:rPr lang="zh-CN" altLang="en-US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（</a:t>
            </a:r>
            <a:r>
              <a:rPr lang="zh-CN" altLang="en-US" b="1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右表第一行</a:t>
            </a:r>
            <a:r>
              <a:rPr lang="zh-CN" altLang="en-US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），其性能已全面超越所有主流离散模型（左表），证明了连续时间建模路线的先进性。</a:t>
            </a:r>
            <a:endParaRPr lang="zh-CN" altLang="en-US" b="0" i="0">
              <a:solidFill>
                <a:srgbClr val="152944"/>
              </a:solidFill>
              <a:latin typeface="Times New Roman Regular" panose="02020503050405090304" charset="0"/>
              <a:ea typeface="Ubuntu"/>
              <a:cs typeface="Times New Roman Regular" panose="02020503050405090304" charset="0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r>
              <a:rPr lang="zh-CN" altLang="en-US" b="1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验证主干网络选择</a:t>
            </a:r>
            <a:r>
              <a:rPr lang="zh-CN" altLang="en-US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：同时，对比三种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NeuralSDE</a:t>
            </a:r>
            <a:r>
              <a:rPr lang="zh-CN" altLang="en-US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变体（右表），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Cascadia Code"/>
                <a:cs typeface="Times New Roman Regular" panose="02020503050405090304" charset="0"/>
              </a:rPr>
              <a:t>LinearNSDE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 </a:t>
            </a:r>
            <a:r>
              <a:rPr lang="zh-CN" altLang="en-US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表现显著最优，证明了我们主干网络选型的正确性。</a:t>
            </a:r>
            <a:endParaRPr lang="zh-CN" altLang="en-US" b="0" i="0">
              <a:solidFill>
                <a:srgbClr val="152944"/>
              </a:solidFill>
              <a:latin typeface="Times New Roman Regular" panose="02020503050405090304" charset="0"/>
              <a:ea typeface="Ubuntu"/>
              <a:cs typeface="Times New Roman Regular" panose="02020503050405090304" charset="0"/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020" y="2548890"/>
            <a:ext cx="5194300" cy="3098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" y="2402205"/>
            <a:ext cx="5853430" cy="2922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6285" y="978535"/>
            <a:ext cx="1017524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r>
              <a:rPr lang="zh-CN" altLang="en-US" b="1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最小采样间隔敏感性分析 </a:t>
            </a:r>
            <a:r>
              <a:rPr lang="en-US" altLang="zh-CN" b="1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(Table 4)</a:t>
            </a:r>
            <a:r>
              <a:rPr lang="zh-CN" altLang="en-US" b="0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结果表明，模型对不规则采样间隔具有良好的鲁棒性，并在默认参数（</a:t>
            </a:r>
            <a:r>
              <a:rPr lang="en-US" altLang="zh-CN" b="0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Δt=0.01</a:t>
            </a:r>
            <a:r>
              <a:rPr lang="zh-CN" altLang="en-US" b="0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）设置下表现最优，验证了参数选择的合理性。</a:t>
            </a:r>
            <a:endParaRPr lang="zh-CN" altLang="en-US" b="0" i="0">
              <a:solidFill>
                <a:srgbClr val="152944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4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03885" y="1181100"/>
            <a:ext cx="10203815" cy="4965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i="0">
                <a:solidFill>
                  <a:schemeClr val="tx2"/>
                </a:solidFill>
                <a:latin typeface="微软雅黑" charset="0"/>
                <a:ea typeface="微软雅黑" charset="0"/>
                <a:cs typeface="微软雅黑" charset="0"/>
              </a:rPr>
              <a:t>问题提出</a:t>
            </a:r>
            <a:endParaRPr lang="zh-CN" altLang="en-US" sz="2400" b="1" i="0">
              <a:solidFill>
                <a:schemeClr val="tx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■ 不规则时序分类中</a:t>
            </a:r>
            <a:r>
              <a:rPr lang="zh-CN" altLang="en-US" sz="2000" b="0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类别不平衡问题严重</a:t>
            </a:r>
            <a:r>
              <a:rPr lang="zh-CN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，天文数据中特殊天体事件、医疗数据中罕见疾病样本往往只占极小比例，</a:t>
            </a:r>
            <a:r>
              <a:rPr lang="zh-CN" altLang="en-US" sz="2000" b="0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导致模型偏向多数类</a:t>
            </a:r>
            <a:endParaRPr lang="zh-CN" altLang="en-US" sz="2000" b="0" i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■ 少数类时序模式更加多样复杂但样本稀缺，</a:t>
            </a:r>
            <a:r>
              <a:rPr lang="zh-CN" altLang="en-US" sz="2000" b="0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传统重采样破坏时序连贯性，少数类特征在学习过程中被掩盖</a:t>
            </a:r>
            <a:endParaRPr lang="zh-CN" altLang="en-US" sz="2000" b="0" i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 b="0" i="0">
              <a:solidFill>
                <a:srgbClr val="152944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解决方案</a:t>
            </a:r>
            <a:endParaRPr lang="zh-CN" altLang="en-US" sz="2400" b="1" i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■</a:t>
            </a:r>
            <a:r>
              <a:rPr lang="en-US" altLang="zh-CN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数据层采用连续时间的混合重采样策略，</a:t>
            </a:r>
            <a:r>
              <a:rPr lang="en-US" altLang="zh-CN" sz="2000" b="0" i="0">
                <a:solidFill>
                  <a:srgbClr val="152944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SVMSMOTE</a:t>
            </a:r>
            <a:r>
              <a:rPr lang="zh-CN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在保持时序连贯性的基础上智能合成少数类</a:t>
            </a:r>
            <a:r>
              <a:rPr lang="zh-CN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样本，</a:t>
            </a:r>
            <a:r>
              <a:rPr lang="en-US" altLang="zh-CN" sz="2000" b="0" i="0">
                <a:solidFill>
                  <a:schemeClr val="tx1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Repeated ENN</a:t>
            </a:r>
            <a:r>
              <a:rPr lang="zh-CN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选择性清理多数类噪声样本</a:t>
            </a:r>
            <a:endParaRPr lang="en-US" altLang="zh-CN" sz="2000" b="0" i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■</a:t>
            </a:r>
            <a:r>
              <a:rPr lang="en-US" altLang="zh-CN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b="0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模型层设计类别感知分组注</a:t>
            </a:r>
            <a:r>
              <a:rPr lang="zh-CN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意力</a:t>
            </a:r>
            <a:r>
              <a:rPr lang="en-US" altLang="zh-CN" sz="2000" b="0" i="0">
                <a:solidFill>
                  <a:srgbClr val="152944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(CGA)</a:t>
            </a:r>
            <a:r>
              <a:rPr lang="zh-CN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机制，为每个类别构建独立特征学习通道，通过语义相似度驱动的类间交互避免信息隔离</a:t>
            </a:r>
            <a:endParaRPr lang="en-US" altLang="zh-CN" sz="2000" b="0" i="0">
              <a:solidFill>
                <a:srgbClr val="152944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■</a:t>
            </a:r>
            <a:r>
              <a:rPr lang="en-US" altLang="zh-CN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引入自适应加权损失函数，根据类别分布动态调整权重，确保训练全程对少数类保持充分关注，实现数据</a:t>
            </a:r>
            <a:r>
              <a:rPr lang="en-US" altLang="zh-CN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20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rPr>
              <a:t>模型协同优化</a:t>
            </a:r>
            <a:endParaRPr lang="zh-CN" altLang="en-US" sz="2000" b="0" i="0">
              <a:solidFill>
                <a:srgbClr val="152944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34"/>
          <p:cNvSpPr txBox="1"/>
          <p:nvPr/>
        </p:nvSpPr>
        <p:spPr>
          <a:xfrm>
            <a:off x="527359" y="302299"/>
            <a:ext cx="38569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4.2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类别不平衡时序分类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152400" y="2609215"/>
            <a:ext cx="5718810" cy="2867660"/>
          </a:xfrm>
          <a:prstGeom prst="round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16509"/>
          <a:stretch>
            <a:fillRect/>
          </a:stretch>
        </p:blipFill>
        <p:spPr>
          <a:xfrm>
            <a:off x="160655" y="2758440"/>
            <a:ext cx="5727700" cy="257556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42620" y="1199515"/>
            <a:ext cx="5017770" cy="1076325"/>
            <a:chOff x="1012" y="1889"/>
            <a:chExt cx="7902" cy="1695"/>
          </a:xfrm>
        </p:grpSpPr>
        <p:sp>
          <p:nvSpPr>
            <p:cNvPr id="17" name="文本框 16"/>
            <p:cNvSpPr txBox="1"/>
            <p:nvPr/>
          </p:nvSpPr>
          <p:spPr>
            <a:xfrm>
              <a:off x="1012" y="1889"/>
              <a:ext cx="7902" cy="1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/>
              <a:r>
                <a:rPr lang="en-US" altLang="zh-CN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     </a:t>
              </a:r>
              <a:r>
                <a:rPr lang="zh-CN" altLang="en-US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改进的 </a:t>
              </a:r>
              <a:r>
                <a:rPr lang="en-US" altLang="zh-CN" sz="1600" b="0" i="0">
                  <a:solidFill>
                    <a:srgbClr val="152944"/>
                  </a:solidFill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SVM-SMOTE </a:t>
              </a:r>
              <a:r>
                <a:rPr lang="zh-CN" altLang="en-US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算法（用于少数类过采样）不规则时间序列数据集</a:t>
              </a:r>
              <a:r>
                <a:rPr lang="en-US" altLang="zh-CN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endParaRPr lang="en-US" altLang="zh-CN" sz="16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endParaRPr>
            </a:p>
            <a:p>
              <a:pPr marL="0" indent="0"/>
              <a:r>
                <a:rPr lang="zh-CN" altLang="en-US" sz="1600" b="0" i="1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合成样本数量 </a:t>
              </a:r>
              <a:r>
                <a:rPr lang="en-US" altLang="zh-CN" sz="1600" b="0" i="1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        </a:t>
              </a:r>
              <a:r>
                <a:rPr lang="zh-CN" altLang="en-US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平衡后的数据集 </a:t>
              </a:r>
              <a:endParaRPr lang="zh-CN" altLang="en-US" sz="16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endParaRPr>
            </a:p>
            <a:p>
              <a:pPr marL="0" indent="0"/>
              <a:r>
                <a:rPr lang="zh-CN" altLang="en-US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在支持向量引导下以</a:t>
              </a:r>
              <a:r>
                <a:rPr lang="en-US" altLang="zh-CN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LNSDE</a:t>
              </a:r>
              <a:r>
                <a:rPr lang="zh-CN" altLang="en-US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连续表示进行</a:t>
              </a:r>
              <a:r>
                <a:rPr lang="zh-CN" altLang="en-US" sz="1600" b="0" i="0">
                  <a:solidFill>
                    <a:srgbClr val="152944"/>
                  </a:solidFill>
                  <a:latin typeface="微软雅黑" charset="0"/>
                  <a:ea typeface="微软雅黑" charset="0"/>
                  <a:cs typeface="微软雅黑" charset="0"/>
                </a:rPr>
                <a:t>合成</a:t>
              </a:r>
              <a:endParaRPr lang="zh-CN" altLang="en-US" sz="1600" b="0" i="0">
                <a:solidFill>
                  <a:srgbClr val="152944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pic>
          <p:nvPicPr>
            <p:cNvPr id="18" name="334E55B0-647D-440b-865C-3EC943EB4CBC-1" descr="wpsoffic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" y="2371"/>
              <a:ext cx="3023" cy="375"/>
            </a:xfrm>
            <a:prstGeom prst="rect">
              <a:avLst/>
            </a:prstGeom>
          </p:spPr>
        </p:pic>
        <p:pic>
          <p:nvPicPr>
            <p:cNvPr id="19" name="334E55B0-647D-440b-865C-3EC943EB4CBC-3" descr="/Users/sunzemuzi/Library/Containers/com.kingsoft.wpsoffice.mac/Data/tmp/wpsoffice.pdhQJHwpsoffi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9" y="2746"/>
              <a:ext cx="738" cy="357"/>
            </a:xfrm>
            <a:prstGeom prst="rect">
              <a:avLst/>
            </a:prstGeom>
          </p:spPr>
        </p:pic>
        <p:pic>
          <p:nvPicPr>
            <p:cNvPr id="20" name="334E55B0-647D-440b-865C-3EC943EB4CBC-4" descr="/Users/sunzemuzi/Library/Containers/com.kingsoft.wpsoffice.mac/Data/tmp/wpsoffice.yJHQqVwpsoffic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5" y="2760"/>
              <a:ext cx="1320" cy="28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986780" y="1242060"/>
            <a:ext cx="6205220" cy="3847465"/>
            <a:chOff x="9426" y="1678"/>
            <a:chExt cx="9772" cy="6059"/>
          </a:xfrm>
        </p:grpSpPr>
        <p:sp>
          <p:nvSpPr>
            <p:cNvPr id="26" name="圆角矩形 25"/>
            <p:cNvSpPr/>
            <p:nvPr/>
          </p:nvSpPr>
          <p:spPr>
            <a:xfrm>
              <a:off x="9426" y="4139"/>
              <a:ext cx="9261" cy="3598"/>
            </a:xfrm>
            <a:prstGeom prst="roundRect">
              <a:avLst/>
            </a:prstGeom>
            <a:solidFill>
              <a:schemeClr val="bg2">
                <a:lumMod val="7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/>
            <a:srcRect t="18154"/>
            <a:stretch>
              <a:fillRect/>
            </a:stretch>
          </p:blipFill>
          <p:spPr>
            <a:xfrm>
              <a:off x="9426" y="4344"/>
              <a:ext cx="9773" cy="3194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9426" y="1678"/>
              <a:ext cx="8525" cy="2082"/>
              <a:chOff x="495" y="1777"/>
              <a:chExt cx="8525" cy="20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495" y="1777"/>
                    <a:ext cx="8525" cy="208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indent="0"/>
                    <a:r>
                      <a:rPr lang="en-US" altLang="zh-CN" sz="1600" b="0" i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    </a:t>
                    </a:r>
                    <a:r>
                      <a:rPr lang="en-US" altLang="zh-CN" sz="1600" b="0" i="0">
                        <a:solidFill>
                          <a:srgbClr val="152944"/>
                        </a:solidFill>
                        <a:latin typeface="Times New Roman Regular" panose="02020503050405090304" charset="0"/>
                        <a:ea typeface="微软雅黑" charset="0"/>
                        <a:cs typeface="Times New Roman Regular" panose="02020503050405090304" charset="0"/>
                      </a:rPr>
                      <a:t> </a:t>
                    </a:r>
                    <a:r>
                      <a:rPr lang="en-US" altLang="zh-CN" sz="1600">
                        <a:solidFill>
                          <a:srgbClr val="152944"/>
                        </a:solidFill>
                        <a:latin typeface="Times New Roman Regular" panose="02020503050405090304" charset="0"/>
                        <a:ea typeface="微软雅黑" charset="0"/>
                        <a:cs typeface="Times New Roman Regular" panose="02020503050405090304" charset="0"/>
                        <a:sym typeface="+mn-ea"/>
                      </a:rPr>
                      <a:t>Repeated ENN</a:t>
                    </a:r>
                    <a:r>
                      <a:rPr lang="en-US" altLang="zh-CN" sz="160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a:t> </a:t>
                    </a:r>
                    <a:r>
                      <a:rPr lang="zh-CN" altLang="en-US" sz="160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a:t>算法（用于多数类欠采样）</a:t>
                    </a:r>
                    <a:endParaRPr lang="zh-CN" altLang="en-US" sz="1600">
                      <a:solidFill>
                        <a:srgbClr val="152944"/>
                      </a:solidFill>
                      <a:latin typeface="微软雅黑" charset="0"/>
                      <a:ea typeface="微软雅黑" charset="0"/>
                      <a:cs typeface="微软雅黑" charset="0"/>
                      <a:sym typeface="+mn-ea"/>
                    </a:endParaRPr>
                  </a:p>
                  <a:p>
                    <a:pPr marL="0" indent="0"/>
                    <a:r>
                      <a:rPr lang="zh-CN" altLang="en-US" sz="160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  <a:sym typeface="+mn-ea"/>
                      </a:rPr>
                      <a:t>类别不平衡数据集</a:t>
                    </a:r>
                    <a14:m>
                      <m:oMath xmlns:m="http://schemas.openxmlformats.org/officeDocument/2006/math">
                        <m:r>
                          <a:rPr lang="en-US" altLang="zh-CN" sz="1600" b="0" i="0">
                            <a:solidFill>
                              <a:srgbClr val="152944"/>
                            </a:solidFill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</m:oMath>
                    </a14:m>
                    <a:r>
                      <a:rPr lang="en-US" altLang="zh-CN" sz="1600" b="0" i="1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                               </a:t>
                    </a:r>
                    <a:endParaRPr lang="en-US" altLang="zh-CN" sz="1600" b="0" i="1">
                      <a:solidFill>
                        <a:srgbClr val="152944"/>
                      </a:solidFill>
                      <a:latin typeface="微软雅黑" charset="0"/>
                      <a:ea typeface="微软雅黑" charset="0"/>
                      <a:cs typeface="微软雅黑" charset="0"/>
                    </a:endParaRPr>
                  </a:p>
                  <a:p>
                    <a:pPr marL="0" indent="0"/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近邻数</a:t>
                    </a:r>
                    <a:r>
                      <a:rPr lang="en-US" altLang="zh-CN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   </a:t>
                    </a:r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，噪声判定阈值</a:t>
                    </a:r>
                    <a:r>
                      <a:rPr lang="en-US" altLang="zh-CN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   </a:t>
                    </a:r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，最大迭代次数</a:t>
                    </a:r>
                    <a:r>
                      <a:rPr lang="en-US" altLang="zh-CN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     </a:t>
                    </a:r>
                    <a:endParaRPr lang="en-US" altLang="zh-CN" sz="1600" b="0">
                      <a:solidFill>
                        <a:srgbClr val="152944"/>
                      </a:solidFill>
                      <a:latin typeface="微软雅黑" charset="0"/>
                      <a:ea typeface="微软雅黑" charset="0"/>
                      <a:cs typeface="微软雅黑" charset="0"/>
                    </a:endParaRPr>
                  </a:p>
                  <a:p>
                    <a:pPr marL="0" indent="0"/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欠采样后数据集</a:t>
                    </a:r>
                    <a:endParaRPr lang="zh-CN" altLang="en-US" sz="1600" b="0">
                      <a:solidFill>
                        <a:srgbClr val="152944"/>
                      </a:solidFill>
                      <a:latin typeface="微软雅黑" charset="0"/>
                      <a:ea typeface="微软雅黑" charset="0"/>
                      <a:cs typeface="微软雅黑" charset="0"/>
                    </a:endParaRPr>
                  </a:p>
                  <a:p>
                    <a:pPr marL="0" indent="0"/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通过多轮迭代清理边界噪声</a:t>
                    </a:r>
                    <a:r>
                      <a:rPr lang="en-US" altLang="zh-CN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，</a:t>
                    </a:r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保留代表性</a:t>
                    </a:r>
                    <a:r>
                      <a:rPr lang="zh-CN" altLang="en-US" sz="1600" b="0">
                        <a:solidFill>
                          <a:srgbClr val="152944"/>
                        </a:solidFill>
                        <a:latin typeface="微软雅黑" charset="0"/>
                        <a:ea typeface="微软雅黑" charset="0"/>
                        <a:cs typeface="微软雅黑" charset="0"/>
                      </a:rPr>
                      <a:t>多数类样本</a:t>
                    </a:r>
                    <a:endParaRPr lang="zh-CN" altLang="en-US" sz="1600" b="0">
                      <a:solidFill>
                        <a:srgbClr val="152944"/>
                      </a:solidFill>
                      <a:latin typeface="微软雅黑" charset="0"/>
                      <a:ea typeface="微软雅黑" charset="0"/>
                      <a:cs typeface="微软雅黑" charset="0"/>
                    </a:endParaRPr>
                  </a:p>
                </p:txBody>
              </p:sp>
            </mc:Choice>
            <mc:Fallback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" y="1777"/>
                    <a:ext cx="8525" cy="2082"/>
                  </a:xfrm>
                  <a:prstGeom prst="rect">
                    <a:avLst/>
                  </a:prstGeom>
                  <a:blipFill rotWithShape="1">
                    <a:blip r:embed="rId8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" name="334E55B0-647D-440b-865C-3EC943EB4CBC-1" descr="wpsoffic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6" y="2227"/>
                <a:ext cx="3023" cy="375"/>
              </a:xfrm>
              <a:prstGeom prst="rect">
                <a:avLst/>
              </a:prstGeom>
            </p:spPr>
          </p:pic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05" y="2458"/>
              <a:ext cx="295" cy="41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195" y="2564"/>
              <a:ext cx="295" cy="24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785" y="2508"/>
              <a:ext cx="624" cy="36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53" y="2896"/>
              <a:ext cx="965" cy="300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67280" y="5816600"/>
            <a:ext cx="7129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两种方法结合实现数据层面的初步平衡，为后续模型训练奠定基础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367280" y="5722620"/>
            <a:ext cx="6833235" cy="542290"/>
          </a:xfrm>
          <a:prstGeom prst="roundRect">
            <a:avLst/>
          </a:prstGeom>
          <a:noFill/>
          <a:ln w="28575" cap="flat" cmpd="sng">
            <a:solidFill>
              <a:schemeClr val="accent1">
                <a:shade val="50000"/>
              </a:schemeClr>
            </a:solidFill>
            <a:prstDash val="sysDash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TextBox 34"/>
          <p:cNvSpPr txBox="1"/>
          <p:nvPr/>
        </p:nvSpPr>
        <p:spPr>
          <a:xfrm>
            <a:off x="527359" y="302299"/>
            <a:ext cx="38569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4.2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类别不平衡时序分类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978535"/>
            <a:ext cx="6137910" cy="5467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55460" y="1153121"/>
            <a:ext cx="377339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通道分组</a:t>
            </a:r>
            <a:r>
              <a:rPr lang="zh-CN" altLang="en-US" i="0" dirty="0">
                <a:effectLst/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altLang="zh-CN" i="0" dirty="0">
                <a:effectLst/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(Channel Split by Class)</a:t>
            </a:r>
            <a:endParaRPr lang="zh-CN" altLang="en-US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55460" y="1635745"/>
            <a:ext cx="4618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charset="0"/>
                <a:ea typeface="微软雅黑" charset="0"/>
              </a:rPr>
              <a:t>输入特征按语义类别分组：</a:t>
            </a:r>
            <a:endParaRPr lang="zh-CN" altLang="en-US" b="0" i="0" dirty="0">
              <a:effectLst/>
              <a:latin typeface="微软雅黑" charset="0"/>
              <a:ea typeface="微软雅黑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7547548" y="2005077"/>
          <a:ext cx="3704652" cy="3087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4" imgW="65836800" imgH="5486400" progId="Equation.DSMT4">
                  <p:embed/>
                </p:oleObj>
              </mc:Choice>
              <mc:Fallback>
                <p:oleObj name="Equation" r:id="rId4" imgW="65836800" imgH="54864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7548" y="2005077"/>
                        <a:ext cx="3704652" cy="3087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6855460" y="2511425"/>
            <a:ext cx="42221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类内注意力 </a:t>
            </a:r>
            <a:r>
              <a:rPr lang="en-US" altLang="zh-CN" i="0" dirty="0">
                <a:effectLst/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(Intra-Class Attention)</a:t>
            </a:r>
            <a:endParaRPr lang="zh-CN" altLang="en-US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87608" y="2893432"/>
            <a:ext cx="405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charset="0"/>
                <a:ea typeface="微软雅黑" charset="0"/>
              </a:rPr>
              <a:t>对每个类别独立进行通道注意力建模：</a:t>
            </a:r>
            <a:endParaRPr lang="zh-CN" altLang="en-US" b="0" i="0" dirty="0">
              <a:effectLst/>
              <a:latin typeface="微软雅黑" charset="0"/>
              <a:ea typeface="微软雅黑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7547548" y="3226091"/>
          <a:ext cx="4058174" cy="40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6" imgW="67056000" imgH="6705600" progId="Equation.DSMT4">
                  <p:embed/>
                </p:oleObj>
              </mc:Choice>
              <mc:Fallback>
                <p:oleObj name="Equation" r:id="rId6" imgW="67056000" imgH="67056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7548" y="3226091"/>
                        <a:ext cx="4058174" cy="405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855460" y="3732296"/>
            <a:ext cx="506529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类间语义交互</a:t>
            </a:r>
            <a:r>
              <a:rPr lang="zh-CN" altLang="en-US" i="0" dirty="0">
                <a:effectLst/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altLang="zh-CN" i="0" dirty="0">
                <a:effectLst/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(Cross-Class Interaction)</a:t>
            </a:r>
            <a:endParaRPr lang="zh-CN" altLang="en-US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87608" y="4101440"/>
            <a:ext cx="3197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charset="0"/>
                <a:ea typeface="微软雅黑" charset="0"/>
              </a:rPr>
              <a:t>计算类间特征语义相似度：</a:t>
            </a:r>
            <a:endParaRPr lang="zh-CN" altLang="en-US" b="0" i="0" dirty="0">
              <a:effectLst/>
              <a:latin typeface="微软雅黑" charset="0"/>
              <a:ea typeface="微软雅黑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7547548" y="4407729"/>
          <a:ext cx="3427449" cy="65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8" imgW="56997600" imgH="10972800" progId="Equation.DSMT4">
                  <p:embed/>
                </p:oleObj>
              </mc:Choice>
              <mc:Fallback>
                <p:oleObj name="Equation" r:id="rId8" imgW="56997600" imgH="109728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7548" y="4407729"/>
                        <a:ext cx="3427449" cy="65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6855460" y="5105567"/>
            <a:ext cx="43967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微软雅黑" charset="0"/>
                <a:ea typeface="微软雅黑" charset="0"/>
                <a:cs typeface="微软雅黑" charset="0"/>
              </a:rPr>
              <a:t>门控语义融合 </a:t>
            </a:r>
            <a:r>
              <a:rPr lang="en-US" altLang="zh-CN" i="0" dirty="0">
                <a:effectLst/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(Gated Semantic Fusion)</a:t>
            </a:r>
            <a:endParaRPr lang="zh-CN" altLang="en-US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87608" y="5471071"/>
            <a:ext cx="3541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charset="0"/>
                <a:ea typeface="微软雅黑" charset="0"/>
              </a:rPr>
              <a:t>基于相似度生成自适应融合门控：</a:t>
            </a:r>
            <a:endParaRPr lang="zh-CN" altLang="en-US" b="0" i="0" dirty="0">
              <a:effectLst/>
              <a:latin typeface="微软雅黑" charset="0"/>
              <a:ea typeface="微软雅黑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6782840" y="5840403"/>
          <a:ext cx="5281866" cy="450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10" imgW="99974400" imgH="8534400" progId="Equation.DSMT4">
                  <p:embed/>
                </p:oleObj>
              </mc:Choice>
              <mc:Fallback>
                <p:oleObj name="Equation" r:id="rId10" imgW="99974400" imgH="8534400" progId="Equation.DSMT4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2840" y="5840403"/>
                        <a:ext cx="5281866" cy="450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37715" y="6446520"/>
            <a:ext cx="354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9 </a:t>
            </a:r>
            <a:r>
              <a:rPr lang="zh-CN" altLang="en-US"/>
              <a:t>类别感知分组注意力架构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87870" y="62439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保证</a:t>
            </a:r>
            <a:r>
              <a:rPr lang="zh-CN" altLang="en-US"/>
              <a:t>了各类别学习独立性</a:t>
            </a:r>
            <a:r>
              <a:rPr lang="en-US" altLang="zh-CN"/>
              <a:t>，</a:t>
            </a:r>
            <a:r>
              <a:rPr lang="zh-CN" altLang="en-US"/>
              <a:t>又通过语义交互避免完全</a:t>
            </a:r>
            <a:r>
              <a:rPr lang="zh-CN" altLang="en-US"/>
              <a:t>隔离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55460" y="80391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类别感知分组注意力机制的具体设计</a:t>
            </a:r>
            <a:r>
              <a:rPr lang="en-US" altLang="zh-CN" sz="1600">
                <a:sym typeface="+mn-ea"/>
              </a:rPr>
              <a:t>：</a:t>
            </a:r>
            <a:endParaRPr lang="en-US" altLang="zh-CN" sz="1600">
              <a:sym typeface="+mn-ea"/>
            </a:endParaRPr>
          </a:p>
        </p:txBody>
      </p:sp>
      <p:sp>
        <p:nvSpPr>
          <p:cNvPr id="16" name="TextBox 34"/>
          <p:cNvSpPr txBox="1"/>
          <p:nvPr/>
        </p:nvSpPr>
        <p:spPr>
          <a:xfrm>
            <a:off x="527359" y="302299"/>
            <a:ext cx="38569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4.2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类别不平衡时序分类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93340" y="1968500"/>
            <a:ext cx="6365240" cy="4584065"/>
            <a:chOff x="3840" y="2400"/>
            <a:chExt cx="10024" cy="721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rcRect t="9054" b="7787"/>
            <a:stretch>
              <a:fillRect/>
            </a:stretch>
          </p:blipFill>
          <p:spPr>
            <a:xfrm>
              <a:off x="3840" y="2519"/>
              <a:ext cx="10024" cy="71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rcRect t="36137" b="8122"/>
            <a:stretch>
              <a:fillRect/>
            </a:stretch>
          </p:blipFill>
          <p:spPr>
            <a:xfrm>
              <a:off x="3840" y="2400"/>
              <a:ext cx="10024" cy="4701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88340" y="854710"/>
            <a:ext cx="10175240" cy="69469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endParaRPr lang="zh-CN" altLang="en-US" sz="1600" b="0" i="0">
              <a:solidFill>
                <a:srgbClr val="152944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8340" y="913765"/>
            <a:ext cx="1017524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实验证明，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CGA</a:t>
            </a:r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模块与重采样策略均能独立提升模型性能，二者结合使用时效果最佳，展现了良好的协同增效作用。将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LinearNSDE</a:t>
            </a:r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替换为其他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NeuralSDE</a:t>
            </a:r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变体</a:t>
            </a:r>
            <a:r>
              <a:rPr lang="en-US" altLang="zh-CN" b="0" i="0">
                <a:solidFill>
                  <a:srgbClr val="152944"/>
                </a:solidFill>
                <a:latin typeface="Ubuntu"/>
                <a:ea typeface="Ubuntu"/>
              </a:rPr>
              <a:t>，</a:t>
            </a:r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使用重采样</a:t>
            </a:r>
            <a:r>
              <a:rPr lang="en-US" altLang="zh-CN" b="0" i="0">
                <a:solidFill>
                  <a:srgbClr val="152944"/>
                </a:solidFill>
                <a:latin typeface="Ubuntu"/>
                <a:ea typeface="Ubuntu"/>
              </a:rPr>
              <a:t>+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CGA</a:t>
            </a:r>
            <a:r>
              <a:rPr lang="en-US" altLang="zh-CN" b="0" i="0">
                <a:solidFill>
                  <a:srgbClr val="152944"/>
                </a:solidFill>
                <a:latin typeface="Ubuntu"/>
                <a:ea typeface="Ubuntu"/>
              </a:rPr>
              <a:t>，</a:t>
            </a:r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虽性能有提升但还是不如使用</a:t>
            </a:r>
            <a:r>
              <a:rPr lang="en-US" altLang="zh-CN" b="0" i="0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</a:rPr>
              <a:t>LinearNSDE</a:t>
            </a:r>
            <a:r>
              <a:rPr lang="zh-CN" altLang="en-US" b="0" i="0">
                <a:solidFill>
                  <a:srgbClr val="152944"/>
                </a:solidFill>
                <a:latin typeface="Ubuntu"/>
                <a:ea typeface="Ubuntu"/>
              </a:rPr>
              <a:t>进行连续时间建模</a:t>
            </a:r>
            <a:endParaRPr lang="zh-CN" altLang="en-US" b="0" i="0">
              <a:solidFill>
                <a:srgbClr val="152944"/>
              </a:solidFill>
              <a:latin typeface="Ubuntu"/>
              <a:ea typeface="Ubuntu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527359" y="302299"/>
            <a:ext cx="38569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4.2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类别不平衡时序分类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6285" y="978535"/>
            <a:ext cx="10175240" cy="69469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spcBef>
                <a:spcPct val="0"/>
              </a:spcBef>
              <a:spcAft>
                <a:spcPts val="500"/>
              </a:spcAft>
              <a:buFont typeface="Arial" panose="020B0604020202090204"/>
              <a:buNone/>
            </a:pPr>
            <a:r>
              <a:rPr lang="zh-CN" altLang="en-US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结果表明，我们的类别模块增加后带来的性能提升，与数据集的类别不均衡程度（</a:t>
            </a:r>
            <a:r>
              <a:rPr lang="en-US" altLang="zh-CN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MAI</a:t>
            </a:r>
            <a:r>
              <a:rPr lang="zh-CN" altLang="en-US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）呈显著正相关。在不均衡最严重的</a:t>
            </a:r>
            <a:r>
              <a:rPr lang="en-US" altLang="zh-CN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MACHO</a:t>
            </a:r>
            <a:r>
              <a:rPr lang="zh-CN" altLang="en-US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数据集上，本方法获得了</a:t>
            </a:r>
            <a:r>
              <a:rPr lang="en-US" altLang="zh-CN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2.95%</a:t>
            </a:r>
            <a:r>
              <a:rPr lang="zh-CN" altLang="en-US">
                <a:solidFill>
                  <a:srgbClr val="152944"/>
                </a:solidFill>
                <a:latin typeface="Times New Roman Regular" panose="02020503050405090304" charset="0"/>
                <a:ea typeface="Ubuntu"/>
                <a:cs typeface="Times New Roman Regular" panose="02020503050405090304" charset="0"/>
                <a:sym typeface="+mn-ea"/>
              </a:rPr>
              <a:t>的准确率提升，验证了其针对该核心挑战的有效性。</a:t>
            </a:r>
            <a:endParaRPr lang="zh-CN" altLang="en-US" b="0" i="0">
              <a:solidFill>
                <a:srgbClr val="152944"/>
              </a:solidFill>
              <a:latin typeface="Times New Roman Regular" panose="02020503050405090304" charset="0"/>
              <a:ea typeface="Ubuntu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295" y="1858010"/>
            <a:ext cx="7644130" cy="5010150"/>
          </a:xfrm>
          <a:prstGeom prst="rect">
            <a:avLst/>
          </a:prstGeom>
        </p:spPr>
      </p:pic>
      <p:sp>
        <p:nvSpPr>
          <p:cNvPr id="4" name="TextBox 34"/>
          <p:cNvSpPr txBox="1"/>
          <p:nvPr/>
        </p:nvSpPr>
        <p:spPr>
          <a:xfrm>
            <a:off x="527359" y="302299"/>
            <a:ext cx="385699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4.2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类别不平衡时序分类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701807" y="1837457"/>
            <a:ext cx="2085340" cy="648042"/>
            <a:chOff x="4782534" y="2859366"/>
            <a:chExt cx="1564005" cy="486541"/>
          </a:xfrm>
        </p:grpSpPr>
        <p:sp>
          <p:nvSpPr>
            <p:cNvPr id="102" name="TextBox 101"/>
            <p:cNvSpPr txBox="1"/>
            <p:nvPr/>
          </p:nvSpPr>
          <p:spPr>
            <a:xfrm>
              <a:off x="4782534" y="3122788"/>
              <a:ext cx="1135380" cy="223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</a:rPr>
                <a:t>Research Status</a:t>
              </a:r>
              <a:endPara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782534" y="2859366"/>
              <a:ext cx="1564005" cy="3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  <a:sym typeface="+mn-ea"/>
                </a:rPr>
                <a:t>国内外研究现状</a:t>
              </a:r>
              <a:endParaRPr lang="zh-CN" altLang="en-US" sz="2135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701807" y="858301"/>
            <a:ext cx="1920875" cy="629059"/>
            <a:chOff x="4782534" y="952085"/>
            <a:chExt cx="1440656" cy="471794"/>
          </a:xfrm>
        </p:grpSpPr>
        <p:sp>
          <p:nvSpPr>
            <p:cNvPr id="144" name="TextBox 143"/>
            <p:cNvSpPr txBox="1"/>
            <p:nvPr/>
          </p:nvSpPr>
          <p:spPr>
            <a:xfrm>
              <a:off x="4782534" y="952085"/>
              <a:ext cx="952500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选题背景</a:t>
              </a:r>
              <a:endParaRPr lang="zh-CN" altLang="en-US" sz="2135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82534" y="1200994"/>
              <a:ext cx="1440656" cy="222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</a:rPr>
                <a:t>Research Background</a:t>
              </a:r>
              <a:endPara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01807" y="2781278"/>
            <a:ext cx="1944371" cy="670639"/>
            <a:chOff x="4782534" y="1822584"/>
            <a:chExt cx="1458278" cy="503101"/>
          </a:xfrm>
        </p:grpSpPr>
        <p:sp>
          <p:nvSpPr>
            <p:cNvPr id="145" name="TextBox 144"/>
            <p:cNvSpPr txBox="1"/>
            <p:nvPr/>
          </p:nvSpPr>
          <p:spPr>
            <a:xfrm>
              <a:off x="4782534" y="1822584"/>
              <a:ext cx="952500" cy="315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研究意义</a:t>
              </a:r>
              <a:endParaRPr lang="zh-CN" altLang="en-US" sz="2135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782534" y="2102746"/>
              <a:ext cx="1458278" cy="222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</a:rPr>
                <a:t>Research Significance</a:t>
              </a:r>
              <a:endPara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701807" y="3755580"/>
            <a:ext cx="2628901" cy="634549"/>
            <a:chOff x="4782534" y="3479067"/>
            <a:chExt cx="1971675" cy="476488"/>
          </a:xfrm>
        </p:grpSpPr>
        <p:sp>
          <p:nvSpPr>
            <p:cNvPr id="147" name="TextBox 146"/>
            <p:cNvSpPr txBox="1"/>
            <p:nvPr/>
          </p:nvSpPr>
          <p:spPr>
            <a:xfrm>
              <a:off x="4782534" y="3479067"/>
              <a:ext cx="1971675" cy="315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研究方案</a:t>
              </a:r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与实验结果</a:t>
              </a:r>
              <a:endParaRPr lang="zh-CN" altLang="en-US" sz="2135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782534" y="3732400"/>
              <a:ext cx="1244441" cy="223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</a:rPr>
                <a:t>Research Methods</a:t>
              </a:r>
              <a:endPara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53680" y="882091"/>
            <a:ext cx="800480" cy="615893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6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461816" y="1022886"/>
              <a:ext cx="201904" cy="304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1</a:t>
              </a:r>
              <a:endPara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8705"/>
            <a:ext cx="3514928" cy="573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075851" y="3454895"/>
            <a:ext cx="1136031" cy="1740180"/>
            <a:chOff x="946982" y="2536200"/>
            <a:chExt cx="852023" cy="1305135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675323" cy="1300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335" b="1" spc="30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目</a:t>
              </a:r>
              <a:endParaRPr lang="zh-CN" altLang="en-US" sz="5335" b="1" spc="3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5335" b="1" spc="30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录</a:t>
              </a:r>
              <a:endParaRPr lang="zh-CN" altLang="en-US" sz="5335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010573" y="3052903"/>
              <a:ext cx="1261586" cy="3152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CONTENTS</a:t>
              </a:r>
              <a:endParaRPr lang="zh-CN" altLang="en-US" sz="2135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753680" y="1844271"/>
            <a:ext cx="800480" cy="615527"/>
            <a:chOff x="4272487" y="985295"/>
            <a:chExt cx="530249" cy="407976"/>
          </a:xfrm>
        </p:grpSpPr>
        <p:grpSp>
          <p:nvGrpSpPr>
            <p:cNvPr id="88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0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61816" y="1022886"/>
              <a:ext cx="242284" cy="30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2</a:t>
              </a:r>
              <a:endPara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753680" y="2806084"/>
            <a:ext cx="800480" cy="615527"/>
            <a:chOff x="4272487" y="985295"/>
            <a:chExt cx="530249" cy="407976"/>
          </a:xfrm>
        </p:grpSpPr>
        <p:grpSp>
          <p:nvGrpSpPr>
            <p:cNvPr id="93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6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61816" y="1022886"/>
              <a:ext cx="242284" cy="30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3</a:t>
              </a:r>
              <a:endPara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753680" y="3767897"/>
            <a:ext cx="800480" cy="615527"/>
            <a:chOff x="4272487" y="985295"/>
            <a:chExt cx="530249" cy="407976"/>
          </a:xfrm>
        </p:grpSpPr>
        <p:grpSp>
          <p:nvGrpSpPr>
            <p:cNvPr id="99" name="组合 9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01" name="任意多边形 100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461816" y="1022886"/>
              <a:ext cx="242284" cy="30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4</a:t>
              </a:r>
              <a:endPara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753680" y="4729711"/>
            <a:ext cx="800480" cy="615527"/>
            <a:chOff x="4272487" y="985295"/>
            <a:chExt cx="530249" cy="407976"/>
          </a:xfrm>
        </p:grpSpPr>
        <p:grpSp>
          <p:nvGrpSpPr>
            <p:cNvPr id="109" name="组合 10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14" name="任意多边形 11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461816" y="1022886"/>
              <a:ext cx="242284" cy="30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5</a:t>
              </a:r>
              <a:endPara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159443" y="5595293"/>
            <a:ext cx="1032557" cy="126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942727" cy="267531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" name="组合 8"/>
          <p:cNvGrpSpPr/>
          <p:nvPr/>
        </p:nvGrpSpPr>
        <p:grpSpPr>
          <a:xfrm>
            <a:off x="5701807" y="5658887"/>
            <a:ext cx="918209" cy="635949"/>
            <a:chOff x="4782534" y="4012504"/>
            <a:chExt cx="688657" cy="477112"/>
          </a:xfrm>
        </p:grpSpPr>
        <p:sp>
          <p:nvSpPr>
            <p:cNvPr id="12" name="TextBox 147"/>
            <p:cNvSpPr txBox="1"/>
            <p:nvPr/>
          </p:nvSpPr>
          <p:spPr>
            <a:xfrm>
              <a:off x="4782534" y="4012504"/>
              <a:ext cx="544830" cy="315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总结</a:t>
              </a:r>
              <a:endParaRPr lang="zh-CN" altLang="en-US" sz="2135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3" name="TextBox 151"/>
            <p:cNvSpPr txBox="1"/>
            <p:nvPr/>
          </p:nvSpPr>
          <p:spPr>
            <a:xfrm>
              <a:off x="4782534" y="4266661"/>
              <a:ext cx="688657" cy="22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</a:rPr>
                <a:t>Summary</a:t>
              </a:r>
              <a:endPara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4" name="组合 103"/>
          <p:cNvGrpSpPr/>
          <p:nvPr/>
        </p:nvGrpSpPr>
        <p:grpSpPr>
          <a:xfrm>
            <a:off x="4753680" y="5691524"/>
            <a:ext cx="800480" cy="615527"/>
            <a:chOff x="4272487" y="985295"/>
            <a:chExt cx="530249" cy="407976"/>
          </a:xfrm>
        </p:grpSpPr>
        <p:grpSp>
          <p:nvGrpSpPr>
            <p:cNvPr id="15" name="组合 10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6" name="任意多边形 11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7" name="任意多边形 115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18" name="TextBox 110"/>
            <p:cNvSpPr txBox="1"/>
            <p:nvPr/>
          </p:nvSpPr>
          <p:spPr>
            <a:xfrm>
              <a:off x="4461816" y="1022886"/>
              <a:ext cx="242284" cy="30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6</a:t>
              </a:r>
              <a:endPara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  <p:grpSp>
        <p:nvGrpSpPr>
          <p:cNvPr id="19" name="组合 8"/>
          <p:cNvGrpSpPr/>
          <p:nvPr/>
        </p:nvGrpSpPr>
        <p:grpSpPr>
          <a:xfrm>
            <a:off x="5701807" y="4769887"/>
            <a:ext cx="2573655" cy="635949"/>
            <a:chOff x="4782534" y="4012504"/>
            <a:chExt cx="1930241" cy="477112"/>
          </a:xfrm>
        </p:grpSpPr>
        <p:sp>
          <p:nvSpPr>
            <p:cNvPr id="20" name="TextBox 147"/>
            <p:cNvSpPr txBox="1"/>
            <p:nvPr/>
          </p:nvSpPr>
          <p:spPr>
            <a:xfrm>
              <a:off x="4782534" y="4012504"/>
              <a:ext cx="1564005" cy="315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35">
                  <a:solidFill>
                    <a:schemeClr val="accent2">
                      <a:lumMod val="75000"/>
                    </a:schemeClr>
                  </a:solidFill>
                  <a:latin typeface="微软雅黑" charset="0"/>
                  <a:ea typeface="微软雅黑" charset="0"/>
                </a:rPr>
                <a:t>研究计划与进展</a:t>
              </a:r>
              <a:endParaRPr lang="zh-CN" altLang="en-US" sz="2135">
                <a:solidFill>
                  <a:schemeClr val="accent2">
                    <a:lumMod val="7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TextBox 151"/>
            <p:cNvSpPr txBox="1"/>
            <p:nvPr/>
          </p:nvSpPr>
          <p:spPr>
            <a:xfrm>
              <a:off x="4782534" y="4266661"/>
              <a:ext cx="1930241" cy="22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33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charset="0"/>
                  <a:ea typeface="微软雅黑" charset="0"/>
                </a:rPr>
                <a:t>Expected Research Outcomes</a:t>
              </a:r>
              <a:endParaRPr lang="en-US" altLang="zh-CN" sz="133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27359" y="302299"/>
            <a:ext cx="55016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四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研究</a:t>
            </a: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方案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与实验结果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| METHOD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2456" b="8122"/>
          <a:stretch>
            <a:fillRect/>
          </a:stretch>
        </p:blipFill>
        <p:spPr>
          <a:xfrm>
            <a:off x="5579110" y="1673225"/>
            <a:ext cx="6384290" cy="50101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56285" y="978535"/>
            <a:ext cx="10175240" cy="69469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r>
              <a:rPr lang="zh-CN" altLang="en-US" b="1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模块组合消融实验 </a:t>
            </a:r>
            <a:r>
              <a:rPr lang="zh-CN" altLang="en-US" b="0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结果证明，我们提出的各核心模块均能带来显著的性能增益，验证了整体架构设计的合理性与先进性。</a:t>
            </a:r>
            <a:endParaRPr lang="zh-CN" altLang="en-US" b="0" i="0">
              <a:solidFill>
                <a:srgbClr val="152944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endParaRPr lang="zh-CN" altLang="en-US" b="0" i="0">
              <a:solidFill>
                <a:srgbClr val="152944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b="7812"/>
          <a:stretch>
            <a:fillRect/>
          </a:stretch>
        </p:blipFill>
        <p:spPr>
          <a:xfrm>
            <a:off x="122555" y="1960880"/>
            <a:ext cx="5456555" cy="4353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27359" y="302299"/>
            <a:ext cx="55016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四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研究</a:t>
            </a: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方案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与实验结果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| METHOD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6285" y="978535"/>
            <a:ext cx="10175240" cy="69469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r>
              <a:rPr lang="zh-CN" altLang="en-US" b="1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模块组合消融实验 </a:t>
            </a:r>
            <a:r>
              <a:rPr lang="zh-CN" altLang="en-US" b="0" i="0">
                <a:solidFill>
                  <a:srgbClr val="152944"/>
                </a:solidFill>
                <a:latin typeface="宋体" charset="0"/>
                <a:ea typeface="宋体" charset="0"/>
                <a:cs typeface="宋体" charset="0"/>
              </a:rPr>
              <a:t>结果证明，我们提出的各核心模块均能带来显著的性能增益，验证了整体架构设计的合理性与先进性。</a:t>
            </a:r>
            <a:endParaRPr lang="zh-CN" altLang="en-US" b="0" i="0">
              <a:solidFill>
                <a:srgbClr val="152944"/>
              </a:solidFill>
              <a:latin typeface="宋体" charset="0"/>
              <a:ea typeface="宋体" charset="0"/>
              <a:cs typeface="宋体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90204"/>
              <a:buNone/>
            </a:pPr>
            <a:endParaRPr lang="zh-CN" altLang="en-US" b="0" i="0">
              <a:solidFill>
                <a:srgbClr val="152944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593215"/>
            <a:ext cx="9679305" cy="53549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3" name="矩形 49"/>
          <p:cNvSpPr/>
          <p:nvPr>
            <p:custDataLst>
              <p:tags r:id="rId2"/>
            </p:custDataLst>
          </p:nvPr>
        </p:nvSpPr>
        <p:spPr>
          <a:xfrm>
            <a:off x="1356282" y="1431580"/>
            <a:ext cx="10138488" cy="10158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2024.09~2024.12 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深入调研不规则时间序列分析和类别不平衡学习的相关文献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重点关注神经随机微分方程、连续时间建模等前沿方法。搭建实验环境。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✅完成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圆角矩形 1"/>
          <p:cNvSpPr/>
          <p:nvPr>
            <p:custDataLst>
              <p:tags r:id="rId3"/>
            </p:custDataLst>
          </p:nvPr>
        </p:nvSpPr>
        <p:spPr>
          <a:xfrm>
            <a:off x="696595" y="1729360"/>
            <a:ext cx="420321" cy="420321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77800" dist="38100" dir="270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21" descr="343439383331313b343532303031393bd2b5bca8b9dcc0e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326" y="1848092"/>
            <a:ext cx="182858" cy="182858"/>
          </a:xfrm>
          <a:prstGeom prst="rect">
            <a:avLst/>
          </a:prstGeom>
          <a:effectLst/>
        </p:spPr>
      </p:pic>
      <p:cxnSp>
        <p:nvCxnSpPr>
          <p:cNvPr id="6" name="直接连接符 65"/>
          <p:cNvCxnSpPr/>
          <p:nvPr>
            <p:custDataLst>
              <p:tags r:id="rId7"/>
            </p:custDataLst>
          </p:nvPr>
        </p:nvCxnSpPr>
        <p:spPr>
          <a:xfrm>
            <a:off x="696595" y="2593494"/>
            <a:ext cx="10791191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矩形 32"/>
          <p:cNvSpPr/>
          <p:nvPr>
            <p:custDataLst>
              <p:tags r:id="rId8"/>
            </p:custDataLst>
          </p:nvPr>
        </p:nvSpPr>
        <p:spPr>
          <a:xfrm>
            <a:off x="1356282" y="2739527"/>
            <a:ext cx="10138488" cy="10158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2025.01~2025.05 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实现完整的模型框架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包括线性神经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SDE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模块、连续时间注意力机制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✅完成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和类别感知分组注意力。在不规则时序数据集上进行初步实验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调试优化模型性能。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✅完成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)</a:t>
            </a:r>
            <a:endParaRPr lang="en-US" altLang="zh-CN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圆角矩形 34"/>
          <p:cNvSpPr/>
          <p:nvPr>
            <p:custDataLst>
              <p:tags r:id="rId9"/>
            </p:custDataLst>
          </p:nvPr>
        </p:nvSpPr>
        <p:spPr>
          <a:xfrm>
            <a:off x="696595" y="3037307"/>
            <a:ext cx="420321" cy="420321"/>
          </a:xfrm>
          <a:prstGeom prst="roundRect">
            <a:avLst/>
          </a:prstGeom>
          <a:gradFill>
            <a:gsLst>
              <a:gs pos="0">
                <a:schemeClr val="accent2">
                  <a:lumMod val="40000"/>
                  <a:lumOff val="6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77800" dist="38100" dir="2700000" algn="tl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9" name="直接连接符 36"/>
          <p:cNvCxnSpPr/>
          <p:nvPr>
            <p:custDataLst>
              <p:tags r:id="rId10"/>
            </p:custDataLst>
          </p:nvPr>
        </p:nvCxnSpPr>
        <p:spPr>
          <a:xfrm>
            <a:off x="696595" y="3901440"/>
            <a:ext cx="10791191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矩形 38"/>
          <p:cNvSpPr/>
          <p:nvPr>
            <p:custDataLst>
              <p:tags r:id="rId11"/>
            </p:custDataLst>
          </p:nvPr>
        </p:nvSpPr>
        <p:spPr>
          <a:xfrm>
            <a:off x="1356282" y="4047473"/>
            <a:ext cx="10138488" cy="10158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2025.06~2025.12 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完成全面的对比实验和消融研究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分析各模块的贡献度。整理实验结果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(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✅完成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),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撰写学术论文初稿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准备投稿材料。同时撰写毕业论文。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40"/>
          <p:cNvSpPr/>
          <p:nvPr>
            <p:custDataLst>
              <p:tags r:id="rId12"/>
            </p:custDataLst>
          </p:nvPr>
        </p:nvSpPr>
        <p:spPr>
          <a:xfrm>
            <a:off x="696595" y="4345253"/>
            <a:ext cx="420321" cy="420321"/>
          </a:xfrm>
          <a:prstGeom prst="roundRect">
            <a:avLst/>
          </a:prstGeom>
          <a:gradFill>
            <a:gsLst>
              <a:gs pos="0">
                <a:schemeClr val="accent3">
                  <a:lumMod val="40000"/>
                  <a:lumOff val="60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77800" dist="38100" dir="2700000" algn="tl" rotWithShape="0">
              <a:schemeClr val="accent3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cxnSp>
        <p:nvCxnSpPr>
          <p:cNvPr id="12" name="直接连接符 42"/>
          <p:cNvCxnSpPr/>
          <p:nvPr>
            <p:custDataLst>
              <p:tags r:id="rId13"/>
            </p:custDataLst>
          </p:nvPr>
        </p:nvCxnSpPr>
        <p:spPr>
          <a:xfrm>
            <a:off x="696595" y="5209386"/>
            <a:ext cx="10791191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44"/>
          <p:cNvSpPr/>
          <p:nvPr>
            <p:custDataLst>
              <p:tags r:id="rId14"/>
            </p:custDataLst>
          </p:nvPr>
        </p:nvSpPr>
        <p:spPr>
          <a:xfrm>
            <a:off x="1356282" y="5355419"/>
            <a:ext cx="10138488" cy="10158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indent="0" fontAlgn="auto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2026.01-2026.06 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整理各阶段研究成果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,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完成毕业论文。</a:t>
            </a: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圆角矩形 46"/>
          <p:cNvSpPr/>
          <p:nvPr>
            <p:custDataLst>
              <p:tags r:id="rId15"/>
            </p:custDataLst>
          </p:nvPr>
        </p:nvSpPr>
        <p:spPr>
          <a:xfrm>
            <a:off x="696595" y="5653199"/>
            <a:ext cx="420321" cy="420321"/>
          </a:xfrm>
          <a:prstGeom prst="roundRect">
            <a:avLst/>
          </a:prstGeom>
          <a:gradFill>
            <a:gsLst>
              <a:gs pos="0">
                <a:schemeClr val="accent4">
                  <a:lumMod val="40000"/>
                  <a:lumOff val="60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2700000" scaled="0"/>
          </a:gradFill>
          <a:ln>
            <a:noFill/>
          </a:ln>
          <a:effectLst>
            <a:outerShdw blurRad="177800" dist="38100" dir="2700000" algn="tl" rotWithShape="0">
              <a:schemeClr val="accent4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5" name="图片 50" descr="343439383331313b343532303032303bb8f6c8cbd0c5cfa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0088" y="3140799"/>
            <a:ext cx="213335" cy="213335"/>
          </a:xfrm>
          <a:prstGeom prst="rect">
            <a:avLst/>
          </a:prstGeom>
        </p:spPr>
      </p:pic>
      <p:pic>
        <p:nvPicPr>
          <p:cNvPr id="16" name="图片 51" descr="343439383331313b343532303033323bd3a6d3c3b9dcc0ed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0088" y="4448746"/>
            <a:ext cx="213335" cy="213335"/>
          </a:xfrm>
          <a:prstGeom prst="rect">
            <a:avLst/>
          </a:prstGeom>
        </p:spPr>
      </p:pic>
      <p:pic>
        <p:nvPicPr>
          <p:cNvPr id="18" name="图片 52" descr="343439383331313b343532303032383bbfcdbba7b9dcc0ed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8818" y="5755422"/>
            <a:ext cx="215975" cy="2159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7359" y="302299"/>
            <a:ext cx="602297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五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研究计划</a:t>
            </a: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与进展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| RESULT &amp; PLAN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  <p:custDataLst>
      <p:tags r:id="rId2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40363">
            <a:off x="2429919" y="636000"/>
            <a:ext cx="5812155" cy="4731699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任意多边形 13"/>
          <p:cNvSpPr/>
          <p:nvPr/>
        </p:nvSpPr>
        <p:spPr>
          <a:xfrm>
            <a:off x="2656672" y="1334937"/>
            <a:ext cx="6511669" cy="448563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159443" y="5595293"/>
            <a:ext cx="1032557" cy="126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437520" y="2447785"/>
            <a:ext cx="3344545" cy="10147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  <a:latin typeface="微软雅黑" charset="-122"/>
                <a:ea typeface="造字工房俊雅锐宋体验版常规体" pitchFamily="50" charset="-122"/>
              </a:rPr>
              <a:t>THANKS</a:t>
            </a:r>
            <a:endParaRPr lang="en-US" altLang="zh-CN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  <a:latin typeface="微软雅黑" charset="-122"/>
              <a:ea typeface="造字工房俊雅锐宋体验版常规体" pitchFamily="5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580" y="0"/>
            <a:ext cx="1943735" cy="1482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2807318" y="944800"/>
            <a:ext cx="561315" cy="1968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343" y="884179"/>
            <a:ext cx="11311562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080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不规则采样时间序列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（Irregularly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-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Sampled Time Series）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是指在时间轴上数据点的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时间间隔不固定或不均匀的时间序列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。与常见的规则采样时间序列不同，不规则采样的时间序列中，数据点的时间戳可能是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随机的、不等间隔的，甚至有时会出现较长的时间间隔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359" y="302299"/>
            <a:ext cx="475678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一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 </a:t>
            </a: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选题背景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 | 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BACKGROUND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t="6799" r="31"/>
          <a:stretch>
            <a:fillRect/>
          </a:stretch>
        </p:blipFill>
        <p:spPr>
          <a:xfrm>
            <a:off x="335280" y="2510790"/>
            <a:ext cx="6466840" cy="31642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r="50485"/>
          <a:stretch>
            <a:fillRect/>
          </a:stretch>
        </p:blipFill>
        <p:spPr>
          <a:xfrm>
            <a:off x="7071360" y="2510790"/>
            <a:ext cx="4947920" cy="3164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753110" y="6090285"/>
            <a:ext cx="10243820" cy="368300"/>
            <a:chOff x="1298" y="9728"/>
            <a:chExt cx="16132" cy="580"/>
          </a:xfrm>
        </p:grpSpPr>
        <p:sp>
          <p:nvSpPr>
            <p:cNvPr id="24" name="文本框 23"/>
            <p:cNvSpPr txBox="1"/>
            <p:nvPr/>
          </p:nvSpPr>
          <p:spPr>
            <a:xfrm>
              <a:off x="1298" y="9728"/>
              <a:ext cx="34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(a) </a:t>
              </a:r>
              <a:r>
                <a:rPr lang="zh-CN" altLang="en-US">
                  <a:latin typeface="微软雅黑" charset="0"/>
                  <a:ea typeface="微软雅黑" charset="0"/>
                  <a:cs typeface="微软雅黑" charset="0"/>
                </a:rPr>
                <a:t>规则采样时序</a:t>
              </a:r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468" y="9728"/>
              <a:ext cx="342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(b) </a:t>
              </a:r>
              <a:r>
                <a:rPr lang="zh-CN" altLang="en-US">
                  <a:latin typeface="微软雅黑" charset="0"/>
                  <a:ea typeface="微软雅黑" charset="0"/>
                  <a:cs typeface="微软雅黑" charset="0"/>
                </a:rPr>
                <a:t>不规则采样时序</a:t>
              </a:r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320" y="9728"/>
              <a:ext cx="411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(c)</a:t>
              </a:r>
              <a:r>
                <a:rPr lang="en-US" altLang="zh-CN">
                  <a:latin typeface="微软雅黑" charset="0"/>
                  <a:ea typeface="微软雅黑" charset="0"/>
                  <a:cs typeface="微软雅黑" charset="0"/>
                </a:rPr>
                <a:t> </a:t>
              </a:r>
              <a:r>
                <a:rPr lang="zh-CN" altLang="en-US">
                  <a:latin typeface="微软雅黑" charset="0"/>
                  <a:ea typeface="微软雅黑" charset="0"/>
                  <a:cs typeface="微软雅黑" charset="0"/>
                </a:rPr>
                <a:t>天文光变曲线数据</a:t>
              </a:r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57755" y="59728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0870" y="6489700"/>
            <a:ext cx="315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1 </a:t>
            </a:r>
            <a:r>
              <a:rPr lang="zh-CN" altLang="en-US"/>
              <a:t>不规则采样时序</a:t>
            </a:r>
            <a:r>
              <a:rPr lang="zh-CN" altLang="en-US"/>
              <a:t>数据展示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625687" y="781050"/>
            <a:ext cx="10940627" cy="437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微软雅黑" charset="-122"/>
              </a:rPr>
              <a:t>随着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Pro" panose="02010600010101010101" charset="-122"/>
              </a:rPr>
              <a:t>不规则采样时间序列广泛出现在金融、医疗、天文等各个领域中，与等距采样的时间序列不同，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方正兰亭黑Pro" panose="02010600010101010101" charset="-122"/>
              </a:rPr>
              <a:t>不规则采样时序由于采样时间间隔不固定导致大量的信息缺失，使得观测值之间的依赖关系不明确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Pro" panose="02010600010101010101" charset="-122"/>
              </a:rPr>
              <a:t>，因此针对等距采样的时间序列特征提取方法难以解决该问题。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方正兰亭黑Pro" panose="02010600010101010101" charset="-12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与等间隔采样的时间序列相比，不规则采样使分析面临以下挑战：</a:t>
            </a:r>
            <a:r>
              <a:rPr lang="en-US" altLang="zh-CN" sz="2000" cap="all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①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观测点之间的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时间间隔变化本身蕴含着重要的语义信息</a:t>
            </a:r>
            <a:r>
              <a:rPr lang="en-US" altLang="zh-CN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如何捕捉间隔</a:t>
            </a: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包含的的信息</a:t>
            </a:r>
            <a:r>
              <a:rPr lang="en-US" altLang="zh-CN" sz="2000" cap="all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②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长时间采样间隔使系统演变充满随机性</a:t>
            </a:r>
            <a:r>
              <a:rPr lang="en-US" altLang="zh-CN" sz="2000" cap="all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③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不满足经典时序分析方法的基本假设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，如傅里叶变换要求等间隔采样、卷积神经网络假设固定的感受野等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。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同时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在实际问题中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不规则采样数据还会带有类别不平衡问题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会导致</a:t>
            </a:r>
            <a:r>
              <a:rPr lang="zh-CN" altLang="en-US" sz="2000" b="0" i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少数类识别困难</a:t>
            </a:r>
            <a:r>
              <a:rPr lang="zh-CN" altLang="en-US"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，模型偏向多数类</a:t>
            </a:r>
            <a:r>
              <a:rPr lang="en-US" altLang="zh-CN"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，</a:t>
            </a:r>
            <a:r>
              <a:rPr lang="zh-CN" altLang="en-US"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而关键事件或异常状态往往是稀有的</a:t>
            </a:r>
            <a:r>
              <a:rPr lang="en-US" altLang="zh-CN"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汉仪旗黑Y3-35简" panose="00020600040101010101" charset="-122"/>
              </a:rPr>
              <a:t>。</a:t>
            </a:r>
            <a:endParaRPr lang="zh-CN" altLang="en-US" sz="2000" b="0" i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汉仪旗黑Y3-35简" panose="00020600040101010101" charset="-12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Pro" panose="02010600010101010101" charset="-122"/>
              </a:rPr>
              <a:t>如何在保持时序动态特征完整性的同时有效处理类别不平衡问题，已成为不规则采样时间序列分类领域亟待解决的核心难题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Pro" panose="02010600010101010101" charset="-122"/>
              </a:rPr>
              <a:t>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方正兰亭黑Pro" panose="02010600010101010101" charset="-12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  <a:sym typeface="方正兰亭黑Pro" panose="0201060001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359" y="302299"/>
            <a:ext cx="475678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一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 </a:t>
            </a: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选题背景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 | 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BACKGROUND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643890" y="4698365"/>
            <a:ext cx="10923270" cy="2020570"/>
            <a:chOff x="985" y="5575"/>
            <a:chExt cx="17202" cy="318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rcRect l="100" t="63" r="560" b="19185"/>
            <a:stretch>
              <a:fillRect/>
            </a:stretch>
          </p:blipFill>
          <p:spPr>
            <a:xfrm>
              <a:off x="13216" y="5581"/>
              <a:ext cx="4971" cy="317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1" h="3826">
                  <a:moveTo>
                    <a:pt x="0" y="638"/>
                  </a:moveTo>
                  <a:cubicBezTo>
                    <a:pt x="0" y="286"/>
                    <a:pt x="286" y="0"/>
                    <a:pt x="638" y="0"/>
                  </a:cubicBezTo>
                  <a:lnTo>
                    <a:pt x="4333" y="0"/>
                  </a:lnTo>
                  <a:cubicBezTo>
                    <a:pt x="4685" y="0"/>
                    <a:pt x="4971" y="286"/>
                    <a:pt x="4971" y="638"/>
                  </a:cubicBezTo>
                  <a:lnTo>
                    <a:pt x="4971" y="3191"/>
                  </a:lnTo>
                  <a:cubicBezTo>
                    <a:pt x="4971" y="3522"/>
                    <a:pt x="4718" y="3795"/>
                    <a:pt x="4395" y="3826"/>
                  </a:cubicBezTo>
                  <a:lnTo>
                    <a:pt x="576" y="3826"/>
                  </a:lnTo>
                  <a:cubicBezTo>
                    <a:pt x="253" y="3795"/>
                    <a:pt x="0" y="3522"/>
                    <a:pt x="0" y="3191"/>
                  </a:cubicBezTo>
                  <a:lnTo>
                    <a:pt x="0" y="638"/>
                  </a:lnTo>
                  <a:close/>
                </a:path>
              </a:pathLst>
            </a:cu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rcRect l="7563" r="9451" b="131"/>
            <a:stretch>
              <a:fillRect/>
            </a:stretch>
          </p:blipFill>
          <p:spPr>
            <a:xfrm>
              <a:off x="7112" y="5575"/>
              <a:ext cx="4971" cy="31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71" h="3824">
                  <a:moveTo>
                    <a:pt x="0" y="633"/>
                  </a:moveTo>
                  <a:cubicBezTo>
                    <a:pt x="0" y="308"/>
                    <a:pt x="243" y="39"/>
                    <a:pt x="558" y="0"/>
                  </a:cubicBezTo>
                  <a:lnTo>
                    <a:pt x="4413" y="0"/>
                  </a:lnTo>
                  <a:cubicBezTo>
                    <a:pt x="4728" y="39"/>
                    <a:pt x="4971" y="308"/>
                    <a:pt x="4971" y="633"/>
                  </a:cubicBezTo>
                  <a:lnTo>
                    <a:pt x="4971" y="3186"/>
                  </a:lnTo>
                  <a:cubicBezTo>
                    <a:pt x="4971" y="3538"/>
                    <a:pt x="4685" y="3824"/>
                    <a:pt x="4333" y="3824"/>
                  </a:cubicBezTo>
                  <a:lnTo>
                    <a:pt x="638" y="3824"/>
                  </a:lnTo>
                  <a:cubicBezTo>
                    <a:pt x="286" y="3824"/>
                    <a:pt x="0" y="3538"/>
                    <a:pt x="0" y="3186"/>
                  </a:cubicBezTo>
                  <a:lnTo>
                    <a:pt x="0" y="633"/>
                  </a:ln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985" y="5575"/>
              <a:ext cx="4970" cy="317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00" h="3824">
                  <a:moveTo>
                    <a:pt x="0" y="413"/>
                  </a:moveTo>
                  <a:cubicBezTo>
                    <a:pt x="91" y="171"/>
                    <a:pt x="324" y="0"/>
                    <a:pt x="597" y="0"/>
                  </a:cubicBezTo>
                  <a:lnTo>
                    <a:pt x="4377" y="0"/>
                  </a:lnTo>
                  <a:cubicBezTo>
                    <a:pt x="4682" y="0"/>
                    <a:pt x="4937" y="214"/>
                    <a:pt x="5000" y="500"/>
                  </a:cubicBezTo>
                  <a:lnTo>
                    <a:pt x="5000" y="3329"/>
                  </a:lnTo>
                  <a:cubicBezTo>
                    <a:pt x="4942" y="3590"/>
                    <a:pt x="4726" y="3790"/>
                    <a:pt x="4457" y="3824"/>
                  </a:cubicBezTo>
                  <a:lnTo>
                    <a:pt x="517" y="3824"/>
                  </a:lnTo>
                  <a:cubicBezTo>
                    <a:pt x="279" y="3794"/>
                    <a:pt x="82" y="3634"/>
                    <a:pt x="0" y="3416"/>
                  </a:cubicBezTo>
                  <a:lnTo>
                    <a:pt x="0" y="413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27359" y="302299"/>
            <a:ext cx="4634865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二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 </a:t>
            </a:r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国内外研究现状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| STATUS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6695"/>
          <a:stretch>
            <a:fillRect/>
          </a:stretch>
        </p:blipFill>
        <p:spPr>
          <a:xfrm>
            <a:off x="268605" y="890270"/>
            <a:ext cx="6200140" cy="5561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745" y="1553210"/>
            <a:ext cx="5725160" cy="472503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3445" y="645223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2 </a:t>
            </a:r>
            <a:r>
              <a:rPr lang="zh-CN" altLang="en-US" sz="1600"/>
              <a:t>连续和离散的时间序列方法研究时间线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8081010" y="6452235"/>
            <a:ext cx="28028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</a:t>
            </a:r>
            <a:r>
              <a:rPr lang="en-US" altLang="zh-CN" sz="1600"/>
              <a:t>3 </a:t>
            </a:r>
            <a:r>
              <a:rPr lang="zh-CN" altLang="en-US" sz="1600"/>
              <a:t>类别不平衡方法调研</a:t>
            </a:r>
            <a:r>
              <a:rPr lang="zh-CN" altLang="en-US" sz="1600"/>
              <a:t>图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27359" y="302299"/>
            <a:ext cx="47498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三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方正兰亭黑_GBK" panose="02000000000000000000" charset="-122"/>
              </a:rPr>
              <a:t> </a:t>
            </a:r>
            <a:r>
              <a:rPr lang="en-US" altLang="zh-CN" sz="2665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研究意义 | SIGNIFICANCE</a:t>
            </a:r>
            <a:endParaRPr lang="en-US" altLang="zh-CN" sz="2665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900" y="1181100"/>
            <a:ext cx="10003155" cy="4768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304800" algn="l" defTabSz="266700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</a:pPr>
            <a:r>
              <a:rPr lang="zh-CN" altLang="en-US" sz="2000" b="1" dirty="0">
                <a:latin typeface="微软雅黑" charset="0"/>
                <a:ea typeface="微软雅黑" charset="0"/>
                <a:cs typeface="微软雅黑" charset="0"/>
              </a:rPr>
              <a:t>理论意义</a:t>
            </a:r>
            <a:r>
              <a:rPr lang="en-US" altLang="zh-CN" sz="20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zh-CN" altLang="en-US" sz="2000" b="0" dirty="0">
                <a:latin typeface="微软雅黑" charset="0"/>
                <a:ea typeface="微软雅黑" charset="0"/>
                <a:cs typeface="微软雅黑" charset="0"/>
              </a:rPr>
              <a:t>当前深度学习在时间序列分类领域已有大量研究，但主要集中于等间隔采样数据。不规则采样时间序列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分类研究提出的方法可完善深度学习在不规则采样时序领域的应用，充分挖掘不规则采样中的时序特征，为该领域提供新理论研究</a:t>
            </a:r>
            <a:endParaRPr lang="zh-CN" alt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304800" algn="l" defTabSz="266700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</a:pPr>
            <a:endParaRPr lang="en-US" altLang="zh-CN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304800" algn="l" defTabSz="266700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</a:pPr>
            <a:r>
              <a:rPr lang="zh-CN" altLang="en-US" sz="2000" b="1" dirty="0">
                <a:latin typeface="微软雅黑" charset="0"/>
                <a:ea typeface="微软雅黑" charset="0"/>
                <a:cs typeface="微软雅黑" charset="0"/>
              </a:rPr>
              <a:t>实际意义</a:t>
            </a:r>
            <a:r>
              <a:rPr lang="en-US" altLang="zh-CN" sz="20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zh-CN" altLang="en-US" sz="2000" b="0" dirty="0">
                <a:latin typeface="微软雅黑" charset="0"/>
                <a:ea typeface="微软雅黑" charset="0"/>
                <a:cs typeface="微软雅黑" charset="0"/>
              </a:rPr>
              <a:t>不规则采样时间序列分类是时序数据模式识别的关键步骤。本研究利用深度学习实现自动分类，可促进时域数据分析与人工智能的交叉融合，提升处理效率和分类准确性</a:t>
            </a:r>
            <a:endParaRPr lang="en-US" altLang="zh-CN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 defTabSz="266700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Font typeface="Arial" panose="020B0604020202090204" pitchFamily="34" charset="0"/>
              <a:buChar char="•"/>
            </a:pPr>
            <a:r>
              <a:rPr lang="zh-CN" altLang="en-US" sz="2000" b="0" dirty="0">
                <a:latin typeface="微软雅黑" charset="0"/>
                <a:ea typeface="微软雅黑" charset="0"/>
                <a:cs typeface="微软雅黑" charset="0"/>
              </a:rPr>
              <a:t>医疗健康：准确识别患者状态变化和疾病发展趋势</a:t>
            </a:r>
            <a:endParaRPr lang="zh-CN" alt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 defTabSz="266700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  <a:buFont typeface="Arial" panose="020B0604020202090204" pitchFamily="34" charset="0"/>
              <a:buChar char="•"/>
            </a:pPr>
            <a:r>
              <a:rPr lang="zh-CN" altLang="en-US" sz="2000" b="0" dirty="0">
                <a:latin typeface="微软雅黑" charset="0"/>
                <a:ea typeface="微软雅黑" charset="0"/>
                <a:cs typeface="微软雅黑" charset="0"/>
              </a:rPr>
              <a:t>天文观测：高效完成变星分类和天体事件检测</a:t>
            </a:r>
            <a:endParaRPr lang="zh-CN" alt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304800" algn="l" defTabSz="266700">
              <a:lnSpc>
                <a:spcPct val="120000"/>
              </a:lnSpc>
              <a:spcBef>
                <a:spcPts val="700"/>
              </a:spcBef>
              <a:spcAft>
                <a:spcPts val="700"/>
              </a:spcAft>
            </a:pPr>
            <a:endParaRPr lang="zh-CN" altLang="en-US" sz="2000" b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27359" y="302299"/>
            <a:ext cx="55016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四</a:t>
            </a:r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研究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方案与实验结果</a:t>
            </a:r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| </a:t>
            </a:r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METHOD</a:t>
            </a:r>
            <a:endParaRPr lang="en-US" altLang="zh-CN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668780" y="2366645"/>
            <a:ext cx="2442210" cy="1663700"/>
            <a:chOff x="2628" y="3663"/>
            <a:chExt cx="3846" cy="2620"/>
          </a:xfrm>
        </p:grpSpPr>
        <p:sp>
          <p:nvSpPr>
            <p:cNvPr id="7" name="圆角矩形 6"/>
            <p:cNvSpPr/>
            <p:nvPr/>
          </p:nvSpPr>
          <p:spPr>
            <a:xfrm>
              <a:off x="2628" y="3663"/>
              <a:ext cx="3846" cy="2621"/>
            </a:xfrm>
            <a:prstGeom prst="roundRect">
              <a:avLst/>
            </a:prstGeom>
            <a:solidFill>
              <a:srgbClr val="EAF5EA"/>
            </a:solidFill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015" y="5103"/>
              <a:ext cx="3110" cy="94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flipV="1">
              <a:off x="3015" y="3938"/>
              <a:ext cx="3110" cy="94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4676775" y="2326005"/>
            <a:ext cx="2442210" cy="3658235"/>
          </a:xfrm>
          <a:prstGeom prst="roundRect">
            <a:avLst/>
          </a:prstGeom>
          <a:solidFill>
            <a:srgbClr val="EAF5EA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n w="12700" cmpd="sng">
                <a:solidFill>
                  <a:schemeClr val="tx1"/>
                </a:solidFill>
                <a:prstDash val="solid"/>
              </a:ln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684770" y="2326005"/>
            <a:ext cx="2442845" cy="3705860"/>
          </a:xfrm>
          <a:prstGeom prst="roundRect">
            <a:avLst/>
          </a:prstGeom>
          <a:solidFill>
            <a:srgbClr val="EAF5EA"/>
          </a:solidFill>
          <a:ln>
            <a:noFill/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n w="12700" cmpd="sng">
                <a:solidFill>
                  <a:schemeClr val="tx1"/>
                </a:solidFill>
                <a:prstDash val="solid"/>
              </a:ln>
              <a:sym typeface="+mn-ea"/>
            </a:endParaRPr>
          </a:p>
        </p:txBody>
      </p:sp>
      <p:cxnSp>
        <p:nvCxnSpPr>
          <p:cNvPr id="15" name="直接连接符 14"/>
          <p:cNvCxnSpPr>
            <a:stCxn id="12" idx="3"/>
          </p:cNvCxnSpPr>
          <p:nvPr/>
        </p:nvCxnSpPr>
        <p:spPr>
          <a:xfrm>
            <a:off x="3889375" y="2840990"/>
            <a:ext cx="101473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91655" y="2809240"/>
            <a:ext cx="1057275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889375" y="3589020"/>
            <a:ext cx="1052830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917055" y="3589020"/>
            <a:ext cx="1031875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87070" y="832485"/>
            <a:ext cx="105651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20000"/>
              </a:lnSpc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      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本研究从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神经随机微分方程连续时间建模、</a:t>
            </a:r>
            <a:r>
              <a:rPr lang="en-US" altLang="zh-CN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Contiformer</a:t>
            </a:r>
            <a:r>
              <a:rPr lang="zh-CN" altLang="en-US" sz="20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全局连续依赖捕获、混合重采样策略设计、类别感知分组注意力机制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方面入手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解决不规则采样和不均衡分类的问题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668780" y="4319905"/>
            <a:ext cx="2442210" cy="1663700"/>
            <a:chOff x="2628" y="3663"/>
            <a:chExt cx="3846" cy="2620"/>
          </a:xfrm>
        </p:grpSpPr>
        <p:sp>
          <p:nvSpPr>
            <p:cNvPr id="23" name="圆角矩形 22"/>
            <p:cNvSpPr/>
            <p:nvPr/>
          </p:nvSpPr>
          <p:spPr>
            <a:xfrm>
              <a:off x="2628" y="3663"/>
              <a:ext cx="3846" cy="2621"/>
            </a:xfrm>
            <a:prstGeom prst="roundRect">
              <a:avLst/>
            </a:prstGeom>
            <a:solidFill>
              <a:srgbClr val="EAF5EA"/>
            </a:solidFill>
            <a:ln>
              <a:noFill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015" y="5103"/>
              <a:ext cx="3110" cy="944"/>
            </a:xfrm>
            <a:prstGeom prst="roundRect">
              <a:avLst/>
            </a:prstGeom>
            <a:solidFill>
              <a:srgbClr val="F4E84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flipV="1">
              <a:off x="3015" y="3938"/>
              <a:ext cx="3110" cy="944"/>
            </a:xfrm>
            <a:prstGeom prst="roundRect">
              <a:avLst/>
            </a:prstGeom>
            <a:solidFill>
              <a:srgbClr val="F4E84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6572250" y="4837430"/>
            <a:ext cx="138938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72250" y="5557520"/>
            <a:ext cx="1402080" cy="0"/>
          </a:xfrm>
          <a:prstGeom prst="line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890010" y="5557520"/>
            <a:ext cx="134556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889375" y="4794250"/>
            <a:ext cx="134556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 flipV="1">
            <a:off x="4932680" y="2585720"/>
            <a:ext cx="1975485" cy="1230630"/>
          </a:xfrm>
          <a:prstGeom prst="roundRect">
            <a:avLst/>
          </a:prstGeom>
          <a:solidFill>
            <a:srgbClr val="6AE36B">
              <a:alpha val="9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ln w="12700" cmpd="sng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29" name="圆角矩形 28"/>
          <p:cNvSpPr/>
          <p:nvPr/>
        </p:nvSpPr>
        <p:spPr>
          <a:xfrm flipV="1">
            <a:off x="4932680" y="4514850"/>
            <a:ext cx="1976120" cy="1230630"/>
          </a:xfrm>
          <a:prstGeom prst="roundRect">
            <a:avLst/>
          </a:prstGeom>
          <a:solidFill>
            <a:srgbClr val="F8CB7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ln w="12700" cmpd="sng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30" name="圆角矩形 29"/>
          <p:cNvSpPr/>
          <p:nvPr/>
        </p:nvSpPr>
        <p:spPr>
          <a:xfrm flipV="1">
            <a:off x="7952105" y="4514850"/>
            <a:ext cx="1976120" cy="1230630"/>
          </a:xfrm>
          <a:prstGeom prst="roundRect">
            <a:avLst/>
          </a:prstGeom>
          <a:solidFill>
            <a:srgbClr val="F48A58">
              <a:alpha val="9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ln w="12700" cmpd="sng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31" name="圆角矩形 30"/>
          <p:cNvSpPr/>
          <p:nvPr/>
        </p:nvSpPr>
        <p:spPr>
          <a:xfrm flipV="1">
            <a:off x="7957185" y="2649855"/>
            <a:ext cx="1976120" cy="1165860"/>
          </a:xfrm>
          <a:prstGeom prst="roundRect">
            <a:avLst/>
          </a:prstGeom>
          <a:solidFill>
            <a:srgbClr val="CEEA54">
              <a:alpha val="9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>
              <a:ln w="12700" cmpd="sng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34260" y="2087880"/>
            <a:ext cx="113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研究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330190" y="2087880"/>
            <a:ext cx="113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研究内容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338820" y="2087880"/>
            <a:ext cx="113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关键问题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027295" y="2852420"/>
            <a:ext cx="1741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不规则时序连续时间建模</a:t>
            </a:r>
            <a:endParaRPr lang="zh-CN" altLang="en-US" sz="2000" b="1">
              <a:ln w="12700" cmpd="sng">
                <a:solidFill>
                  <a:schemeClr val="tx1">
                    <a:alpha val="3000"/>
                  </a:schemeClr>
                </a:solidFill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26660" y="4794250"/>
            <a:ext cx="1741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不规则时序类别不平衡处理</a:t>
            </a:r>
            <a:endParaRPr lang="zh-CN" altLang="en-US" sz="2000" b="1">
              <a:ln w="12700" cmpd="sng">
                <a:solidFill>
                  <a:schemeClr val="tx1">
                    <a:alpha val="3000"/>
                  </a:schemeClr>
                </a:solidFill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150745" y="2656840"/>
            <a:ext cx="147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Neural SDE</a:t>
            </a:r>
            <a:endParaRPr lang="en-US" altLang="zh-CN" b="1">
              <a:ln w="12700" cmpd="sng">
                <a:solidFill>
                  <a:schemeClr val="tx1">
                    <a:alpha val="3000"/>
                  </a:schemeClr>
                </a:solidFill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35810" y="3283585"/>
            <a:ext cx="1732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连续时间</a:t>
            </a:r>
            <a:r>
              <a:rPr lang="en-US" altLang="zh-CN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Transformer</a:t>
            </a:r>
            <a:endParaRPr lang="en-US" altLang="zh-CN" b="1">
              <a:ln w="12700" cmpd="sng">
                <a:solidFill>
                  <a:schemeClr val="tx1">
                    <a:alpha val="3000"/>
                  </a:schemeClr>
                </a:solidFill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35810" y="4608195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混合重采样</a:t>
            </a:r>
            <a:endParaRPr lang="zh-CN" altLang="en-US" b="1">
              <a:ln w="12700" cmpd="sng">
                <a:noFill/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035175" y="5241290"/>
            <a:ext cx="1732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</a:rPr>
              <a:t>类别感知分组注意力</a:t>
            </a:r>
            <a:endParaRPr lang="zh-CN" altLang="en-US" b="1">
              <a:ln w="12700" cmpd="sng">
                <a:noFill/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140700" y="2809240"/>
            <a:ext cx="1660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n w="12700" cmpd="sng">
                  <a:noFill/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方正兰亭黑Pro" panose="02010600010101010101" charset="-122"/>
              </a:rPr>
              <a:t>采样时间间隔不固定导致大量的信息缺失</a:t>
            </a:r>
            <a:endParaRPr lang="zh-CN" altLang="en-US" b="1">
              <a:ln w="12700" cmpd="sng">
                <a:noFill/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方正兰亭黑Pro" panose="0201060001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127365" y="4691380"/>
            <a:ext cx="1660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algn="l">
              <a:lnSpc>
                <a:spcPct val="10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少数类特征在学习过程中被掩盖</a:t>
            </a:r>
            <a:endParaRPr lang="zh-CN" altLang="en-US" b="1">
              <a:ln w="12700" cmpd="sng">
                <a:solidFill>
                  <a:schemeClr val="tx1">
                    <a:alpha val="3000"/>
                  </a:schemeClr>
                </a:solidFill>
                <a:prstDash val="solid"/>
              </a:ln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10125" y="6277610"/>
            <a:ext cx="2308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4 </a:t>
            </a:r>
            <a:r>
              <a:rPr lang="zh-CN" altLang="en-US"/>
              <a:t>研究架构</a:t>
            </a:r>
            <a:r>
              <a:rPr lang="zh-CN" altLang="en-US"/>
              <a:t>示意图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03885" y="1181100"/>
            <a:ext cx="10203815" cy="4965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i="0" dirty="0">
                <a:solidFill>
                  <a:schemeClr val="tx2"/>
                </a:solidFill>
                <a:latin typeface="微软雅黑" charset="0"/>
                <a:ea typeface="微软雅黑" charset="0"/>
                <a:cs typeface="微软雅黑" charset="0"/>
              </a:rPr>
              <a:t>问题提出</a:t>
            </a:r>
            <a:endParaRPr lang="zh-CN" altLang="en-US" sz="2400" b="1" i="0" dirty="0">
              <a:solidFill>
                <a:schemeClr val="tx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■ 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不规则采样时间序列在医疗监测、天文观测等领域普遍存在，观测点时间分布随机且采样间隔差异巨大，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传统方法依赖固定时间步长假设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，难以自然处理这种不规则性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  <a:hlinkClick r:id="rId3"/>
            </a:endParaRPr>
          </a:p>
          <a:p>
            <a:pPr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■ 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现有方法采用简单插值或时间编码，</a:t>
            </a:r>
            <a:r>
              <a:rPr lang="zh-CN" altLang="en-US" sz="20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造成严重信息损失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，无法准确捕获动态演化规律。长时间间隔下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ODE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数值积分误差累积严重，预测精度急剧下降</a:t>
            </a:r>
            <a:endParaRPr lang="zh-CN" altLang="en-US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b="0" i="0" dirty="0">
              <a:solidFill>
                <a:srgbClr val="152944"/>
              </a:solidFill>
              <a:latin typeface="微软雅黑" charset="0"/>
              <a:ea typeface="微软雅黑" charset="0"/>
              <a:cs typeface="微软雅黑" charset="0"/>
              <a:hlinkClick r:id="rId3"/>
            </a:endParaRPr>
          </a:p>
          <a:p>
            <a:pPr marL="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i="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解决方案</a:t>
            </a:r>
            <a:endParaRPr lang="zh-CN" altLang="en-US" sz="2400" b="1" i="0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■ 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构建线性神经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SDE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框架，将离散观测嵌入连续随机过程，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可通过解析解形式直接计算任意时间跨度状态转移，从根本上避免误差累积</a:t>
            </a:r>
            <a:endParaRPr lang="en-US" altLang="zh-CN" sz="2000" dirty="0">
              <a:latin typeface="微软雅黑" charset="0"/>
              <a:ea typeface="微软雅黑" charset="0"/>
              <a:cs typeface="微软雅黑" charset="0"/>
              <a:hlinkClick r:id="rId3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■ 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采用连续时间</a:t>
            </a: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Transformer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，通过连续时间的重参数化技术实现连续时间注意力并行高效建模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连续时间依赖关系</a:t>
            </a:r>
            <a:endParaRPr lang="zh-CN" altLang="en-US" sz="20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latin typeface="微软雅黑" charset="0"/>
                <a:ea typeface="微软雅黑" charset="0"/>
                <a:cs typeface="微软雅黑" charset="0"/>
              </a:rPr>
              <a:t>■ LNSDE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负责建模系统内在动力学和不确定性，</a:t>
            </a:r>
            <a:r>
              <a:rPr lang="en-US" altLang="zh-CN" sz="2000" dirty="0" err="1">
                <a:latin typeface="微软雅黑" charset="0"/>
                <a:ea typeface="微软雅黑" charset="0"/>
                <a:cs typeface="微软雅黑" charset="0"/>
              </a:rPr>
              <a:t>ContiFormer</a:t>
            </a:r>
            <a:r>
              <a:rPr lang="zh-CN" altLang="en-US" sz="2000" dirty="0">
                <a:latin typeface="微软雅黑" charset="0"/>
                <a:ea typeface="微软雅黑" charset="0"/>
                <a:cs typeface="微软雅黑" charset="0"/>
              </a:rPr>
              <a:t>捕获全局时序依赖，两者协同实现对不规则时序的精确连续建模</a:t>
            </a:r>
            <a:endParaRPr lang="zh-CN" altLang="en-US" sz="20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77900" cy="381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01650" y="781050"/>
            <a:ext cx="80645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0" y="127635"/>
            <a:ext cx="838200" cy="8509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50285" y="1059815"/>
            <a:ext cx="8540115" cy="5173364"/>
            <a:chOff x="5591" y="1409"/>
            <a:chExt cx="13449" cy="8147"/>
          </a:xfrm>
        </p:grpSpPr>
        <p:grpSp>
          <p:nvGrpSpPr>
            <p:cNvPr id="12" name="组合 11"/>
            <p:cNvGrpSpPr/>
            <p:nvPr/>
          </p:nvGrpSpPr>
          <p:grpSpPr>
            <a:xfrm>
              <a:off x="12148" y="3467"/>
              <a:ext cx="524" cy="4481"/>
              <a:chOff x="12584" y="3466"/>
              <a:chExt cx="524" cy="4481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4" y="6607"/>
                <a:ext cx="524" cy="134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4" y="3466"/>
                <a:ext cx="524" cy="1161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5591" y="1409"/>
              <a:ext cx="12428" cy="13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0" fontAlgn="auto">
                <a:lnSpc>
                  <a:spcPct val="120000"/>
                </a:lnSpc>
              </a:pPr>
              <a:r>
                <a:rPr lang="zh-CN" altLang="en-US" sz="2000" dirty="0">
                  <a:latin typeface="微软雅黑" charset="0"/>
                  <a:ea typeface="微软雅黑" charset="0"/>
                  <a:cs typeface="微软雅黑" charset="0"/>
                </a:rPr>
                <a:t>本架构通过</a:t>
              </a:r>
              <a:r>
                <a:rPr lang="en-US" altLang="zh-CN" sz="2000" dirty="0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LinearNSDE</a:t>
              </a:r>
              <a:r>
                <a:rPr lang="zh-CN" altLang="en-US" sz="2000" dirty="0">
                  <a:latin typeface="微软雅黑" charset="0"/>
                  <a:ea typeface="微软雅黑" charset="0"/>
                  <a:cs typeface="微软雅黑" charset="0"/>
                </a:rPr>
                <a:t>实现非均匀采样数据的连续表示，再经</a:t>
              </a:r>
              <a:r>
                <a:rPr lang="en-US" altLang="zh-CN" sz="2000" dirty="0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Contiformer</a:t>
              </a:r>
              <a:r>
                <a:rPr lang="zh-CN" altLang="en-US" sz="2000" dirty="0">
                  <a:latin typeface="微软雅黑" charset="0"/>
                  <a:ea typeface="微软雅黑" charset="0"/>
                  <a:cs typeface="微软雅黑" charset="0"/>
                </a:rPr>
                <a:t>提取时序特征，核心数学过程如下：</a:t>
              </a:r>
              <a:endParaRPr lang="zh-CN" altLang="en-US" sz="2000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10310" y="5295"/>
            <a:ext cx="18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Equation" r:id="rId4" imgW="2743200" imgH="4267200" progId="Equation.DSMT4">
                    <p:embed/>
                  </p:oleObj>
                </mc:Choice>
                <mc:Fallback>
                  <p:oleObj name="Equation" r:id="rId4" imgW="2743200" imgH="4267200" progId="Equation.DSMT4">
                    <p:embed/>
                    <p:pic>
                      <p:nvPicPr>
                        <p:cNvPr id="0" name="图片 111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310" y="5295"/>
                          <a:ext cx="180" cy="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文本框 12"/>
            <p:cNvSpPr txBox="1"/>
            <p:nvPr/>
          </p:nvSpPr>
          <p:spPr>
            <a:xfrm>
              <a:off x="5945" y="2722"/>
              <a:ext cx="38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charset="0"/>
                  <a:ea typeface="微软雅黑" charset="0"/>
                </a:rPr>
                <a:t>假设原始观测序列为：</a:t>
              </a:r>
              <a:endParaRPr lang="zh-CN" altLang="en-US" dirty="0">
                <a:latin typeface="微软雅黑" charset="0"/>
                <a:ea typeface="微软雅黑" charset="0"/>
              </a:endParaRPr>
            </a:p>
          </p:txBody>
        </p:sp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9871" y="2758"/>
            <a:ext cx="4194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Equation" r:id="rId6" imgW="41757600" imgH="5791200" progId="Equation.DSMT4">
                    <p:embed/>
                  </p:oleObj>
                </mc:Choice>
                <mc:Fallback>
                  <p:oleObj name="Equation" r:id="rId6" imgW="41757600" imgH="5791200" progId="Equation.DSMT4">
                    <p:embed/>
                    <p:pic>
                      <p:nvPicPr>
                        <p:cNvPr id="0" name="图片 1116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871" y="2758"/>
                          <a:ext cx="4194" cy="5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14286" y="2722"/>
            <a:ext cx="3520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" name="Equation" r:id="rId8" imgW="35052000" imgH="5791200" progId="Equation.DSMT4">
                    <p:embed/>
                  </p:oleObj>
                </mc:Choice>
                <mc:Fallback>
                  <p:oleObj name="Equation" r:id="rId8" imgW="35052000" imgH="5791200" progId="Equation.DSMT4">
                    <p:embed/>
                    <p:pic>
                      <p:nvPicPr>
                        <p:cNvPr id="0" name="图片 1117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286" y="2722"/>
                          <a:ext cx="3520" cy="5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文本框 17"/>
            <p:cNvSpPr txBox="1"/>
            <p:nvPr/>
          </p:nvSpPr>
          <p:spPr>
            <a:xfrm>
              <a:off x="5945" y="3470"/>
              <a:ext cx="42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charset="0"/>
                  <a:ea typeface="微软雅黑" charset="0"/>
                </a:rPr>
                <a:t>经过</a:t>
              </a:r>
              <a:r>
                <a:rPr lang="zh-CN" altLang="en-US" dirty="0">
                  <a:latin typeface="微软雅黑" charset="0"/>
                  <a:ea typeface="微软雅黑" charset="0"/>
                </a:rPr>
                <a:t>参数化编码器得到：</a:t>
              </a:r>
              <a:endParaRPr lang="zh-CN" altLang="en-US" dirty="0">
                <a:latin typeface="微软雅黑" charset="0"/>
                <a:ea typeface="微软雅黑" charset="0"/>
              </a:endParaRP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10400" y="3477"/>
            <a:ext cx="4990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9" name="Equation" r:id="rId10" imgW="49682400" imgH="5791200" progId="Equation.DSMT4">
                    <p:embed/>
                  </p:oleObj>
                </mc:Choice>
                <mc:Fallback>
                  <p:oleObj name="Equation" r:id="rId10" imgW="49682400" imgH="5791200" progId="Equation.DSMT4">
                    <p:embed/>
                    <p:pic>
                      <p:nvPicPr>
                        <p:cNvPr id="0" name="图片 111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400" y="3477"/>
                          <a:ext cx="4990" cy="5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文本框 19"/>
            <p:cNvSpPr txBox="1"/>
            <p:nvPr/>
          </p:nvSpPr>
          <p:spPr>
            <a:xfrm>
              <a:off x="5979" y="4385"/>
              <a:ext cx="72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charset="0"/>
                  <a:ea typeface="微软雅黑" charset="0"/>
                  <a:cs typeface="微软雅黑" charset="0"/>
                </a:rPr>
                <a:t>使用</a:t>
              </a:r>
              <a:r>
                <a:rPr lang="en-US" altLang="zh-CN" dirty="0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LinearNSDE</a:t>
              </a:r>
              <a:r>
                <a:rPr lang="zh-CN" altLang="en-US" dirty="0">
                  <a:latin typeface="微软雅黑" charset="0"/>
                  <a:ea typeface="微软雅黑" charset="0"/>
                  <a:cs typeface="微软雅黑" charset="0"/>
                </a:rPr>
                <a:t>进行状态变化的微分表示：</a:t>
              </a:r>
              <a:endParaRPr lang="zh-CN" altLang="en-US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9295" y="5110"/>
            <a:ext cx="4738" cy="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0" name="Equation" r:id="rId12" imgW="40538400" imgH="5486400" progId="Equation.DSMT4">
                    <p:embed/>
                  </p:oleObj>
                </mc:Choice>
                <mc:Fallback>
                  <p:oleObj name="Equation" r:id="rId12" imgW="40538400" imgH="5486400" progId="Equation.DSMT4">
                    <p:embed/>
                    <p:pic>
                      <p:nvPicPr>
                        <p:cNvPr id="0" name="图片 1119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295" y="5110"/>
                          <a:ext cx="4738" cy="6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6027" y="5698"/>
              <a:ext cx="1305" cy="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微软雅黑" charset="0"/>
                  <a:ea typeface="微软雅黑" charset="0"/>
                </a:rPr>
                <a:t>其中：</a:t>
              </a:r>
              <a:endParaRPr lang="zh-CN" altLang="en-US" b="0" i="0" dirty="0">
                <a:effectLst/>
                <a:latin typeface="微软雅黑" charset="0"/>
                <a:ea typeface="微软雅黑" charset="0"/>
              </a:endParaRPr>
            </a:p>
          </p:txBody>
        </p:sp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7140" y="5698"/>
            <a:ext cx="512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" name="Equation" r:id="rId14" imgW="4267200" imgH="5486400" progId="Equation.DSMT4">
                    <p:embed/>
                  </p:oleObj>
                </mc:Choice>
                <mc:Fallback>
                  <p:oleObj name="Equation" r:id="rId14" imgW="4267200" imgH="5486400" progId="Equation.DSMT4">
                    <p:embed/>
                    <p:pic>
                      <p:nvPicPr>
                        <p:cNvPr id="0" name="图片 1120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7140" y="5698"/>
                          <a:ext cx="512" cy="6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文本框 26"/>
            <p:cNvSpPr txBox="1"/>
            <p:nvPr/>
          </p:nvSpPr>
          <p:spPr>
            <a:xfrm>
              <a:off x="7695" y="5736"/>
              <a:ext cx="4453" cy="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微软雅黑" charset="0"/>
                  <a:ea typeface="微软雅黑" charset="0"/>
                </a:rPr>
                <a:t>是漂移函数，</a:t>
              </a:r>
              <a:endParaRPr lang="zh-CN" altLang="en-US" b="0" i="0" dirty="0">
                <a:effectLst/>
                <a:latin typeface="微软雅黑" charset="0"/>
                <a:ea typeface="微软雅黑" charset="0"/>
              </a:endParaRPr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9997" y="5751"/>
            <a:ext cx="517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2" name="Equation" r:id="rId16" imgW="4876800" imgH="5486400" progId="Equation.DSMT4">
                    <p:embed/>
                  </p:oleObj>
                </mc:Choice>
                <mc:Fallback>
                  <p:oleObj name="Equation" r:id="rId16" imgW="4876800" imgH="5486400" progId="Equation.DSMT4">
                    <p:embed/>
                    <p:pic>
                      <p:nvPicPr>
                        <p:cNvPr id="0" name="图片 1121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997" y="5751"/>
                          <a:ext cx="517" cy="5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文本框 29"/>
            <p:cNvSpPr txBox="1"/>
            <p:nvPr/>
          </p:nvSpPr>
          <p:spPr>
            <a:xfrm>
              <a:off x="10514" y="5712"/>
              <a:ext cx="4453" cy="5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effectLst/>
                  <a:latin typeface="微软雅黑" charset="0"/>
                  <a:ea typeface="微软雅黑" charset="0"/>
                </a:rPr>
                <a:t>是扩散矩阵，</a:t>
              </a:r>
              <a:endParaRPr lang="zh-CN" altLang="en-US" b="0" i="0" dirty="0">
                <a:effectLst/>
                <a:latin typeface="微软雅黑" charset="0"/>
                <a:ea typeface="微软雅黑" charset="0"/>
              </a:endParaRPr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12572" y="5736"/>
            <a:ext cx="551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3" name="Equation" r:id="rId18" imgW="215265" imgH="224155" progId="Equation.DSMT4">
                    <p:embed/>
                  </p:oleObj>
                </mc:Choice>
                <mc:Fallback>
                  <p:oleObj name="Equation" r:id="rId18" imgW="215265" imgH="224155" progId="Equation.DSMT4">
                    <p:embed/>
                    <p:pic>
                      <p:nvPicPr>
                        <p:cNvPr id="0" name="图片 1122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572" y="5736"/>
                          <a:ext cx="551" cy="5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文本框 30"/>
            <p:cNvSpPr txBox="1"/>
            <p:nvPr/>
          </p:nvSpPr>
          <p:spPr>
            <a:xfrm>
              <a:off x="13022" y="5698"/>
              <a:ext cx="252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charset="0"/>
                  <a:ea typeface="微软雅黑" charset="0"/>
                  <a:cs typeface="微软雅黑" charset="0"/>
                </a:rPr>
                <a:t>是</a:t>
              </a:r>
              <a:r>
                <a:rPr lang="en-US" altLang="zh-CN" dirty="0">
                  <a:latin typeface="微软雅黑" charset="0"/>
                  <a:ea typeface="微软雅黑" charset="0"/>
                  <a:cs typeface="微软雅黑" charset="0"/>
                </a:rPr>
                <a:t>Wiener</a:t>
              </a:r>
              <a:r>
                <a:rPr lang="zh-CN" altLang="en-US" dirty="0">
                  <a:latin typeface="微软雅黑" charset="0"/>
                  <a:ea typeface="微软雅黑" charset="0"/>
                  <a:cs typeface="微软雅黑" charset="0"/>
                </a:rPr>
                <a:t>过程</a:t>
              </a:r>
              <a:endParaRPr lang="zh-CN" altLang="en-US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38" y="6377"/>
              <a:ext cx="356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charset="0"/>
                  <a:ea typeface="微软雅黑" charset="0"/>
                </a:rPr>
                <a:t>最终得到连续路径：</a:t>
              </a:r>
              <a:endParaRPr lang="zh-CN" altLang="en-US" dirty="0">
                <a:latin typeface="微软雅黑" charset="0"/>
                <a:ea typeface="微软雅黑" charset="0"/>
              </a:endParaRPr>
            </a:p>
          </p:txBody>
        </p:sp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9381" y="6370"/>
            <a:ext cx="3479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4" name="Equation" r:id="rId20" imgW="32004000" imgH="5486400" progId="Equation.DSMT4">
                    <p:embed/>
                  </p:oleObj>
                </mc:Choice>
                <mc:Fallback>
                  <p:oleObj name="Equation" r:id="rId20" imgW="32004000" imgH="5486400" progId="Equation.DSMT4">
                    <p:embed/>
                    <p:pic>
                      <p:nvPicPr>
                        <p:cNvPr id="0" name="图片 112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381" y="6370"/>
                          <a:ext cx="3479" cy="5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文本框 39"/>
            <p:cNvSpPr txBox="1"/>
            <p:nvPr/>
          </p:nvSpPr>
          <p:spPr>
            <a:xfrm>
              <a:off x="5741" y="8145"/>
              <a:ext cx="13299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噪声鲁棒性</a:t>
              </a:r>
              <a:r>
                <a:rPr lang="zh-CN" altLang="en-US" b="0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​：</a:t>
              </a:r>
              <a:r>
                <a:rPr lang="en-US" altLang="zh-CN" b="0" i="0" dirty="0">
                  <a:effectLst/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Wiener</a:t>
              </a:r>
              <a:r>
                <a:rPr lang="zh-CN" altLang="en-US" b="0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过程建模系统噪声，适应</a:t>
              </a:r>
              <a:r>
                <a:rPr lang="zh-CN" altLang="en-US" b="0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捕捉系统</a:t>
              </a:r>
              <a:r>
                <a:rPr lang="zh-CN" altLang="en-US" b="0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不确定性</a:t>
              </a:r>
              <a:endParaRPr lang="zh-CN" altLang="en-US" b="0" i="0" dirty="0">
                <a:effectLst/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757" y="8976"/>
              <a:ext cx="12382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信息完整性</a:t>
              </a:r>
              <a:r>
                <a:rPr lang="zh-CN" altLang="en-US" b="0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​：漂移函数</a:t>
              </a:r>
              <a:r>
                <a:rPr lang="zh-CN" altLang="en-US" b="0" i="0" dirty="0">
                  <a:effectLst/>
                  <a:latin typeface="微软雅黑" charset="0"/>
                  <a:ea typeface="微软雅黑" charset="0"/>
                  <a:cs typeface="微软雅黑" charset="0"/>
                </a:rPr>
                <a:t>积分表示时间连续性特征，避免信息失真</a:t>
              </a:r>
              <a:endParaRPr lang="zh-CN" altLang="en-US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757" y="7555"/>
              <a:ext cx="2412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Times New Roman Regular" panose="02020503050405090304" charset="0"/>
                  <a:ea typeface="微软雅黑" charset="0"/>
                  <a:cs typeface="Times New Roman Regular" panose="02020503050405090304" charset="0"/>
                </a:rPr>
                <a:t>SDE</a:t>
              </a:r>
              <a:r>
                <a:rPr lang="zh-CN" altLang="en-US" b="1" dirty="0">
                  <a:latin typeface="微软雅黑" charset="0"/>
                  <a:ea typeface="微软雅黑" charset="0"/>
                  <a:cs typeface="微软雅黑" charset="0"/>
                </a:rPr>
                <a:t>的优势：</a:t>
              </a:r>
              <a:endParaRPr lang="zh-CN" altLang="en-US" b="1" dirty="0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8940" y="803910"/>
            <a:ext cx="2949575" cy="573659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0" y="648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图</a:t>
            </a:r>
            <a:r>
              <a:rPr lang="en-US" altLang="zh-CN"/>
              <a:t>5 </a:t>
            </a:r>
            <a:r>
              <a:rPr lang="zh-CN" altLang="en-US" b="1">
                <a:ln w="12700" cmpd="sng">
                  <a:solidFill>
                    <a:schemeClr val="tx1">
                      <a:alpha val="3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不规则时序连续时间建模架构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TextBox 34"/>
          <p:cNvSpPr txBox="1"/>
          <p:nvPr/>
        </p:nvSpPr>
        <p:spPr>
          <a:xfrm>
            <a:off x="527359" y="302299"/>
            <a:ext cx="453517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4.1 </a:t>
            </a:r>
            <a:r>
              <a:rPr lang="zh-CN" altLang="en-US" sz="2665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不规则时序连续时间建模</a:t>
            </a:r>
            <a:endParaRPr lang="zh-CN" altLang="en-US" sz="2665" smtClean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SELECTED" val="True"/>
</p:tagLst>
</file>

<file path=ppt/tags/tag64.xml><?xml version="1.0" encoding="utf-8"?>
<p:tagLst xmlns:p="http://schemas.openxmlformats.org/presentationml/2006/main">
  <p:tag name="KSO_WM_UNIT_PLACING_PICTURE_USER_VIEWPORT" val="{&quot;height&quot;:3824,&quot;width&quot;:5000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161_3*l_h_f*1_1_1"/>
  <p:tag name="KSO_WM_TEMPLATE_CATEGORY" val="diagram"/>
  <p:tag name="KSO_WM_TEMPLATE_INDEX" val="20235161"/>
  <p:tag name="KSO_WM_UNIT_LAYERLEVEL" val="1_1_1"/>
  <p:tag name="KSO_WM_TAG_VERSION" val="3.0"/>
  <p:tag name="KSO_WM_UNIT_VALUE" val="160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1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x*1_1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VALUE" val="51*5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2_2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LINE_FORE_SCHEMECOLOR_INDEX" val="6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1"/>
</p:tagLst>
</file>

<file path=ppt/tags/tag7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161_3*l_h_f*1_2_1"/>
  <p:tag name="KSO_WM_TEMPLATE_CATEGORY" val="diagram"/>
  <p:tag name="KSO_WM_TEMPLATE_INDEX" val="20235161"/>
  <p:tag name="KSO_WM_UNIT_LAYERLEVEL" val="1_1_1"/>
  <p:tag name="KSO_WM_TAG_VERSION" val="3.0"/>
  <p:tag name="KSO_WM_UNIT_VALUE" val="160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2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6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3_2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LINE_FORE_SCHEMECOLOR_INDEX" val="7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1"/>
</p:tagLst>
</file>

<file path=ppt/tags/tag7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5161_3*l_h_f*1_3_1"/>
  <p:tag name="KSO_WM_TEMPLATE_CATEGORY" val="diagram"/>
  <p:tag name="KSO_WM_TEMPLATE_INDEX" val="20235161"/>
  <p:tag name="KSO_WM_UNIT_LAYERLEVEL" val="1_1_1"/>
  <p:tag name="KSO_WM_TAG_VERSION" val="3.0"/>
  <p:tag name="KSO_WM_UNIT_VALUE" val="160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3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7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4_2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UNIT_LINE_FORE_SCHEMECOLOR_INDEX" val="8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1"/>
</p:tagLst>
</file>

<file path=ppt/tags/tag8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5161_3*l_h_f*1_4_1"/>
  <p:tag name="KSO_WM_TEMPLATE_CATEGORY" val="diagram"/>
  <p:tag name="KSO_WM_TEMPLATE_INDEX" val="20235161"/>
  <p:tag name="KSO_WM_UNIT_LAYERLEVEL" val="1_1_1"/>
  <p:tag name="KSO_WM_TAG_VERSION" val="3.0"/>
  <p:tag name="KSO_WM_UNIT_VALUE" val="160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LAYER_COUNT" val="1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i*1_4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8"/>
  <p:tag name="KSO_WM_UNIT_TEXT_FILL_FORE_SCHEMECOLOR_INDEX" val="2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x*1_2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VALUE" val="59*59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x*1_3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VALUE" val="59*59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5161_3*l_h_x*1_4_1"/>
  <p:tag name="KSO_WM_TEMPLATE_CATEGORY" val="diagram"/>
  <p:tag name="KSO_WM_TEMPLATE_INDEX" val="20235161"/>
  <p:tag name="KSO_WM_UNIT_LAYERLEVEL" val="1_1_1"/>
  <p:tag name="KSO_WM_TAG_VERSION" val="3.0"/>
  <p:tag name="KSO_WM_BEAUTIFY_FLAG" val="#wm#"/>
  <p:tag name="KSO_WM_UNIT_VALUE" val="60*60"/>
  <p:tag name="KSO_WM_UNIT_TYPE" val="l_h_x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95433070866136,&quot;left&quot;:54.80000000000001,&quot;top&quot;:112.72283464566928,&quot;width&quot;:850.3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6.xml><?xml version="1.0" encoding="utf-8"?>
<p:tagLst xmlns:p="http://schemas.openxmlformats.org/presentationml/2006/main">
  <p:tag name="KSO_WM_SLIDE_ID" val="diagram20235161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5161"/>
  <p:tag name="KSO_WM_SLIDE_TYPE" val="text"/>
  <p:tag name="KSO_WM_SLIDE_SUBTYPE" val="diag"/>
  <p:tag name="KSO_WM_SLIDE_SIZE" val="850.35*389"/>
  <p:tag name="KSO_WM_SLIDE_POSITION" val="54.8*112.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87.xml><?xml version="1.0" encoding="utf-8"?>
<p:tagLst xmlns:p="http://schemas.openxmlformats.org/presentationml/2006/main">
  <p:tag name="SELECTED" val="Tru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4313</Words>
  <Application>WPS 文字</Application>
  <PresentationFormat>宽屏</PresentationFormat>
  <Paragraphs>330</Paragraphs>
  <Slides>23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23</vt:i4>
      </vt:variant>
    </vt:vector>
  </HeadingPairs>
  <TitlesOfParts>
    <vt:vector size="70" baseType="lpstr">
      <vt:lpstr>Arial</vt:lpstr>
      <vt:lpstr>宋体</vt:lpstr>
      <vt:lpstr>Wingdings</vt:lpstr>
      <vt:lpstr>Wingdings</vt:lpstr>
      <vt:lpstr>Calibri</vt:lpstr>
      <vt:lpstr>微软雅黑</vt:lpstr>
      <vt:lpstr>微软雅黑</vt:lpstr>
      <vt:lpstr>汉仪旗黑</vt:lpstr>
      <vt:lpstr>方正兰亭黑_GBK</vt:lpstr>
      <vt:lpstr>方正兰亭黑Pro</vt:lpstr>
      <vt:lpstr>汉仪旗黑Y3-35简</vt:lpstr>
      <vt:lpstr>苹方-简</vt:lpstr>
      <vt:lpstr>宋体</vt:lpstr>
      <vt:lpstr>Arial Unicode MS</vt:lpstr>
      <vt:lpstr>PingFang SC Semibold</vt:lpstr>
      <vt:lpstr>DejaVu Math TeX Gyre</vt:lpstr>
      <vt:lpstr>造字工房俊雅锐宋体验版常规体</vt:lpstr>
      <vt:lpstr>Helvetica Neue</vt:lpstr>
      <vt:lpstr>汉仪书宋二KW</vt:lpstr>
      <vt:lpstr>造字工房俊雅锐宋体验版常规体</vt:lpstr>
      <vt:lpstr>Apple Color Emoji</vt:lpstr>
      <vt:lpstr>Ubuntu</vt:lpstr>
      <vt:lpstr>Thonburi</vt:lpstr>
      <vt:lpstr>Arial</vt:lpstr>
      <vt:lpstr>Ubuntu</vt:lpstr>
      <vt:lpstr>t</vt:lpstr>
      <vt:lpstr>Times New Roman Regular</vt:lpstr>
      <vt:lpstr>Cascadia Code</vt:lpstr>
      <vt:lpstr>Cascadia Code</vt:lpstr>
      <vt:lpstr>Menlo</vt:lpstr>
      <vt:lpstr>Menlo</vt:lpstr>
      <vt:lpstr>WPS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vito yin</dc:creator>
  <cp:lastModifiedBy>karthus</cp:lastModifiedBy>
  <cp:revision>281</cp:revision>
  <dcterms:created xsi:type="dcterms:W3CDTF">2025-10-27T07:13:07Z</dcterms:created>
  <dcterms:modified xsi:type="dcterms:W3CDTF">2025-10-27T07:13:07Z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2052-12.1.23141.23141</vt:lpwstr>
  </property>
  <property fmtid="{D5CDD505-2E9C-101B-9397-08002B2CF9AE}" pid="3" name="ICV">
    <vt:lpwstr>DAE7060EC63197909BB4D36868C4DACA_43</vt:lpwstr>
  </property>
</Properties>
</file>